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8"/>
  </p:notesMasterIdLst>
  <p:handoutMasterIdLst>
    <p:handoutMasterId r:id="rId29"/>
  </p:handoutMasterIdLst>
  <p:sldIdLst>
    <p:sldId id="332" r:id="rId3"/>
    <p:sldId id="389"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32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60" autoAdjust="0"/>
    <p:restoredTop sz="88488" autoAdjust="0"/>
  </p:normalViewPr>
  <p:slideViewPr>
    <p:cSldViewPr snapToGrid="0" snapToObjects="1">
      <p:cViewPr varScale="1">
        <p:scale>
          <a:sx n="82" d="100"/>
          <a:sy n="82" d="100"/>
        </p:scale>
        <p:origin x="1434" y="54"/>
      </p:cViewPr>
      <p:guideLst>
        <p:guide orient="horz" pos="4104"/>
        <p:guide pos="1824"/>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50BA935E-AD82-47B5-B0EA-11315FB49692}"/>
    <pc:docChg chg="delSld">
      <pc:chgData name="Zaman Zaman" userId="e745144d-2859-4efa-8ace-e0474d46a858" providerId="ADAL" clId="{50BA935E-AD82-47B5-B0EA-11315FB49692}" dt="2021-01-18T14:25:20.729" v="20" actId="2696"/>
      <pc:docMkLst>
        <pc:docMk/>
      </pc:docMkLst>
      <pc:sldChg chg="del">
        <pc:chgData name="Zaman Zaman" userId="e745144d-2859-4efa-8ace-e0474d46a858" providerId="ADAL" clId="{50BA935E-AD82-47B5-B0EA-11315FB49692}" dt="2021-01-18T14:25:20.469" v="0" actId="2696"/>
        <pc:sldMkLst>
          <pc:docMk/>
          <pc:sldMk cId="796203680" sldId="390"/>
        </pc:sldMkLst>
      </pc:sldChg>
      <pc:sldChg chg="del">
        <pc:chgData name="Zaman Zaman" userId="e745144d-2859-4efa-8ace-e0474d46a858" providerId="ADAL" clId="{50BA935E-AD82-47B5-B0EA-11315FB49692}" dt="2021-01-18T14:25:20.469" v="1" actId="2696"/>
        <pc:sldMkLst>
          <pc:docMk/>
          <pc:sldMk cId="46449971" sldId="391"/>
        </pc:sldMkLst>
      </pc:sldChg>
      <pc:sldChg chg="del">
        <pc:chgData name="Zaman Zaman" userId="e745144d-2859-4efa-8ace-e0474d46a858" providerId="ADAL" clId="{50BA935E-AD82-47B5-B0EA-11315FB49692}" dt="2021-01-18T14:25:20.479" v="2" actId="2696"/>
        <pc:sldMkLst>
          <pc:docMk/>
          <pc:sldMk cId="4010495956" sldId="392"/>
        </pc:sldMkLst>
      </pc:sldChg>
      <pc:sldChg chg="del">
        <pc:chgData name="Zaman Zaman" userId="e745144d-2859-4efa-8ace-e0474d46a858" providerId="ADAL" clId="{50BA935E-AD82-47B5-B0EA-11315FB49692}" dt="2021-01-18T14:25:20.479" v="3" actId="2696"/>
        <pc:sldMkLst>
          <pc:docMk/>
          <pc:sldMk cId="4259445036" sldId="393"/>
        </pc:sldMkLst>
      </pc:sldChg>
      <pc:sldChg chg="del">
        <pc:chgData name="Zaman Zaman" userId="e745144d-2859-4efa-8ace-e0474d46a858" providerId="ADAL" clId="{50BA935E-AD82-47B5-B0EA-11315FB49692}" dt="2021-01-18T14:25:20.490" v="4" actId="2696"/>
        <pc:sldMkLst>
          <pc:docMk/>
          <pc:sldMk cId="738874704" sldId="394"/>
        </pc:sldMkLst>
      </pc:sldChg>
      <pc:sldChg chg="del">
        <pc:chgData name="Zaman Zaman" userId="e745144d-2859-4efa-8ace-e0474d46a858" providerId="ADAL" clId="{50BA935E-AD82-47B5-B0EA-11315FB49692}" dt="2021-01-18T14:25:20.490" v="5" actId="2696"/>
        <pc:sldMkLst>
          <pc:docMk/>
          <pc:sldMk cId="29921407" sldId="395"/>
        </pc:sldMkLst>
      </pc:sldChg>
      <pc:sldChg chg="del">
        <pc:chgData name="Zaman Zaman" userId="e745144d-2859-4efa-8ace-e0474d46a858" providerId="ADAL" clId="{50BA935E-AD82-47B5-B0EA-11315FB49692}" dt="2021-01-18T14:25:20.500" v="6" actId="2696"/>
        <pc:sldMkLst>
          <pc:docMk/>
          <pc:sldMk cId="2720394068" sldId="396"/>
        </pc:sldMkLst>
      </pc:sldChg>
      <pc:sldChg chg="del">
        <pc:chgData name="Zaman Zaman" userId="e745144d-2859-4efa-8ace-e0474d46a858" providerId="ADAL" clId="{50BA935E-AD82-47B5-B0EA-11315FB49692}" dt="2021-01-18T14:25:20.508" v="7" actId="2696"/>
        <pc:sldMkLst>
          <pc:docMk/>
          <pc:sldMk cId="3263424873" sldId="397"/>
        </pc:sldMkLst>
      </pc:sldChg>
      <pc:sldChg chg="del">
        <pc:chgData name="Zaman Zaman" userId="e745144d-2859-4efa-8ace-e0474d46a858" providerId="ADAL" clId="{50BA935E-AD82-47B5-B0EA-11315FB49692}" dt="2021-01-18T14:25:20.510" v="8" actId="2696"/>
        <pc:sldMkLst>
          <pc:docMk/>
          <pc:sldMk cId="2953661791" sldId="398"/>
        </pc:sldMkLst>
      </pc:sldChg>
      <pc:sldChg chg="del">
        <pc:chgData name="Zaman Zaman" userId="e745144d-2859-4efa-8ace-e0474d46a858" providerId="ADAL" clId="{50BA935E-AD82-47B5-B0EA-11315FB49692}" dt="2021-01-18T14:25:20.518" v="9" actId="2696"/>
        <pc:sldMkLst>
          <pc:docMk/>
          <pc:sldMk cId="3327231530" sldId="399"/>
        </pc:sldMkLst>
      </pc:sldChg>
      <pc:sldChg chg="del">
        <pc:chgData name="Zaman Zaman" userId="e745144d-2859-4efa-8ace-e0474d46a858" providerId="ADAL" clId="{50BA935E-AD82-47B5-B0EA-11315FB49692}" dt="2021-01-18T14:25:20.531" v="10" actId="2696"/>
        <pc:sldMkLst>
          <pc:docMk/>
          <pc:sldMk cId="4034953454" sldId="400"/>
        </pc:sldMkLst>
      </pc:sldChg>
      <pc:sldChg chg="del">
        <pc:chgData name="Zaman Zaman" userId="e745144d-2859-4efa-8ace-e0474d46a858" providerId="ADAL" clId="{50BA935E-AD82-47B5-B0EA-11315FB49692}" dt="2021-01-18T14:25:20.620" v="12" actId="2696"/>
        <pc:sldMkLst>
          <pc:docMk/>
          <pc:sldMk cId="1826613373" sldId="402"/>
        </pc:sldMkLst>
      </pc:sldChg>
      <pc:sldChg chg="del">
        <pc:chgData name="Zaman Zaman" userId="e745144d-2859-4efa-8ace-e0474d46a858" providerId="ADAL" clId="{50BA935E-AD82-47B5-B0EA-11315FB49692}" dt="2021-01-18T14:25:20.622" v="13" actId="2696"/>
        <pc:sldMkLst>
          <pc:docMk/>
          <pc:sldMk cId="2205761128" sldId="403"/>
        </pc:sldMkLst>
      </pc:sldChg>
      <pc:sldChg chg="del">
        <pc:chgData name="Zaman Zaman" userId="e745144d-2859-4efa-8ace-e0474d46a858" providerId="ADAL" clId="{50BA935E-AD82-47B5-B0EA-11315FB49692}" dt="2021-01-18T14:25:20.637" v="14" actId="2696"/>
        <pc:sldMkLst>
          <pc:docMk/>
          <pc:sldMk cId="2054712350" sldId="404"/>
        </pc:sldMkLst>
      </pc:sldChg>
      <pc:sldChg chg="del">
        <pc:chgData name="Zaman Zaman" userId="e745144d-2859-4efa-8ace-e0474d46a858" providerId="ADAL" clId="{50BA935E-AD82-47B5-B0EA-11315FB49692}" dt="2021-01-18T14:25:20.701" v="15" actId="2696"/>
        <pc:sldMkLst>
          <pc:docMk/>
          <pc:sldMk cId="2061412275" sldId="405"/>
        </pc:sldMkLst>
      </pc:sldChg>
      <pc:sldChg chg="del">
        <pc:chgData name="Zaman Zaman" userId="e745144d-2859-4efa-8ace-e0474d46a858" providerId="ADAL" clId="{50BA935E-AD82-47B5-B0EA-11315FB49692}" dt="2021-01-18T14:25:20.701" v="16" actId="2696"/>
        <pc:sldMkLst>
          <pc:docMk/>
          <pc:sldMk cId="2444293689" sldId="406"/>
        </pc:sldMkLst>
      </pc:sldChg>
      <pc:sldChg chg="del">
        <pc:chgData name="Zaman Zaman" userId="e745144d-2859-4efa-8ace-e0474d46a858" providerId="ADAL" clId="{50BA935E-AD82-47B5-B0EA-11315FB49692}" dt="2021-01-18T14:25:20.711" v="17" actId="2696"/>
        <pc:sldMkLst>
          <pc:docMk/>
          <pc:sldMk cId="1948661944" sldId="407"/>
        </pc:sldMkLst>
      </pc:sldChg>
      <pc:sldChg chg="del">
        <pc:chgData name="Zaman Zaman" userId="e745144d-2859-4efa-8ace-e0474d46a858" providerId="ADAL" clId="{50BA935E-AD82-47B5-B0EA-11315FB49692}" dt="2021-01-18T14:25:20.711" v="18" actId="2696"/>
        <pc:sldMkLst>
          <pc:docMk/>
          <pc:sldMk cId="4180757411" sldId="408"/>
        </pc:sldMkLst>
      </pc:sldChg>
      <pc:sldChg chg="del">
        <pc:chgData name="Zaman Zaman" userId="e745144d-2859-4efa-8ace-e0474d46a858" providerId="ADAL" clId="{50BA935E-AD82-47B5-B0EA-11315FB49692}" dt="2021-01-18T14:25:20.721" v="19" actId="2696"/>
        <pc:sldMkLst>
          <pc:docMk/>
          <pc:sldMk cId="3475880711" sldId="409"/>
        </pc:sldMkLst>
      </pc:sldChg>
      <pc:sldChg chg="del">
        <pc:chgData name="Zaman Zaman" userId="e745144d-2859-4efa-8ace-e0474d46a858" providerId="ADAL" clId="{50BA935E-AD82-47B5-B0EA-11315FB49692}" dt="2021-01-18T14:25:20.729" v="20" actId="2696"/>
        <pc:sldMkLst>
          <pc:docMk/>
          <pc:sldMk cId="797359520" sldId="410"/>
        </pc:sldMkLst>
      </pc:sldChg>
      <pc:sldChg chg="del">
        <pc:chgData name="Zaman Zaman" userId="e745144d-2859-4efa-8ace-e0474d46a858" providerId="ADAL" clId="{50BA935E-AD82-47B5-B0EA-11315FB49692}" dt="2021-01-18T14:25:20.531" v="11" actId="2696"/>
        <pc:sldMkLst>
          <pc:docMk/>
          <pc:sldMk cId="3120208495" sldId="4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Subqueries</a:t>
            </a:r>
            <a:r>
              <a:rPr lang="en-US" baseline="0" dirty="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a:p>
          <a:p>
            <a:r>
              <a:rPr lang="en-US" baseline="0" dirty="0"/>
              <a:t>This is another reason it is important to test your queries. Not only must they be able to execute, but they should produce valid results, in a reasonable amount of time.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4634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All options are not available with every DBMS, and each DBMS has unique options due to its underlying design. You should refer to reference manuals for your DBMS to know which specific tuning options are available to you.</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7510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10000"/>
              </a:lnSpc>
              <a:spcBef>
                <a:spcPts val="600"/>
              </a:spcBef>
            </a:pPr>
            <a:r>
              <a:rPr lang="en-US" altLang="en-US" sz="1200" dirty="0"/>
              <a:t>Views provide users controlled access to tables. The term “base table” refers to the table containing the raw data.</a:t>
            </a:r>
          </a:p>
          <a:p>
            <a:pPr eaLnBrk="1" hangingPunct="1">
              <a:lnSpc>
                <a:spcPct val="110000"/>
              </a:lnSpc>
              <a:spcBef>
                <a:spcPts val="600"/>
              </a:spcBef>
            </a:pPr>
            <a:endParaRPr lang="en-US" altLang="en-US" sz="1200" dirty="0"/>
          </a:p>
          <a:p>
            <a:pPr eaLnBrk="1" hangingPunct="1">
              <a:lnSpc>
                <a:spcPct val="110000"/>
              </a:lnSpc>
              <a:spcBef>
                <a:spcPts val="600"/>
              </a:spcBef>
            </a:pPr>
            <a:r>
              <a:rPr lang="en-US" altLang="en-US" sz="1200" dirty="0"/>
              <a:t>So, a dynamic view is a “virtual table”, whereas a materialized view is an actual table generated by copying data from the base tables queried.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254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Note: Although views assist with data security, </a:t>
            </a:r>
            <a:r>
              <a:rPr lang="en-US" altLang="en-US" sz="1200" dirty="0"/>
              <a:t>don't rely solely on views for security. There are more important security measures.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84772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Procedures and Functions are called explicitly by the user of the database (for example an application</a:t>
            </a:r>
            <a:r>
              <a:rPr lang="en-US" altLang="en-US" baseline="0" dirty="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7360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Triggers may occur either </a:t>
            </a:r>
            <a:r>
              <a:rPr lang="en-US" sz="1200" b="0" i="1" u="none" strike="noStrike" kern="1200" cap="none" baseline="0" dirty="0">
                <a:solidFill>
                  <a:schemeClr val="tx1"/>
                </a:solidFill>
                <a:latin typeface="Times New Roman" pitchFamily="18" charset="0"/>
                <a:ea typeface="Arial"/>
                <a:cs typeface="Arial" charset="0"/>
                <a:sym typeface="Arial"/>
              </a:rPr>
              <a:t>before</a:t>
            </a:r>
            <a:r>
              <a:rPr lang="en-US" sz="1200" b="0" i="0" u="none" strike="noStrike" kern="1200" cap="none" baseline="0" dirty="0">
                <a:solidFill>
                  <a:schemeClr val="tx1"/>
                </a:solidFill>
                <a:latin typeface="Times New Roman" pitchFamily="18" charset="0"/>
                <a:ea typeface="Arial"/>
                <a:cs typeface="Arial" charset="0"/>
                <a:sym typeface="Arial"/>
              </a:rPr>
              <a:t>, </a:t>
            </a:r>
            <a:r>
              <a:rPr lang="en-US" sz="1200" b="0" i="1" u="none" strike="noStrike" kern="1200" cap="none" baseline="0" dirty="0">
                <a:solidFill>
                  <a:schemeClr val="tx1"/>
                </a:solidFill>
                <a:latin typeface="Times New Roman" pitchFamily="18" charset="0"/>
                <a:ea typeface="Arial"/>
                <a:cs typeface="Arial" charset="0"/>
                <a:sym typeface="Arial"/>
              </a:rPr>
              <a:t>after</a:t>
            </a:r>
            <a:r>
              <a:rPr lang="en-US" sz="1200" b="0" i="0" u="none" strike="noStrike" kern="1200" cap="none" baseline="0" dirty="0">
                <a:solidFill>
                  <a:schemeClr val="tx1"/>
                </a:solidFill>
                <a:latin typeface="Times New Roman" pitchFamily="18" charset="0"/>
                <a:ea typeface="Arial"/>
                <a:cs typeface="Arial" charset="0"/>
                <a:sym typeface="Arial"/>
              </a:rPr>
              <a:t>, or </a:t>
            </a:r>
            <a:r>
              <a:rPr lang="en-US" sz="1200" b="0" i="1" u="none" strike="noStrike" kern="1200" cap="none" baseline="0" dirty="0">
                <a:solidFill>
                  <a:schemeClr val="tx1"/>
                </a:solidFill>
                <a:latin typeface="Times New Roman" pitchFamily="18" charset="0"/>
                <a:ea typeface="Arial"/>
                <a:cs typeface="Arial" charset="0"/>
                <a:sym typeface="Arial"/>
              </a:rPr>
              <a:t>instead of </a:t>
            </a:r>
            <a:r>
              <a:rPr lang="en-US" sz="1200" b="0" i="0" u="none" strike="noStrike" kern="1200" cap="none" baseline="0" dirty="0">
                <a:solidFill>
                  <a:schemeClr val="tx1"/>
                </a:solidFill>
                <a:latin typeface="Times New Roman" pitchFamily="18" charset="0"/>
                <a:ea typeface="Arial"/>
                <a:cs typeface="Arial" charset="0"/>
                <a:sym typeface="Arial"/>
              </a:rPr>
              <a:t>the statement that aroused the trigger is executed. DML triggers may occur on INSERT, UPDATE, or DELETE commands.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Question: Remember what DML stands for? </a:t>
            </a:r>
          </a:p>
          <a:p>
            <a:r>
              <a:rPr lang="en-US" altLang="en-US" sz="1200" b="0" i="0" u="none" strike="noStrike" kern="1200" cap="none" baseline="0" dirty="0">
                <a:solidFill>
                  <a:schemeClr val="tx1"/>
                </a:solidFill>
                <a:latin typeface="Times New Roman" pitchFamily="18" charset="0"/>
                <a:ea typeface="Arial"/>
                <a:cs typeface="Arial" charset="0"/>
                <a:sym typeface="Arial"/>
              </a:rPr>
              <a:t>Answer: Data Manipulation Language.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dirty="0">
                <a:cs typeface="Arial" panose="020B0604020202020204" pitchFamily="34" charset="0"/>
              </a:rPr>
              <a:t>Question: Remember what DDL stands for?</a:t>
            </a:r>
          </a:p>
          <a:p>
            <a:r>
              <a:rPr lang="en-US" altLang="en-US" dirty="0">
                <a:cs typeface="Arial" panose="020B0604020202020204" pitchFamily="34" charset="0"/>
              </a:rPr>
              <a:t>Answer:</a:t>
            </a:r>
            <a:r>
              <a:rPr lang="en-US" altLang="en-US" baseline="0" dirty="0">
                <a:cs typeface="Arial" panose="020B0604020202020204" pitchFamily="34" charset="0"/>
              </a:rPr>
              <a:t> Data Definition Language</a:t>
            </a:r>
          </a:p>
          <a:p>
            <a:endParaRPr lang="en-US" altLang="en-US" baseline="0" dirty="0">
              <a:cs typeface="Arial" panose="020B0604020202020204" pitchFamily="34" charset="0"/>
            </a:endParaRPr>
          </a:p>
          <a:p>
            <a:r>
              <a:rPr lang="en-US" altLang="en-US" baseline="0" dirty="0">
                <a:cs typeface="Arial" panose="020B0604020202020204" pitchFamily="34" charset="0"/>
              </a:rPr>
              <a:t>This sample DML trigger will execute after an update of the </a:t>
            </a:r>
            <a:r>
              <a:rPr lang="en-US" altLang="en-US" baseline="0" dirty="0" err="1">
                <a:cs typeface="Arial" panose="020B0604020202020204" pitchFamily="34" charset="0"/>
              </a:rPr>
              <a:t>ProductStandardPrice</a:t>
            </a:r>
            <a:r>
              <a:rPr lang="en-US" altLang="en-US" baseline="0" dirty="0">
                <a:cs typeface="Arial" panose="020B0604020202020204" pitchFamily="34" charset="0"/>
              </a:rPr>
              <a:t> column of the </a:t>
            </a:r>
            <a:r>
              <a:rPr lang="en-US" altLang="en-US" baseline="0" dirty="0" err="1">
                <a:cs typeface="Arial" panose="020B0604020202020204" pitchFamily="34" charset="0"/>
              </a:rPr>
              <a:t>Product_T</a:t>
            </a:r>
            <a:r>
              <a:rPr lang="en-US" altLang="en-US" baseline="0" dirty="0">
                <a:cs typeface="Arial" panose="020B0604020202020204" pitchFamily="34" charset="0"/>
              </a:rPr>
              <a:t> table. It will add a new row to the </a:t>
            </a:r>
            <a:r>
              <a:rPr lang="en-US" altLang="en-US" baseline="0" dirty="0" err="1">
                <a:cs typeface="Arial" panose="020B0604020202020204" pitchFamily="34" charset="0"/>
              </a:rPr>
              <a:t>PriceUpdates_T</a:t>
            </a:r>
            <a:r>
              <a:rPr lang="en-US" altLang="en-US" baseline="0" dirty="0">
                <a:cs typeface="Arial" panose="020B0604020202020204" pitchFamily="34" charset="0"/>
              </a:rPr>
              <a:t> table, and use the new values of the product description and price (from the update) for this new row.</a:t>
            </a:r>
          </a:p>
          <a:p>
            <a:endParaRPr lang="en-US" altLang="en-US" baseline="0" dirty="0">
              <a:cs typeface="Arial" panose="020B0604020202020204" pitchFamily="34" charset="0"/>
            </a:endParaRPr>
          </a:p>
          <a:p>
            <a:r>
              <a:rPr lang="en-US" altLang="en-US" baseline="0" dirty="0">
                <a:cs typeface="Arial" panose="020B0604020202020204" pitchFamily="34" charset="0"/>
              </a:rPr>
              <a:t>DML trigger:</a:t>
            </a:r>
          </a:p>
          <a:p>
            <a:r>
              <a:rPr lang="en-US" sz="1200" b="0" i="0" u="none" strike="noStrike" kern="1200" cap="none" baseline="0" dirty="0">
                <a:solidFill>
                  <a:schemeClr val="dk1"/>
                </a:solidFill>
                <a:latin typeface="Arial"/>
                <a:ea typeface="Arial"/>
                <a:cs typeface="Arial"/>
                <a:sym typeface="Arial"/>
              </a:rPr>
              <a:t>CREATE TRIGGER </a:t>
            </a:r>
            <a:r>
              <a:rPr lang="en-US" sz="1200" b="0" i="0" u="none" strike="noStrike" kern="1200" cap="none" baseline="0" dirty="0" err="1">
                <a:solidFill>
                  <a:schemeClr val="dk1"/>
                </a:solidFill>
                <a:latin typeface="Arial"/>
                <a:ea typeface="Arial"/>
                <a:cs typeface="Arial"/>
                <a:sym typeface="Arial"/>
              </a:rPr>
              <a:t>StandardPriceUpdate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AFTER UPDATE OF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ON </a:t>
            </a:r>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FOR EACH ROW</a:t>
            </a:r>
          </a:p>
          <a:p>
            <a:r>
              <a:rPr lang="en-US" sz="1200" b="0" i="0" u="none" strike="noStrike" kern="1200" cap="none" baseline="0" dirty="0">
                <a:solidFill>
                  <a:schemeClr val="dk1"/>
                </a:solidFill>
                <a:latin typeface="Arial"/>
                <a:ea typeface="Arial"/>
                <a:cs typeface="Arial"/>
                <a:sym typeface="Arial"/>
              </a:rPr>
              <a:t>INSERT INTO </a:t>
            </a:r>
            <a:r>
              <a:rPr lang="en-US" sz="1200" b="0" i="0" u="none" strike="noStrike" kern="1200" cap="none" baseline="0" dirty="0" err="1">
                <a:solidFill>
                  <a:schemeClr val="dk1"/>
                </a:solidFill>
                <a:latin typeface="Arial"/>
                <a:ea typeface="Arial"/>
                <a:cs typeface="Arial"/>
                <a:sym typeface="Arial"/>
              </a:rPr>
              <a:t>PriceUpdates_T</a:t>
            </a:r>
            <a:r>
              <a:rPr lang="en-US" sz="1200" b="0" i="0" u="none" strike="noStrike" kern="1200" cap="none" baseline="0" dirty="0">
                <a:solidFill>
                  <a:schemeClr val="dk1"/>
                </a:solidFill>
                <a:latin typeface="Arial"/>
                <a:ea typeface="Arial"/>
                <a:cs typeface="Arial"/>
                <a:sym typeface="Arial"/>
              </a:rPr>
              <a:t> VALUES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 SYSDATE,</a:t>
            </a:r>
          </a:p>
          <a:p>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a:t>
            </a:r>
            <a:endParaRPr lang="en-US" altLang="en-US" baseline="0" dirty="0">
              <a:cs typeface="Arial" panose="020B0604020202020204" pitchFamily="34" charset="0"/>
            </a:endParaRPr>
          </a:p>
          <a:p>
            <a:endParaRPr lang="en-US" altLang="en-US" baseline="0" dirty="0">
              <a:cs typeface="Arial" panose="020B0604020202020204" pitchFamily="34" charset="0"/>
            </a:endParaRPr>
          </a:p>
          <a:p>
            <a:r>
              <a:rPr lang="en-US" altLang="en-US" baseline="0" dirty="0">
                <a:cs typeface="Arial" panose="020B0604020202020204" pitchFamily="34" charset="0"/>
              </a:rPr>
              <a:t>DDL triggers are generally most useful to database administrators.</a:t>
            </a:r>
          </a:p>
          <a:p>
            <a:endParaRPr lang="en-US" altLang="en-US" baseline="0" dirty="0">
              <a:cs typeface="Arial" panose="020B0604020202020204" pitchFamily="34" charset="0"/>
            </a:endParaRPr>
          </a:p>
          <a:p>
            <a:r>
              <a:rPr lang="en-US" altLang="en-US" baseline="0" dirty="0">
                <a:cs typeface="Arial" panose="020B0604020202020204" pitchFamily="34" charset="0"/>
              </a:rPr>
              <a:t>DDL trigger::</a:t>
            </a:r>
          </a:p>
          <a:p>
            <a:r>
              <a:rPr lang="en-US" sz="1200" b="0" i="0" u="none" strike="noStrike" kern="1200" cap="none" baseline="0" dirty="0">
                <a:solidFill>
                  <a:schemeClr val="dk1"/>
                </a:solidFill>
                <a:latin typeface="Arial"/>
                <a:ea typeface="Arial"/>
                <a:cs typeface="Arial"/>
                <a:sym typeface="Arial"/>
              </a:rPr>
              <a:t>CREATE TRIGGER safety</a:t>
            </a:r>
          </a:p>
          <a:p>
            <a:r>
              <a:rPr lang="en-US" sz="1200" b="0" i="0" u="none" strike="noStrike" kern="1200" cap="none" baseline="0" dirty="0">
                <a:solidFill>
                  <a:schemeClr val="dk1"/>
                </a:solidFill>
                <a:latin typeface="Arial"/>
                <a:ea typeface="Arial"/>
                <a:cs typeface="Arial"/>
                <a:sym typeface="Arial"/>
              </a:rPr>
              <a:t>ON DATABASE</a:t>
            </a:r>
          </a:p>
          <a:p>
            <a:r>
              <a:rPr lang="en-US" sz="1200" b="0" i="0" u="none" strike="noStrike" kern="1200" cap="none" baseline="0" dirty="0">
                <a:solidFill>
                  <a:schemeClr val="dk1"/>
                </a:solidFill>
                <a:latin typeface="Arial"/>
                <a:ea typeface="Arial"/>
                <a:cs typeface="Arial"/>
                <a:sym typeface="Arial"/>
              </a:rPr>
              <a:t>FOR DROP_TABLE, ALTER_TABLE</a:t>
            </a:r>
          </a:p>
          <a:p>
            <a:r>
              <a:rPr lang="en-US" sz="1200" b="0" i="0" u="none" strike="noStrike" kern="1200" cap="none" baseline="0" dirty="0">
                <a:solidFill>
                  <a:schemeClr val="dk1"/>
                </a:solidFill>
                <a:latin typeface="Arial"/>
                <a:ea typeface="Arial"/>
                <a:cs typeface="Arial"/>
                <a:sym typeface="Arial"/>
              </a:rPr>
              <a:t>AS</a:t>
            </a:r>
          </a:p>
          <a:p>
            <a:r>
              <a:rPr lang="en-US" sz="1200" b="0" i="0" u="none" strike="noStrike" kern="1200" cap="none" baseline="0" dirty="0">
                <a:solidFill>
                  <a:schemeClr val="dk1"/>
                </a:solidFill>
                <a:latin typeface="Arial"/>
                <a:ea typeface="Arial"/>
                <a:cs typeface="Arial"/>
                <a:sym typeface="Arial"/>
              </a:rPr>
              <a:t>PRINT ‘You must disable Trigger “safety” to drop or alter tables!’</a:t>
            </a:r>
          </a:p>
          <a:p>
            <a:r>
              <a:rPr lang="en-US" sz="1200" b="0" i="0" u="none" strike="noStrike" kern="1200" cap="none" baseline="0" dirty="0">
                <a:solidFill>
                  <a:schemeClr val="dk1"/>
                </a:solidFill>
                <a:latin typeface="Arial"/>
                <a:ea typeface="Arial"/>
                <a:cs typeface="Arial"/>
                <a:sym typeface="Arial"/>
              </a:rPr>
              <a:t>ROLLBACK;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95038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The stored procedure code:</a:t>
            </a:r>
          </a:p>
          <a:p>
            <a:r>
              <a:rPr lang="en-US" sz="1200" b="0" i="0" u="none" strike="noStrike" kern="1200" cap="none" baseline="0" dirty="0">
                <a:solidFill>
                  <a:schemeClr val="dk1"/>
                </a:solidFill>
                <a:latin typeface="Arial"/>
                <a:ea typeface="Arial"/>
                <a:cs typeface="Arial"/>
                <a:sym typeface="Arial"/>
              </a:rPr>
              <a:t>CREATE OR REPLACE PROCEDURE </a:t>
            </a:r>
            <a:r>
              <a:rPr lang="en-US" sz="1200" b="0" i="0" u="none" strike="noStrike" kern="1200" cap="none" baseline="0" dirty="0" err="1">
                <a:solidFill>
                  <a:schemeClr val="dk1"/>
                </a:solidFill>
                <a:latin typeface="Arial"/>
                <a:ea typeface="Arial"/>
                <a:cs typeface="Arial"/>
                <a:sym typeface="Arial"/>
              </a:rPr>
              <a:t>ProductLineSale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AS BEGIN</a:t>
            </a:r>
          </a:p>
          <a:p>
            <a:r>
              <a:rPr lang="en-US" sz="1200" b="0" i="0" u="none" strike="noStrike" kern="1200" cap="none" baseline="0" dirty="0">
                <a:solidFill>
                  <a:schemeClr val="dk1"/>
                </a:solidFill>
                <a:latin typeface="Arial"/>
                <a:ea typeface="Arial"/>
                <a:cs typeface="Arial"/>
                <a:sym typeface="Arial"/>
              </a:rPr>
              <a:t>UPDATE </a:t>
            </a:r>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SET </a:t>
            </a:r>
            <a:r>
              <a:rPr lang="en-US" sz="1200" b="0" i="0" u="none" strike="noStrike" kern="1200" cap="none" baseline="0" dirty="0" err="1">
                <a:solidFill>
                  <a:schemeClr val="dk1"/>
                </a:solidFill>
                <a:latin typeface="Arial"/>
                <a:ea typeface="Arial"/>
                <a:cs typeface="Arial"/>
                <a:sym typeface="Arial"/>
              </a:rPr>
              <a:t>SalePrice</a:t>
            </a:r>
            <a:r>
              <a:rPr lang="en-US" sz="1200" b="0" i="0" u="none" strike="noStrike" kern="1200" cap="none" baseline="0" dirty="0">
                <a:solidFill>
                  <a:schemeClr val="dk1"/>
                </a:solidFill>
                <a:latin typeface="Arial"/>
                <a:ea typeface="Arial"/>
                <a:cs typeface="Arial"/>
                <a:sym typeface="Arial"/>
              </a:rPr>
              <a:t> =.90 * </a:t>
            </a:r>
            <a:r>
              <a:rPr lang="en-US" sz="1200" b="0" i="0" u="none" strike="noStrike" kern="1200" cap="none" baseline="0" dirty="0" err="1">
                <a:solidFill>
                  <a:schemeClr val="dk1"/>
                </a:solidFill>
                <a:latin typeface="Arial"/>
                <a:ea typeface="Arial"/>
                <a:cs typeface="Arial"/>
                <a:sym typeface="Arial"/>
              </a:rPr>
              <a:t>ProductStandardPrice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&gt; = 400;</a:t>
            </a:r>
          </a:p>
          <a:p>
            <a:r>
              <a:rPr lang="en-US" sz="1200" b="0" i="0" u="none" strike="noStrike" kern="1200" cap="none" baseline="0" dirty="0">
                <a:solidFill>
                  <a:schemeClr val="dk1"/>
                </a:solidFill>
                <a:latin typeface="Arial"/>
                <a:ea typeface="Arial"/>
                <a:cs typeface="Arial"/>
                <a:sym typeface="Arial"/>
              </a:rPr>
              <a:t>UPDATE </a:t>
            </a:r>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SET </a:t>
            </a:r>
            <a:r>
              <a:rPr lang="en-US" sz="1200" b="0" i="0" u="none" strike="noStrike" kern="1200" cap="none" baseline="0" dirty="0" err="1">
                <a:solidFill>
                  <a:schemeClr val="dk1"/>
                </a:solidFill>
                <a:latin typeface="Arial"/>
                <a:ea typeface="Arial"/>
                <a:cs typeface="Arial"/>
                <a:sym typeface="Arial"/>
              </a:rPr>
              <a:t>SalePrice</a:t>
            </a:r>
            <a:r>
              <a:rPr lang="en-US" sz="1200" b="0" i="0" u="none" strike="noStrike" kern="1200" cap="none" baseline="0" dirty="0">
                <a:solidFill>
                  <a:schemeClr val="dk1"/>
                </a:solidFill>
                <a:latin typeface="Arial"/>
                <a:ea typeface="Arial"/>
                <a:cs typeface="Arial"/>
                <a:sym typeface="Arial"/>
              </a:rPr>
              <a:t> =.85 * </a:t>
            </a:r>
            <a:r>
              <a:rPr lang="en-US" sz="1200" b="0" i="0" u="none" strike="noStrike" kern="1200" cap="none" baseline="0" dirty="0" err="1">
                <a:solidFill>
                  <a:schemeClr val="dk1"/>
                </a:solidFill>
                <a:latin typeface="Arial"/>
                <a:ea typeface="Arial"/>
                <a:cs typeface="Arial"/>
                <a:sym typeface="Arial"/>
              </a:rPr>
              <a:t>ProductStandardPrice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&lt; 400;</a:t>
            </a:r>
          </a:p>
          <a:p>
            <a:r>
              <a:rPr lang="en-US" sz="1200" b="0" i="0" u="none" strike="noStrike" kern="1200" cap="none" baseline="0" dirty="0">
                <a:solidFill>
                  <a:schemeClr val="dk1"/>
                </a:solidFill>
                <a:latin typeface="Arial"/>
                <a:ea typeface="Arial"/>
                <a:cs typeface="Arial"/>
                <a:sym typeface="Arial"/>
              </a:rPr>
              <a:t>END;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8339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All of these tables and views are used internally</a:t>
            </a:r>
            <a:r>
              <a:rPr lang="en-US" altLang="en-US" baseline="0" dirty="0">
                <a:cs typeface="Arial" panose="020B0604020202020204" pitchFamily="34" charset="0"/>
              </a:rPr>
              <a:t> by the DBMS. But you can also query them. For example, you could find the owners of a company’s tables. Here is an example if PVF’s database was stored in an Oracle DBMS:</a:t>
            </a: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SELECT OWNER, TABLE_NAME FROM DBA_TABLES WHERE TABLE_NAME = ‘PRODUCT_T’;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297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89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713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In this case the subquery will execute once for each row of the outer query. In this example, the outer</a:t>
            </a:r>
            <a:r>
              <a:rPr lang="en-US" altLang="en-US" baseline="0" dirty="0">
                <a:cs typeface="Arial" panose="020B0604020202020204" pitchFamily="34" charset="0"/>
              </a:rPr>
              <a:t> query goes through each row of the </a:t>
            </a:r>
            <a:r>
              <a:rPr lang="en-US" altLang="en-US" baseline="0" dirty="0" err="1">
                <a:cs typeface="Arial" panose="020B0604020202020204" pitchFamily="34" charset="0"/>
              </a:rPr>
              <a:t>OrderLine_T</a:t>
            </a:r>
            <a:r>
              <a:rPr lang="en-US" altLang="en-US" baseline="0" dirty="0">
                <a:cs typeface="Arial" panose="020B0604020202020204" pitchFamily="34" charset="0"/>
              </a:rPr>
              <a: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a:cs typeface="Arial" panose="020B0604020202020204" pitchFamily="34" charset="0"/>
              </a:rPr>
              <a:t>for each row</a:t>
            </a:r>
            <a:r>
              <a:rPr lang="en-US" altLang="en-US" baseline="0" dirty="0">
                <a:cs typeface="Arial" panose="020B0604020202020204" pitchFamily="34" charset="0"/>
              </a:rPr>
              <a:t> of the outer query the inner query will execute once.</a:t>
            </a:r>
            <a:endParaRPr lang="en-US" sz="1200" b="0" i="0" u="none" strike="noStrike" kern="1200" cap="none" baseline="0" dirty="0">
              <a:solidFill>
                <a:schemeClr val="dk1"/>
              </a:solidFill>
              <a:latin typeface="Arial"/>
              <a:ea typeface="Arial"/>
              <a:cs typeface="Arial"/>
              <a:sym typeface="Arial"/>
            </a:endParaRPr>
          </a:p>
          <a:p>
            <a:pPr marL="228600" indent="-228600">
              <a:buAutoNum type="arabicPeriod"/>
            </a:pPr>
            <a:endParaRPr lang="en-US" sz="1200" b="0" i="0" u="none" strike="noStrike" kern="1200" cap="none" baseline="0" dirty="0">
              <a:solidFill>
                <a:schemeClr val="dk1"/>
              </a:solidFill>
              <a:latin typeface="Arial"/>
              <a:ea typeface="Arial"/>
              <a:cs typeface="Arial"/>
              <a:sym typeface="Arial"/>
            </a:endParaRPr>
          </a:p>
          <a:p>
            <a:pPr marL="228600" indent="-228600">
              <a:buAutoNum type="arabicPeriod"/>
            </a:pPr>
            <a:r>
              <a:rPr lang="en-US" sz="1200" b="0" i="0" u="none" strike="noStrike" kern="1200" cap="none" baseline="0" dirty="0">
                <a:solidFill>
                  <a:schemeClr val="dk1"/>
                </a:solidFill>
                <a:latin typeface="Arial"/>
                <a:ea typeface="Arial"/>
                <a:cs typeface="Arial"/>
                <a:sym typeface="Arial"/>
              </a:rPr>
              <a:t>The first order ID is selected from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51001.</a:t>
            </a:r>
          </a:p>
          <a:p>
            <a:pPr marL="0" indent="0">
              <a:buNone/>
            </a:pP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2. The subquery is evaluated to see if any product in that order has a natural ash finish. Product 2 does, and is part of the order. EXISTS is valued as true and the order ID is added to the result table.</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3. The next order ID is selected from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51002.</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4. The subquery is evaluated to see if the product ordered has a natural ash finish. It does. EXISTS is valued as true and the order ID is added to the result table.</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5. Processing continues through each order ID. Orders 1004, 1005, and 1010 are not included in the result table because they do not include any furniture with a natural ash finish.</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9856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case where</a:t>
            </a:r>
            <a:r>
              <a:rPr lang="en-US" baseline="0" dirty="0"/>
              <a:t> the subquery is in the FROM clause of the outer query. This is often called a “derived table”, because normally you see tables in the FROM clause. </a:t>
            </a:r>
          </a:p>
          <a:p>
            <a:endParaRPr lang="en-US" baseline="0" dirty="0"/>
          </a:p>
          <a:p>
            <a:r>
              <a:rPr lang="en-US" baseline="0" dirty="0"/>
              <a:t>Because aggregate functions cannot be done in the WHERE clause, it is often useful to use subqueries when you want your conditions to include aggregate results.</a:t>
            </a:r>
          </a:p>
          <a:p>
            <a:endParaRPr lang="en-US" baseline="0" dirty="0"/>
          </a:p>
          <a:p>
            <a:r>
              <a:rPr lang="en-US" baseline="0" dirty="0"/>
              <a:t>For example, this query would not have worked:</a:t>
            </a:r>
          </a:p>
          <a:p>
            <a:endParaRPr lang="en-US" baseline="0" dirty="0"/>
          </a:p>
          <a:p>
            <a:r>
              <a:rPr lang="en-US" sz="1200" b="1" i="0" u="none" strike="noStrike" kern="1200" cap="none" baseline="0" dirty="0">
                <a:solidFill>
                  <a:schemeClr val="tx1"/>
                </a:solidFill>
                <a:latin typeface="Times New Roman" pitchFamily="18" charset="0"/>
                <a:ea typeface="Arial"/>
                <a:cs typeface="Arial" charset="0"/>
                <a:sym typeface="Arial"/>
              </a:rPr>
              <a:t>SELECT </a:t>
            </a:r>
            <a:r>
              <a:rPr lang="en-US" sz="1200" b="1" i="0" u="none" strike="noStrike" kern="1200" cap="none" baseline="0" dirty="0" err="1">
                <a:solidFill>
                  <a:schemeClr val="tx1"/>
                </a:solidFill>
                <a:latin typeface="Times New Roman" pitchFamily="18" charset="0"/>
                <a:ea typeface="Arial"/>
                <a:cs typeface="Arial" charset="0"/>
                <a:sym typeface="Arial"/>
              </a:rPr>
              <a:t>ProductDescription</a:t>
            </a:r>
            <a:r>
              <a:rPr lang="en-US" sz="1200" b="1" i="0" u="none" strike="noStrike" kern="1200" cap="none" baseline="0" dirty="0">
                <a:solidFill>
                  <a:schemeClr val="tx1"/>
                </a:solidFill>
                <a:latin typeface="Times New Roman" pitchFamily="18" charset="0"/>
                <a:ea typeface="Arial"/>
                <a:cs typeface="Arial" charset="0"/>
                <a:sym typeface="Arial"/>
              </a:rPr>
              <a:t>, </a:t>
            </a:r>
            <a:r>
              <a:rPr lang="en-US" sz="1200" b="1" i="0" u="none" strike="noStrike" kern="1200" cap="none" baseline="0" dirty="0" err="1">
                <a:solidFill>
                  <a:schemeClr val="tx1"/>
                </a:solidFill>
                <a:latin typeface="Times New Roman" pitchFamily="18" charset="0"/>
                <a:ea typeface="Arial"/>
                <a:cs typeface="Arial" charset="0"/>
                <a:sym typeface="Arial"/>
              </a:rPr>
              <a:t>ProductStandardPrice</a:t>
            </a:r>
            <a:r>
              <a:rPr lang="en-US" sz="1200" b="1" i="0" u="none" strike="noStrike" kern="1200" cap="none" baseline="0" dirty="0">
                <a:solidFill>
                  <a:schemeClr val="tx1"/>
                </a:solidFill>
                <a:latin typeface="Times New Roman" pitchFamily="18" charset="0"/>
                <a:ea typeface="Arial"/>
                <a:cs typeface="Arial" charset="0"/>
                <a:sym typeface="Arial"/>
              </a:rPr>
              <a:t> FROM </a:t>
            </a:r>
            <a:r>
              <a:rPr lang="en-US" sz="1200" b="1" i="0" u="none" strike="noStrike" kern="1200" cap="none" baseline="0" dirty="0" err="1">
                <a:solidFill>
                  <a:schemeClr val="tx1"/>
                </a:solidFill>
                <a:latin typeface="Times New Roman" pitchFamily="18" charset="0"/>
                <a:ea typeface="Arial"/>
                <a:cs typeface="Arial" charset="0"/>
                <a:sym typeface="Arial"/>
              </a:rPr>
              <a:t>Product_T</a:t>
            </a:r>
            <a:endParaRPr lang="en-US" sz="1200" b="1" i="0" u="none" strike="noStrike" kern="1200" cap="none" baseline="0" dirty="0">
              <a:solidFill>
                <a:schemeClr val="tx1"/>
              </a:solidFill>
              <a:latin typeface="Times New Roman" pitchFamily="18" charset="0"/>
              <a:ea typeface="Arial"/>
              <a:cs typeface="Arial" charset="0"/>
              <a:sym typeface="Arial"/>
            </a:endParaRPr>
          </a:p>
          <a:p>
            <a:r>
              <a:rPr lang="en-US" sz="1200" b="1" i="0" u="none" strike="noStrike" kern="1200" cap="none" baseline="0" dirty="0">
                <a:solidFill>
                  <a:schemeClr val="tx1"/>
                </a:solidFill>
                <a:latin typeface="Times New Roman" pitchFamily="18" charset="0"/>
                <a:ea typeface="Arial"/>
                <a:cs typeface="Arial" charset="0"/>
                <a:sym typeface="Arial"/>
              </a:rPr>
              <a:t>WHERE </a:t>
            </a:r>
            <a:r>
              <a:rPr lang="en-US" sz="1200" b="1" i="0" u="none" strike="noStrike" kern="1200" cap="none" baseline="0" dirty="0" err="1">
                <a:solidFill>
                  <a:schemeClr val="tx1"/>
                </a:solidFill>
                <a:latin typeface="Times New Roman" pitchFamily="18" charset="0"/>
                <a:ea typeface="Arial"/>
                <a:cs typeface="Arial" charset="0"/>
                <a:sym typeface="Arial"/>
              </a:rPr>
              <a:t>ProductStandardPrice</a:t>
            </a:r>
            <a:r>
              <a:rPr lang="en-US" sz="1200" b="1" i="0" u="none" strike="noStrike" kern="1200" cap="none" baseline="0" dirty="0">
                <a:solidFill>
                  <a:schemeClr val="tx1"/>
                </a:solidFill>
                <a:latin typeface="Times New Roman" pitchFamily="18" charset="0"/>
                <a:ea typeface="Arial"/>
                <a:cs typeface="Arial" charset="0"/>
                <a:sym typeface="Arial"/>
              </a:rPr>
              <a:t> &gt; AVG(</a:t>
            </a:r>
            <a:r>
              <a:rPr lang="en-US" sz="1200" b="1" i="0" u="none" strike="noStrike" kern="1200" cap="none" baseline="0" dirty="0" err="1">
                <a:solidFill>
                  <a:schemeClr val="tx1"/>
                </a:solidFill>
                <a:latin typeface="Times New Roman" pitchFamily="18" charset="0"/>
                <a:ea typeface="Arial"/>
                <a:cs typeface="Arial" charset="0"/>
                <a:sym typeface="Arial"/>
              </a:rPr>
              <a:t>ProductStandardPrice</a:t>
            </a:r>
            <a:r>
              <a:rPr lang="en-US" sz="1200" b="1" i="0" u="none" strike="noStrike" kern="1200" cap="none" baseline="0" dirty="0">
                <a:solidFill>
                  <a:schemeClr val="tx1"/>
                </a:solidFill>
                <a:latin typeface="Times New Roman" pitchFamily="18" charset="0"/>
                <a:ea typeface="Arial"/>
                <a:cs typeface="Arial" charset="0"/>
                <a:sym typeface="Arial"/>
              </a:rPr>
              <a:t>);</a:t>
            </a:r>
          </a:p>
          <a:p>
            <a:endParaRPr lang="en-US" sz="1200" b="0" i="0" u="none" strike="noStrike" kern="1200" cap="none" baseline="0" dirty="0">
              <a:solidFill>
                <a:schemeClr val="tx1"/>
              </a:solidFill>
              <a:latin typeface="Times New Roman" pitchFamily="18" charset="0"/>
              <a:cs typeface="Arial" charset="0"/>
              <a:sym typeface="Arial"/>
            </a:endParaRPr>
          </a:p>
          <a:p>
            <a:r>
              <a:rPr lang="en-US" baseline="0" dirty="0"/>
              <a:t>So instead we do what the slide is showing.</a:t>
            </a:r>
          </a:p>
          <a:p>
            <a:endParaRPr lang="en-US" sz="1200" b="0" i="0" u="none" strike="noStrike" kern="1200" cap="none" baseline="0" dirty="0">
              <a:solidFill>
                <a:schemeClr val="tx1"/>
              </a:solidFill>
              <a:latin typeface="Times New Roman" pitchFamily="18" charset="0"/>
              <a:cs typeface="Arial" charset="0"/>
              <a:sym typeface="Arial"/>
            </a:endParaRPr>
          </a:p>
          <a:p>
            <a:r>
              <a:rPr lang="en-US" b="0" dirty="0"/>
              <a:t>The query:</a:t>
            </a:r>
          </a:p>
          <a:p>
            <a:endParaRPr lang="en-US" b="0" dirty="0"/>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AvgPrice</a:t>
            </a:r>
          </a:p>
          <a:p>
            <a:r>
              <a:rPr lang="en-US" sz="1200" b="0" i="0" u="none" strike="noStrike" kern="1200" cap="none" baseline="0" dirty="0">
                <a:solidFill>
                  <a:schemeClr val="dk1"/>
                </a:solidFill>
                <a:latin typeface="Arial"/>
                <a:ea typeface="Arial"/>
                <a:cs typeface="Arial"/>
                <a:sym typeface="Arial"/>
              </a:rPr>
              <a:t>FROM</a:t>
            </a:r>
          </a:p>
          <a:p>
            <a:r>
              <a:rPr lang="en-US" sz="1200" b="0" i="0" u="none" strike="noStrike" kern="1200" cap="none" baseline="0" dirty="0">
                <a:solidFill>
                  <a:schemeClr val="dk1"/>
                </a:solidFill>
                <a:latin typeface="Arial"/>
                <a:ea typeface="Arial"/>
                <a:cs typeface="Arial"/>
                <a:sym typeface="Arial"/>
              </a:rPr>
              <a:t>(SELECT AVG(</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AvgPrice 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&gt; AvgPrice;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289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Note: Although these queries involve subqueries, this is not necessary for unions. It just so happens we’re doing it in this example.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In general a UNION is structured like this:</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SELECT statement</a:t>
            </a:r>
          </a:p>
          <a:p>
            <a:r>
              <a:rPr lang="en-US" sz="1200" b="0" i="0" u="none" strike="noStrike" kern="1200" cap="none" baseline="0" dirty="0">
                <a:solidFill>
                  <a:schemeClr val="tx1"/>
                </a:solidFill>
                <a:latin typeface="Times New Roman" pitchFamily="18" charset="0"/>
                <a:ea typeface="Arial"/>
                <a:cs typeface="Arial" charset="0"/>
                <a:sym typeface="Arial"/>
              </a:rPr>
              <a:t>UNION</a:t>
            </a:r>
          </a:p>
          <a:p>
            <a:r>
              <a:rPr lang="en-US" sz="1200" b="0" i="0" u="none" strike="noStrike" kern="1200" cap="none" baseline="0" dirty="0">
                <a:solidFill>
                  <a:schemeClr val="tx1"/>
                </a:solidFill>
                <a:latin typeface="Times New Roman" pitchFamily="18" charset="0"/>
                <a:ea typeface="Arial"/>
                <a:cs typeface="Arial" charset="0"/>
                <a:sym typeface="Arial"/>
              </a:rPr>
              <a:t>SELECT statement</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It is possible to use UNION with many different SELECT statements. Here we perform a single UNION operation combining just two of them.</a:t>
            </a:r>
          </a:p>
          <a:p>
            <a:endParaRPr lang="en-US" sz="1200" b="0" i="0" u="none" strike="noStrike" kern="1200" cap="none" baseline="0" dirty="0">
              <a:solidFill>
                <a:schemeClr val="tx1"/>
              </a:solidFill>
              <a:latin typeface="Times New Roman" pitchFamily="18" charset="0"/>
              <a:ea typeface="Arial"/>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Note another feature of this example. It is possible for the SELECT clause to include literal values in its returned column list. See the words</a:t>
            </a:r>
            <a:r>
              <a:rPr lang="en-US" altLang="en-US" baseline="0" dirty="0">
                <a:cs typeface="Arial" panose="020B0604020202020204" pitchFamily="34" charset="0"/>
              </a:rPr>
              <a:t> ‘Smallest Quantity’ and ‘Largest Quantity’. These are not values in the tables, but can still be shown in the results.</a:t>
            </a:r>
            <a:endParaRPr lang="en-US" altLang="en-US" dirty="0">
              <a:cs typeface="Arial" panose="020B0604020202020204" pitchFamily="34" charset="0"/>
            </a:endParaRP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b="1" dirty="0"/>
          </a:p>
          <a:p>
            <a:endParaRPr lang="en-US" b="1" dirty="0"/>
          </a:p>
          <a:p>
            <a:r>
              <a:rPr lang="en-US" b="1" dirty="0"/>
              <a:t>The query:</a:t>
            </a:r>
          </a:p>
          <a:p>
            <a:r>
              <a:rPr lang="en-US" sz="1200" b="0" i="0" u="none" strike="noStrike" kern="1200" cap="none" baseline="0" dirty="0">
                <a:solidFill>
                  <a:schemeClr val="dk1"/>
                </a:solidFill>
                <a:latin typeface="Arial"/>
                <a:ea typeface="Arial"/>
                <a:cs typeface="Arial"/>
                <a:sym typeface="Arial"/>
              </a:rPr>
              <a:t>SELECT C1.CustomerID,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‘Largest Quantity’ AS Quantity</a:t>
            </a:r>
          </a:p>
          <a:p>
            <a:r>
              <a:rPr lang="en-US" sz="1200" b="0" i="0" u="none" strike="noStrike" kern="1200" cap="none" baseline="0" dirty="0">
                <a:solidFill>
                  <a:schemeClr val="dk1"/>
                </a:solidFill>
                <a:latin typeface="Arial"/>
                <a:ea typeface="Arial"/>
                <a:cs typeface="Arial"/>
                <a:sym typeface="Arial"/>
              </a:rPr>
              <a:t>FROM Customer_T C1,Order_T O1,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Q1</a:t>
            </a:r>
          </a:p>
          <a:p>
            <a:r>
              <a:rPr lang="en-US" sz="1200" b="0" i="0" u="none" strike="noStrike" kern="1200" cap="none" baseline="0" dirty="0">
                <a:solidFill>
                  <a:schemeClr val="dk1"/>
                </a:solidFill>
                <a:latin typeface="Arial"/>
                <a:ea typeface="Arial"/>
                <a:cs typeface="Arial"/>
                <a:sym typeface="Arial"/>
              </a:rPr>
              <a:t>WHERE C1.CustomerID = O1.CustomerID</a:t>
            </a:r>
          </a:p>
          <a:p>
            <a:r>
              <a:rPr lang="pt-BR" sz="1200" b="0" i="0" u="none" strike="noStrike" kern="1200" cap="none" baseline="0" dirty="0">
                <a:solidFill>
                  <a:schemeClr val="dk1"/>
                </a:solidFill>
                <a:latin typeface="Arial"/>
                <a:ea typeface="Arial"/>
                <a:cs typeface="Arial"/>
                <a:sym typeface="Arial"/>
              </a:rPr>
              <a:t>AND O1.OrderID = Q1.OrderID</a:t>
            </a: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 =</a:t>
            </a:r>
          </a:p>
          <a:p>
            <a:r>
              <a:rPr lang="en-US" sz="1200" b="0" i="0" u="none" strike="noStrike" kern="1200" cap="none" baseline="0" dirty="0">
                <a:solidFill>
                  <a:schemeClr val="dk1"/>
                </a:solidFill>
                <a:latin typeface="Arial"/>
                <a:ea typeface="Arial"/>
                <a:cs typeface="Arial"/>
                <a:sym typeface="Arial"/>
              </a:rPr>
              <a:t>(SELECT MAX(</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a:t>
            </a:r>
          </a:p>
          <a:p>
            <a:r>
              <a:rPr lang="en-US" sz="1200" b="1" i="0" u="none" strike="noStrike" kern="1200" cap="none" baseline="0" dirty="0">
                <a:solidFill>
                  <a:schemeClr val="dk1"/>
                </a:solidFill>
                <a:latin typeface="Arial"/>
                <a:ea typeface="Arial"/>
                <a:cs typeface="Arial"/>
                <a:sym typeface="Arial"/>
              </a:rPr>
              <a:t>UNION</a:t>
            </a:r>
          </a:p>
          <a:p>
            <a:r>
              <a:rPr lang="en-US" sz="1200" b="0" i="0" u="none" strike="noStrike" kern="1200" cap="none" baseline="0" dirty="0">
                <a:solidFill>
                  <a:schemeClr val="dk1"/>
                </a:solidFill>
                <a:latin typeface="Arial"/>
                <a:ea typeface="Arial"/>
                <a:cs typeface="Arial"/>
                <a:sym typeface="Arial"/>
              </a:rPr>
              <a:t>SELECT C1.CustomerID,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‘Smallest Quantity’</a:t>
            </a:r>
          </a:p>
          <a:p>
            <a:r>
              <a:rPr lang="en-US" sz="1200" b="0" i="0" u="none" strike="noStrike" kern="1200" cap="none" baseline="0" dirty="0">
                <a:solidFill>
                  <a:schemeClr val="dk1"/>
                </a:solidFill>
                <a:latin typeface="Arial"/>
                <a:ea typeface="Arial"/>
                <a:cs typeface="Arial"/>
                <a:sym typeface="Arial"/>
              </a:rPr>
              <a:t>FROM Customer_T C1, Order_T O1,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Q1</a:t>
            </a:r>
          </a:p>
          <a:p>
            <a:r>
              <a:rPr lang="en-US" sz="1200" b="0" i="0" u="none" strike="noStrike" kern="1200" cap="none" baseline="0" dirty="0">
                <a:solidFill>
                  <a:schemeClr val="dk1"/>
                </a:solidFill>
                <a:latin typeface="Arial"/>
                <a:ea typeface="Arial"/>
                <a:cs typeface="Arial"/>
                <a:sym typeface="Arial"/>
              </a:rPr>
              <a:t>WHERE C1.CustomerID = O1.CustomerID</a:t>
            </a:r>
          </a:p>
          <a:p>
            <a:r>
              <a:rPr lang="pt-BR" sz="1200" b="0" i="0" u="none" strike="noStrike" kern="1200" cap="none" baseline="0" dirty="0">
                <a:solidFill>
                  <a:schemeClr val="dk1"/>
                </a:solidFill>
                <a:latin typeface="Arial"/>
                <a:ea typeface="Arial"/>
                <a:cs typeface="Arial"/>
                <a:sym typeface="Arial"/>
              </a:rPr>
              <a:t>AND O1.OrderID = Q1.OrderID</a:t>
            </a: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 =</a:t>
            </a:r>
          </a:p>
          <a:p>
            <a:r>
              <a:rPr lang="en-US" sz="1200" b="0" i="0" u="none" strike="noStrike" kern="1200" cap="none" baseline="0" dirty="0">
                <a:solidFill>
                  <a:schemeClr val="dk1"/>
                </a:solidFill>
                <a:latin typeface="Arial"/>
                <a:ea typeface="Arial"/>
                <a:cs typeface="Arial"/>
                <a:sym typeface="Arial"/>
              </a:rPr>
              <a:t>(SELECT MIN(</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OrderLine</a:t>
            </a:r>
            <a:r>
              <a:rPr lang="en-US" sz="1200" b="0" i="0" u="none" strike="noStrike" kern="1200" cap="none" baseline="0" dirty="0">
                <a:solidFill>
                  <a:schemeClr val="dk1"/>
                </a:solidFill>
                <a:latin typeface="Arial"/>
                <a:ea typeface="Arial"/>
                <a:cs typeface="Arial"/>
                <a:sym typeface="Arial"/>
              </a:rPr>
              <a:t>_</a:t>
            </a:r>
          </a:p>
          <a:p>
            <a:r>
              <a:rPr lang="en-US" sz="1200" b="0" i="0" u="none" strike="noStrike" kern="1200" cap="none" baseline="0" dirty="0">
                <a:solidFill>
                  <a:schemeClr val="dk1"/>
                </a:solidFill>
                <a:latin typeface="Arial"/>
                <a:ea typeface="Arial"/>
                <a:cs typeface="Arial"/>
                <a:sym typeface="Arial"/>
              </a:rPr>
              <a:t>ORDER BY 3;</a:t>
            </a:r>
          </a:p>
          <a:p>
            <a:endParaRPr lang="en-US" sz="1200" b="0" i="0" u="none" strike="noStrike" kern="1200" cap="none" baseline="0" dirty="0">
              <a:solidFill>
                <a:schemeClr val="dk1"/>
              </a:solidFill>
              <a:latin typeface="Arial"/>
              <a:cs typeface="Arial"/>
              <a:sym typeface="Arial"/>
            </a:endParaRPr>
          </a:p>
          <a:p>
            <a:r>
              <a:rPr lang="en-US" sz="1200" b="1" i="1" u="none" strike="noStrike" kern="1200" cap="none" baseline="0" dirty="0">
                <a:solidFill>
                  <a:schemeClr val="dk1"/>
                </a:solidFill>
                <a:latin typeface="Arial"/>
                <a:ea typeface="Arial"/>
                <a:cs typeface="Arial"/>
                <a:sym typeface="Arial"/>
              </a:rPr>
              <a:t>Result:</a:t>
            </a:r>
          </a:p>
          <a:p>
            <a:r>
              <a:rPr lang="en-US" sz="1200" b="1" i="0" u="none" strike="noStrike" kern="1200" cap="none" baseline="0" dirty="0">
                <a:solidFill>
                  <a:schemeClr val="dk1"/>
                </a:solidFill>
                <a:latin typeface="Arial"/>
                <a:ea typeface="Arial"/>
                <a:cs typeface="Arial"/>
                <a:sym typeface="Arial"/>
              </a:rPr>
              <a:t>CUSTOMERID 	CUSTOMERNAME 	ORDEREDQUANTITY 	QUANTITY</a:t>
            </a:r>
          </a:p>
          <a:p>
            <a:r>
              <a:rPr lang="en-US" sz="1200" b="0" i="0" u="none" strike="noStrike" kern="1200" cap="none" baseline="0" dirty="0">
                <a:solidFill>
                  <a:schemeClr val="dk1"/>
                </a:solidFill>
                <a:latin typeface="Arial"/>
                <a:ea typeface="Arial"/>
                <a:cs typeface="Arial"/>
                <a:sym typeface="Arial"/>
              </a:rPr>
              <a:t>1 			Contemporary Casuals 	1 			Smallest Quantity</a:t>
            </a:r>
          </a:p>
          <a:p>
            <a:r>
              <a:rPr lang="en-US" sz="1200" b="0" i="0" u="none" strike="noStrike" kern="1200" cap="none" baseline="0" dirty="0">
                <a:solidFill>
                  <a:schemeClr val="dk1"/>
                </a:solidFill>
                <a:latin typeface="Arial"/>
                <a:ea typeface="Arial"/>
                <a:cs typeface="Arial"/>
                <a:sym typeface="Arial"/>
              </a:rPr>
              <a:t>2 			Value Furniture 		1 			Smallest Quantity</a:t>
            </a:r>
          </a:p>
          <a:p>
            <a:r>
              <a:rPr lang="en-US" sz="1200" b="0" i="0" u="none" strike="noStrike" kern="1200" cap="none" baseline="0" dirty="0">
                <a:solidFill>
                  <a:schemeClr val="dk1"/>
                </a:solidFill>
                <a:latin typeface="Arial"/>
                <a:ea typeface="Arial"/>
                <a:cs typeface="Arial"/>
                <a:sym typeface="Arial"/>
              </a:rPr>
              <a:t>1 			Contemporary Casuals 	10 			Largest Quantity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9676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SQL</a:t>
            </a:r>
            <a:r>
              <a:rPr lang="en-US" altLang="en-US" baseline="0" dirty="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a:cs typeface="Arial" panose="020B0604020202020204" pitchFamily="34" charset="0"/>
            </a:endParaRPr>
          </a:p>
          <a:p>
            <a:pPr eaLnBrk="1" hangingPunct="1"/>
            <a:r>
              <a:rPr lang="en-US" altLang="en-US" dirty="0">
                <a:cs typeface="Arial" panose="020B0604020202020204" pitchFamily="34" charset="0"/>
              </a:rPr>
              <a:t>The CASE syntax has four possible forms.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a:cs typeface="Arial" panose="020B0604020202020204" pitchFamily="34" charset="0"/>
              </a:rPr>
              <a:t> these are the first two forms.</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NULLIF and COALESCE are the keywords associated with the other two forms of the CASE expression.</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query:</a:t>
            </a:r>
          </a:p>
          <a:p>
            <a:r>
              <a:rPr lang="en-US" sz="1200" b="0" i="0" u="none" strike="noStrike" kern="1200" cap="none" baseline="0" dirty="0">
                <a:solidFill>
                  <a:schemeClr val="dk1"/>
                </a:solidFill>
                <a:latin typeface="Arial"/>
                <a:ea typeface="Arial"/>
                <a:cs typeface="Arial"/>
                <a:sym typeface="Arial"/>
              </a:rPr>
              <a:t>SELECT CASE</a:t>
            </a:r>
          </a:p>
          <a:p>
            <a:r>
              <a:rPr lang="en-US" sz="1200" b="0" i="0" u="none" strike="noStrike" kern="1200" cap="none" baseline="0" dirty="0">
                <a:solidFill>
                  <a:schemeClr val="dk1"/>
                </a:solidFill>
                <a:latin typeface="Arial"/>
                <a:ea typeface="Arial"/>
                <a:cs typeface="Arial"/>
                <a:sym typeface="Arial"/>
              </a:rPr>
              <a:t>WHEN </a:t>
            </a:r>
            <a:r>
              <a:rPr lang="en-US" sz="1200" b="0" i="0" u="none" strike="noStrike" kern="1200" cap="none" baseline="0" dirty="0" err="1">
                <a:solidFill>
                  <a:schemeClr val="dk1"/>
                </a:solidFill>
                <a:latin typeface="Arial"/>
                <a:ea typeface="Arial"/>
                <a:cs typeface="Arial"/>
                <a:sym typeface="Arial"/>
              </a:rPr>
              <a:t>ProductLine</a:t>
            </a:r>
            <a:r>
              <a:rPr lang="en-US" sz="1200" b="0" i="0" u="none" strike="noStrike" kern="1200" cap="none" baseline="0" dirty="0">
                <a:solidFill>
                  <a:schemeClr val="dk1"/>
                </a:solidFill>
                <a:latin typeface="Arial"/>
                <a:ea typeface="Arial"/>
                <a:cs typeface="Arial"/>
                <a:sym typeface="Arial"/>
              </a:rPr>
              <a:t> = 1 THEN </a:t>
            </a:r>
            <a:r>
              <a:rPr lang="en-US" sz="1200" b="0" i="0" u="none" strike="noStrike" kern="1200" cap="none" baseline="0" dirty="0" err="1">
                <a:solidFill>
                  <a:schemeClr val="dk1"/>
                </a:solidFill>
                <a:latin typeface="Arial"/>
                <a:ea typeface="Arial"/>
                <a:cs typeface="Arial"/>
                <a:sym typeface="Arial"/>
              </a:rPr>
              <a:t>ProductDescription</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ELSE ‘####’</a:t>
            </a:r>
          </a:p>
          <a:p>
            <a:r>
              <a:rPr lang="en-US" sz="1200" b="0" i="0" u="none" strike="noStrike" kern="1200" cap="none" baseline="0" dirty="0">
                <a:solidFill>
                  <a:schemeClr val="dk1"/>
                </a:solidFill>
                <a:latin typeface="Arial"/>
                <a:ea typeface="Arial"/>
                <a:cs typeface="Arial"/>
                <a:sym typeface="Arial"/>
              </a:rPr>
              <a:t>END AS </a:t>
            </a:r>
            <a:r>
              <a:rPr lang="en-US" sz="1200" b="0" i="0" u="none" strike="noStrike" kern="1200" cap="none" baseline="0" dirty="0" err="1">
                <a:solidFill>
                  <a:schemeClr val="dk1"/>
                </a:solidFill>
                <a:latin typeface="Arial"/>
                <a:ea typeface="Arial"/>
                <a:cs typeface="Arial"/>
                <a:sym typeface="Arial"/>
              </a:rPr>
              <a:t>ProductDescription</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36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creating a view, which will be a permanent object in the database (like a table). Then we use the view as if it is a table. We discuss views in more detail later in this chapter.</a:t>
            </a:r>
          </a:p>
          <a:p>
            <a:endParaRPr lang="en-US" dirty="0"/>
          </a:p>
          <a:p>
            <a:r>
              <a:rPr lang="en-US" dirty="0"/>
              <a:t>The view is called </a:t>
            </a:r>
            <a:r>
              <a:rPr lang="en-US" dirty="0" err="1"/>
              <a:t>TSales</a:t>
            </a:r>
            <a:r>
              <a:rPr lang="en-US" dirty="0"/>
              <a:t>, and consists</a:t>
            </a:r>
            <a:r>
              <a:rPr lang="en-US" baseline="0" dirty="0"/>
              <a:t> of an aggregate query involving a join of three tables. </a:t>
            </a:r>
            <a:r>
              <a:rPr lang="en-US" baseline="0" dirty="0" err="1"/>
              <a:t>TSales</a:t>
            </a:r>
            <a:r>
              <a:rPr lang="en-US" baseline="0" dirty="0"/>
              <a:t>, returns the total sales of each product sold by each salesperson.</a:t>
            </a:r>
          </a:p>
          <a:p>
            <a:endParaRPr lang="en-US" baseline="0" dirty="0"/>
          </a:p>
          <a:p>
            <a:r>
              <a:rPr lang="en-US" dirty="0"/>
              <a:t>The</a:t>
            </a:r>
            <a:r>
              <a:rPr lang="en-US" baseline="0" dirty="0"/>
              <a:t> query below it uses </a:t>
            </a:r>
            <a:r>
              <a:rPr lang="en-US" baseline="0" dirty="0" err="1"/>
              <a:t>TSales</a:t>
            </a:r>
            <a:r>
              <a:rPr lang="en-US" baseline="0" dirty="0"/>
              <a:t> as if it were a table. Note that this query involves a correlated subquery. This query shows the biggest selling product for each salesperson.</a:t>
            </a:r>
          </a:p>
          <a:p>
            <a:endParaRPr lang="en-US" baseline="0" dirty="0"/>
          </a:p>
          <a:p>
            <a:r>
              <a:rPr lang="en-US" dirty="0"/>
              <a:t>The view:</a:t>
            </a:r>
          </a:p>
          <a:p>
            <a:r>
              <a:rPr lang="en-US" sz="1200" b="0" i="0" u="none" strike="noStrike" kern="1200" cap="none" baseline="0" dirty="0">
                <a:solidFill>
                  <a:schemeClr val="dk1"/>
                </a:solidFill>
                <a:latin typeface="Arial"/>
                <a:ea typeface="Arial"/>
                <a:cs typeface="Arial"/>
                <a:sym typeface="Arial"/>
              </a:rPr>
              <a:t>CREATE VIEW </a:t>
            </a:r>
            <a:r>
              <a:rPr lang="en-US" sz="1200" b="0" i="0" u="none" strike="noStrike" kern="1200" cap="none" baseline="0" dirty="0" err="1">
                <a:solidFill>
                  <a:schemeClr val="dk1"/>
                </a:solidFill>
                <a:latin typeface="Arial"/>
                <a:ea typeface="Arial"/>
                <a:cs typeface="Arial"/>
                <a:sym typeface="Arial"/>
              </a:rPr>
              <a:t>TSales</a:t>
            </a:r>
            <a:r>
              <a:rPr lang="en-US" sz="1200" b="0" i="0" u="none" strike="noStrike" kern="1200" cap="none" baseline="0" dirty="0">
                <a:solidFill>
                  <a:schemeClr val="dk1"/>
                </a:solidFill>
                <a:latin typeface="Arial"/>
                <a:ea typeface="Arial"/>
                <a:cs typeface="Arial"/>
                <a:sym typeface="Arial"/>
              </a:rPr>
              <a:t> AS</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SalespersonName</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SUM(</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 AS </a:t>
            </a:r>
            <a:r>
              <a:rPr lang="en-US" sz="1200" b="0" i="0" u="none" strike="noStrike" kern="1200" cap="none" baseline="0" dirty="0" err="1">
                <a:solidFill>
                  <a:schemeClr val="dk1"/>
                </a:solidFill>
                <a:latin typeface="Arial"/>
                <a:ea typeface="Arial"/>
                <a:cs typeface="Arial"/>
                <a:sym typeface="Arial"/>
              </a:rPr>
              <a:t>Totorders</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Salesperson_T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 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Salesperson_T.SalespersonID</a:t>
            </a:r>
            <a:r>
              <a:rPr lang="en-US" sz="1200" b="0" i="0" u="none" strike="noStrike" kern="1200" cap="none" baseline="0" dirty="0">
                <a:solidFill>
                  <a:schemeClr val="dk1"/>
                </a:solidFill>
                <a:latin typeface="Arial"/>
                <a:ea typeface="Arial"/>
                <a:cs typeface="Arial"/>
                <a:sym typeface="Arial"/>
              </a:rPr>
              <a:t>=</a:t>
            </a:r>
            <a:r>
              <a:rPr lang="en-US" sz="1200" b="0" i="0" u="none" strike="noStrike" kern="1200" cap="none" baseline="0" dirty="0" err="1">
                <a:solidFill>
                  <a:schemeClr val="dk1"/>
                </a:solidFill>
                <a:latin typeface="Arial"/>
                <a:ea typeface="Arial"/>
                <a:cs typeface="Arial"/>
                <a:sym typeface="Arial"/>
              </a:rPr>
              <a:t>Order_T.SalespersonID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Order_T.OrderID</a:t>
            </a:r>
            <a:r>
              <a:rPr lang="en-US" sz="1200" b="0" i="0" u="none" strike="noStrike" kern="1200" cap="none" baseline="0" dirty="0">
                <a:solidFill>
                  <a:schemeClr val="dk1"/>
                </a:solidFill>
                <a:latin typeface="Arial"/>
                <a:ea typeface="Arial"/>
                <a:cs typeface="Arial"/>
                <a:sym typeface="Arial"/>
              </a:rPr>
              <a:t>=</a:t>
            </a:r>
            <a:r>
              <a:rPr lang="en-US" sz="1200" b="0" i="0" u="none" strike="noStrike" kern="1200" cap="none" baseline="0" dirty="0" err="1">
                <a:solidFill>
                  <a:schemeClr val="dk1"/>
                </a:solidFill>
                <a:latin typeface="Arial"/>
                <a:ea typeface="Arial"/>
                <a:cs typeface="Arial"/>
                <a:sym typeface="Arial"/>
              </a:rPr>
              <a:t>OrderLine_T.OrderID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OrderLine_T.ProductID</a:t>
            </a:r>
            <a:r>
              <a:rPr lang="en-US" sz="1200" b="0" i="0" u="none" strike="noStrike" kern="1200" cap="none" baseline="0" dirty="0">
                <a:solidFill>
                  <a:schemeClr val="dk1"/>
                </a:solidFill>
                <a:latin typeface="Arial"/>
                <a:ea typeface="Arial"/>
                <a:cs typeface="Arial"/>
                <a:sym typeface="Arial"/>
              </a:rPr>
              <a:t>=</a:t>
            </a:r>
            <a:r>
              <a:rPr lang="en-US" sz="1200" b="0" i="0" u="none" strike="noStrike" kern="1200" cap="none" baseline="0" dirty="0" err="1">
                <a:solidFill>
                  <a:schemeClr val="dk1"/>
                </a:solidFill>
                <a:latin typeface="Arial"/>
                <a:ea typeface="Arial"/>
                <a:cs typeface="Arial"/>
                <a:sym typeface="Arial"/>
              </a:rPr>
              <a:t>Product_T.ProductID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GROUP BY </a:t>
            </a:r>
            <a:r>
              <a:rPr lang="en-US" sz="1200" b="0" i="0" u="none" strike="noStrike" kern="1200" cap="none" baseline="0" dirty="0" err="1">
                <a:solidFill>
                  <a:schemeClr val="dk1"/>
                </a:solidFill>
                <a:latin typeface="Arial"/>
                <a:ea typeface="Arial"/>
                <a:cs typeface="Arial"/>
                <a:sym typeface="Arial"/>
              </a:rPr>
              <a:t>SalespersonName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cs typeface="Arial"/>
                <a:sym typeface="Arial"/>
              </a:rPr>
              <a:t>The query using the view:</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SalespersonName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ProductDescription</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TSales</a:t>
            </a:r>
            <a:r>
              <a:rPr lang="en-US" sz="1200" b="0" i="0" u="none" strike="noStrike" kern="1200" cap="none" baseline="0" dirty="0">
                <a:solidFill>
                  <a:schemeClr val="dk1"/>
                </a:solidFill>
                <a:latin typeface="Arial"/>
                <a:ea typeface="Arial"/>
                <a:cs typeface="Arial"/>
                <a:sym typeface="Arial"/>
              </a:rPr>
              <a:t> AS A</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Totorders</a:t>
            </a:r>
            <a:r>
              <a:rPr lang="en-US" sz="1200" b="0" i="0" u="none" strike="noStrike" kern="1200" cap="none" baseline="0" dirty="0">
                <a:solidFill>
                  <a:schemeClr val="dk1"/>
                </a:solidFill>
                <a:latin typeface="Arial"/>
                <a:ea typeface="Arial"/>
                <a:cs typeface="Arial"/>
                <a:sym typeface="Arial"/>
              </a:rPr>
              <a:t> = (SELECT MAX(</a:t>
            </a:r>
            <a:r>
              <a:rPr lang="en-US" sz="1200" b="0" i="0" u="none" strike="noStrike" kern="1200" cap="none" baseline="0" dirty="0" err="1">
                <a:solidFill>
                  <a:schemeClr val="dk1"/>
                </a:solidFill>
                <a:latin typeface="Arial"/>
                <a:ea typeface="Arial"/>
                <a:cs typeface="Arial"/>
                <a:sym typeface="Arial"/>
              </a:rPr>
              <a:t>Totorders</a:t>
            </a:r>
            <a:r>
              <a:rPr lang="en-US" sz="1200" b="0" i="0" u="none" strike="noStrike" kern="1200" cap="none" baseline="0" dirty="0">
                <a:solidFill>
                  <a:schemeClr val="dk1"/>
                </a:solidFill>
                <a:latin typeface="Arial"/>
                <a:ea typeface="Arial"/>
                <a:cs typeface="Arial"/>
                <a:sym typeface="Arial"/>
              </a:rPr>
              <a:t>) FROM </a:t>
            </a:r>
            <a:r>
              <a:rPr lang="en-US" sz="1200" b="0" i="0" u="none" strike="noStrike" kern="1200" cap="none" baseline="0" dirty="0" err="1">
                <a:solidFill>
                  <a:schemeClr val="dk1"/>
                </a:solidFill>
                <a:latin typeface="Arial"/>
                <a:ea typeface="Arial"/>
                <a:cs typeface="Arial"/>
                <a:sym typeface="Arial"/>
              </a:rPr>
              <a:t>TSales</a:t>
            </a:r>
            <a:r>
              <a:rPr lang="en-US" sz="1200" b="0" i="0" u="none" strike="noStrike" kern="1200" cap="none" baseline="0" dirty="0">
                <a:solidFill>
                  <a:schemeClr val="dk1"/>
                </a:solidFill>
                <a:latin typeface="Arial"/>
                <a:ea typeface="Arial"/>
                <a:cs typeface="Arial"/>
                <a:sym typeface="Arial"/>
              </a:rPr>
              <a:t> B</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B.SalesperssonName</a:t>
            </a:r>
            <a:r>
              <a:rPr lang="en-US" sz="1200" b="0" i="0" u="none" strike="noStrike" kern="1200" cap="none" baseline="0" dirty="0">
                <a:solidFill>
                  <a:schemeClr val="dk1"/>
                </a:solidFill>
                <a:latin typeface="Arial"/>
                <a:ea typeface="Arial"/>
                <a:cs typeface="Arial"/>
                <a:sym typeface="Arial"/>
              </a:rPr>
              <a:t> = </a:t>
            </a:r>
            <a:r>
              <a:rPr lang="en-US" sz="1200" b="0" i="0" u="none" strike="noStrike" kern="1200" cap="none" baseline="0" dirty="0" err="1">
                <a:solidFill>
                  <a:schemeClr val="dk1"/>
                </a:solidFill>
                <a:latin typeface="Arial"/>
                <a:ea typeface="Arial"/>
                <a:cs typeface="Arial"/>
                <a:sym typeface="Arial"/>
              </a:rPr>
              <a:t>A.SalespersonName</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3302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It is important to test your query against a set of test data that includes unusual data, missing data, impossible values, etc.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4850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6</a:t>
            </a:r>
          </a:p>
        </p:txBody>
      </p:sp>
      <p:sp>
        <p:nvSpPr>
          <p:cNvPr id="5" name="Text Placeholder 4"/>
          <p:cNvSpPr>
            <a:spLocks noGrp="1"/>
          </p:cNvSpPr>
          <p:nvPr>
            <p:ph type="body" idx="3"/>
          </p:nvPr>
        </p:nvSpPr>
        <p:spPr>
          <a:xfrm>
            <a:off x="4773169" y="3114461"/>
            <a:ext cx="3751400" cy="497419"/>
          </a:xfrm>
        </p:spPr>
        <p:txBody>
          <a:bodyPr/>
          <a:lstStyle/>
          <a:p>
            <a:pPr algn="ctr">
              <a:buSzPct val="25000"/>
            </a:pPr>
            <a:r>
              <a:rPr lang="en-US" dirty="0">
                <a:solidFill>
                  <a:srgbClr val="000000"/>
                </a:solidFill>
                <a:effectLst>
                  <a:outerShdw blurRad="38100" dist="38100" dir="2700000" algn="tl">
                    <a:srgbClr val="FFFFFF"/>
                  </a:outerShdw>
                </a:effectLst>
                <a:latin typeface="+mn-lt"/>
              </a:rPr>
              <a:t>Advanced S</a:t>
            </a:r>
            <a:r>
              <a:rPr lang="en-US" sz="100" dirty="0">
                <a:solidFill>
                  <a:srgbClr val="000000"/>
                </a:solidFill>
                <a:effectLst>
                  <a:outerShdw blurRad="38100" dist="38100" dir="2700000" algn="tl">
                    <a:srgbClr val="FFFFFF"/>
                  </a:outerShdw>
                </a:effectLst>
                <a:latin typeface="+mn-lt"/>
              </a:rPr>
              <a:t> </a:t>
            </a:r>
            <a:r>
              <a:rPr lang="en-US" dirty="0">
                <a:solidFill>
                  <a:srgbClr val="000000"/>
                </a:solidFill>
                <a:effectLst>
                  <a:outerShdw blurRad="38100" dist="38100" dir="2700000" algn="tl">
                    <a:srgbClr val="FFFFFF"/>
                  </a:outerShdw>
                </a:effectLst>
                <a:latin typeface="+mn-lt"/>
              </a:rPr>
              <a:t>Q</a:t>
            </a:r>
            <a:r>
              <a:rPr lang="en-US" sz="100" dirty="0">
                <a:solidFill>
                  <a:srgbClr val="000000"/>
                </a:solidFill>
                <a:effectLst>
                  <a:outerShdw blurRad="38100" dist="38100" dir="2700000" algn="tl">
                    <a:srgbClr val="FFFFFF"/>
                  </a:outerShdw>
                </a:effectLst>
                <a:latin typeface="+mn-lt"/>
              </a:rPr>
              <a:t> </a:t>
            </a:r>
            <a:r>
              <a:rPr lang="en-US" dirty="0">
                <a:solidFill>
                  <a:srgbClr val="000000"/>
                </a:solidFill>
                <a:effectLst>
                  <a:outerShdw blurRad="38100" dist="38100" dir="2700000" algn="tl">
                    <a:srgbClr val="FFFFFF"/>
                  </a:outerShdw>
                </a:effectLst>
                <a:latin typeface="+mn-lt"/>
              </a:rPr>
              <a:t>L</a:t>
            </a:r>
            <a:endParaRPr lang="en-US" dirty="0">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Developing Queries</a:t>
            </a:r>
          </a:p>
        </p:txBody>
      </p:sp>
      <p:sp>
        <p:nvSpPr>
          <p:cNvPr id="3" name="Text Placeholder 2"/>
          <p:cNvSpPr>
            <a:spLocks noGrp="1"/>
          </p:cNvSpPr>
          <p:nvPr>
            <p:ph type="body" idx="1"/>
          </p:nvPr>
        </p:nvSpPr>
        <p:spPr/>
        <p:txBody>
          <a:bodyPr/>
          <a:lstStyle/>
          <a:p>
            <a:pPr eaLnBrk="1" hangingPunct="1"/>
            <a:r>
              <a:rPr lang="en-US" altLang="en-US" sz="2200" dirty="0"/>
              <a:t>Be familiar with the data model (entities and relationships)</a:t>
            </a:r>
          </a:p>
          <a:p>
            <a:pPr eaLnBrk="1" hangingPunct="1"/>
            <a:r>
              <a:rPr lang="en-US" altLang="en-US" sz="2200" dirty="0"/>
              <a:t>Understand the desired results</a:t>
            </a:r>
          </a:p>
          <a:p>
            <a:pPr eaLnBrk="1" hangingPunct="1"/>
            <a:r>
              <a:rPr lang="en-US" altLang="en-US" sz="2200" dirty="0"/>
              <a:t>Know the attributes desired in results</a:t>
            </a:r>
          </a:p>
          <a:p>
            <a:pPr eaLnBrk="1" hangingPunct="1"/>
            <a:r>
              <a:rPr lang="en-US" altLang="en-US" sz="2200" dirty="0"/>
              <a:t>Identify the entities that contain desired attributes</a:t>
            </a:r>
          </a:p>
          <a:p>
            <a:pPr eaLnBrk="1" hangingPunct="1"/>
            <a:r>
              <a:rPr lang="en-US" altLang="en-US" sz="2200" dirty="0"/>
              <a:t>Review E</a:t>
            </a:r>
            <a:r>
              <a:rPr lang="en-US" altLang="en-US" sz="100" dirty="0"/>
              <a:t> </a:t>
            </a:r>
            <a:r>
              <a:rPr lang="en-US" altLang="en-US" sz="2200" dirty="0"/>
              <a:t>R</a:t>
            </a:r>
            <a:r>
              <a:rPr lang="en-US" altLang="en-US" sz="100" dirty="0"/>
              <a:t> </a:t>
            </a:r>
            <a:r>
              <a:rPr lang="en-US" altLang="en-US" sz="2200" dirty="0"/>
              <a:t>D</a:t>
            </a:r>
          </a:p>
          <a:p>
            <a:pPr eaLnBrk="1" hangingPunct="1"/>
            <a:r>
              <a:rPr lang="en-US" altLang="en-US" sz="2200" dirty="0"/>
              <a:t>Construct a WHERE equality for each link</a:t>
            </a:r>
          </a:p>
          <a:p>
            <a:pPr eaLnBrk="1" hangingPunct="1"/>
            <a:r>
              <a:rPr lang="en-US" altLang="en-US" sz="2200" dirty="0"/>
              <a:t>Fine tune with GROUP BY and HAVING clauses if needed</a:t>
            </a:r>
          </a:p>
          <a:p>
            <a:pPr eaLnBrk="1" hangingPunct="1"/>
            <a:r>
              <a:rPr lang="en-US" altLang="en-US" sz="2200" dirty="0"/>
              <a:t>Consider the effect on unusual data</a:t>
            </a:r>
            <a:endParaRPr lang="en-US" sz="2200" dirty="0"/>
          </a:p>
        </p:txBody>
      </p:sp>
    </p:spTree>
    <p:extLst>
      <p:ext uri="{BB962C8B-B14F-4D97-AF65-F5344CB8AC3E}">
        <p14:creationId xmlns:p14="http://schemas.microsoft.com/office/powerpoint/2010/main" val="265728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Efficiency Considerations</a:t>
            </a:r>
          </a:p>
        </p:txBody>
      </p:sp>
      <p:sp>
        <p:nvSpPr>
          <p:cNvPr id="3" name="Text Placeholder 2"/>
          <p:cNvSpPr>
            <a:spLocks noGrp="1"/>
          </p:cNvSpPr>
          <p:nvPr>
            <p:ph type="body" idx="1"/>
          </p:nvPr>
        </p:nvSpPr>
        <p:spPr/>
        <p:txBody>
          <a:bodyPr/>
          <a:lstStyle/>
          <a:p>
            <a:pPr eaLnBrk="1" hangingPunct="1"/>
            <a:r>
              <a:rPr lang="en-US" altLang="en-US" sz="2400" dirty="0"/>
              <a:t>Instead of SELECT *, identify the specific attributes in the SELECT clause; this helps reduce network traffic of result set</a:t>
            </a:r>
          </a:p>
          <a:p>
            <a:pPr eaLnBrk="1" hangingPunct="1"/>
            <a:r>
              <a:rPr lang="en-US" altLang="en-US" sz="2400" dirty="0"/>
              <a:t>Limit the number of subqueries; try to make everything done in a single query if possible</a:t>
            </a:r>
          </a:p>
          <a:p>
            <a:pPr eaLnBrk="1" hangingPunct="1"/>
            <a:r>
              <a:rPr lang="en-US" altLang="en-US" sz="2400" dirty="0"/>
              <a:t>If data is to be used many times, make a separate query and store it as a view</a:t>
            </a:r>
            <a:endParaRPr lang="en-US" sz="2400" dirty="0"/>
          </a:p>
        </p:txBody>
      </p:sp>
    </p:spTree>
    <p:extLst>
      <p:ext uri="{BB962C8B-B14F-4D97-AF65-F5344CB8AC3E}">
        <p14:creationId xmlns:p14="http://schemas.microsoft.com/office/powerpoint/2010/main" val="276979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Better Query Design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Understand how indexes are used in query processing</a:t>
            </a:r>
          </a:p>
          <a:p>
            <a:pPr eaLnBrk="1" hangingPunct="1"/>
            <a:r>
              <a:rPr lang="en-US" altLang="en-US" sz="2400" dirty="0"/>
              <a:t>Keep optimizer statistics up to date</a:t>
            </a:r>
          </a:p>
          <a:p>
            <a:pPr eaLnBrk="1" hangingPunct="1"/>
            <a:r>
              <a:rPr lang="en-US" altLang="en-US" sz="2400" dirty="0"/>
              <a:t>Use compatible data types for fields and literals</a:t>
            </a:r>
          </a:p>
          <a:p>
            <a:pPr eaLnBrk="1" hangingPunct="1"/>
            <a:r>
              <a:rPr lang="en-US" altLang="en-US" sz="2400" dirty="0"/>
              <a:t>Write simple queries</a:t>
            </a:r>
          </a:p>
          <a:p>
            <a:pPr eaLnBrk="1" hangingPunct="1"/>
            <a:r>
              <a:rPr lang="en-US" altLang="en-US" sz="2400" dirty="0"/>
              <a:t>Break complex queries into multiple simple parts</a:t>
            </a:r>
          </a:p>
          <a:p>
            <a:pPr eaLnBrk="1" hangingPunct="1"/>
            <a:r>
              <a:rPr lang="en-US" altLang="en-US" sz="2400" dirty="0"/>
              <a:t>Don’t nest one query inside another query</a:t>
            </a:r>
          </a:p>
          <a:p>
            <a:pPr eaLnBrk="1" hangingPunct="1"/>
            <a:r>
              <a:rPr lang="en-US" altLang="en-US" sz="2400" dirty="0"/>
              <a:t>Don’t combine a query with itself (if possible avoid self-joins)</a:t>
            </a:r>
            <a:endParaRPr lang="en-US" sz="2400" dirty="0"/>
          </a:p>
        </p:txBody>
      </p:sp>
    </p:spTree>
    <p:extLst>
      <p:ext uri="{BB962C8B-B14F-4D97-AF65-F5344CB8AC3E}">
        <p14:creationId xmlns:p14="http://schemas.microsoft.com/office/powerpoint/2010/main" val="84254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Better Query Design </a:t>
            </a:r>
            <a:r>
              <a:rPr lang="en-US" sz="2000" b="0" dirty="0"/>
              <a:t>(2 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Create temporary tables for groups of queries</a:t>
            </a:r>
          </a:p>
          <a:p>
            <a:pPr eaLnBrk="1" hangingPunct="1"/>
            <a:r>
              <a:rPr lang="en-US" altLang="en-US" sz="2400" dirty="0"/>
              <a:t>Combine update operations</a:t>
            </a:r>
          </a:p>
          <a:p>
            <a:pPr eaLnBrk="1" hangingPunct="1"/>
            <a:r>
              <a:rPr lang="en-US" altLang="en-US" sz="2400" dirty="0"/>
              <a:t>Retrieve only the data you need</a:t>
            </a:r>
          </a:p>
          <a:p>
            <a:pPr eaLnBrk="1" hangingPunct="1"/>
            <a:r>
              <a:rPr lang="en-US" altLang="en-US" sz="2400" dirty="0"/>
              <a:t>Don’t have the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sort without an index</a:t>
            </a:r>
          </a:p>
          <a:p>
            <a:pPr eaLnBrk="1" hangingPunct="1"/>
            <a:r>
              <a:rPr lang="en-US" altLang="en-US" sz="2400" dirty="0"/>
              <a:t>Learn!</a:t>
            </a:r>
          </a:p>
          <a:p>
            <a:pPr eaLnBrk="1" hangingPunct="1"/>
            <a:r>
              <a:rPr lang="en-US" altLang="en-US" sz="2400" dirty="0"/>
              <a:t>Consider the total query processing time for ad hoc queries</a:t>
            </a:r>
            <a:endParaRPr lang="en-US" sz="2400" dirty="0"/>
          </a:p>
        </p:txBody>
      </p:sp>
    </p:spTree>
    <p:extLst>
      <p:ext uri="{BB962C8B-B14F-4D97-AF65-F5344CB8AC3E}">
        <p14:creationId xmlns:p14="http://schemas.microsoft.com/office/powerpoint/2010/main" val="219229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Defining Views</a:t>
            </a:r>
          </a:p>
        </p:txBody>
      </p:sp>
      <p:sp>
        <p:nvSpPr>
          <p:cNvPr id="3" name="Text Placeholder 2"/>
          <p:cNvSpPr>
            <a:spLocks noGrp="1"/>
          </p:cNvSpPr>
          <p:nvPr>
            <p:ph type="body" idx="1"/>
          </p:nvPr>
        </p:nvSpPr>
        <p:spPr>
          <a:xfrm>
            <a:off x="457200" y="1600200"/>
            <a:ext cx="8229600" cy="4732506"/>
          </a:xfrm>
        </p:spPr>
        <p:txBody>
          <a:bodyPr/>
          <a:lstStyle/>
          <a:p>
            <a:pPr eaLnBrk="1" hangingPunct="1"/>
            <a:r>
              <a:rPr lang="en-US" altLang="en-US" sz="2400" dirty="0"/>
              <a:t>Dynamic View</a:t>
            </a:r>
          </a:p>
          <a:p>
            <a:pPr lvl="1"/>
            <a:r>
              <a:rPr lang="en-US" altLang="en-US" sz="2400" dirty="0"/>
              <a:t>A “virtual table” created dynamically upon request by a user</a:t>
            </a:r>
          </a:p>
          <a:p>
            <a:pPr lvl="1"/>
            <a:r>
              <a:rPr lang="en-US" altLang="en-US" sz="2400" dirty="0"/>
              <a:t>No data actually stored; instead data from base table made available to user</a:t>
            </a:r>
          </a:p>
          <a:p>
            <a:pPr lvl="1"/>
            <a:r>
              <a:rPr lang="en-US" altLang="en-US" sz="2400" dirty="0"/>
              <a:t>Based on S</a:t>
            </a:r>
            <a:r>
              <a:rPr lang="en-US" altLang="en-US" sz="100" dirty="0"/>
              <a:t> </a:t>
            </a:r>
            <a:r>
              <a:rPr lang="en-US" altLang="en-US" sz="2400" dirty="0"/>
              <a:t>Q</a:t>
            </a:r>
            <a:r>
              <a:rPr lang="en-US" altLang="en-US" sz="100" dirty="0"/>
              <a:t> </a:t>
            </a:r>
            <a:r>
              <a:rPr lang="en-US" altLang="en-US" sz="2400" dirty="0"/>
              <a:t>L SELECT statement on base tables or other views</a:t>
            </a:r>
          </a:p>
          <a:p>
            <a:pPr eaLnBrk="1" hangingPunct="1"/>
            <a:r>
              <a:rPr lang="en-US" altLang="en-US" sz="2400" dirty="0"/>
              <a:t>Materialized View</a:t>
            </a:r>
          </a:p>
          <a:p>
            <a:pPr lvl="1"/>
            <a:r>
              <a:rPr lang="en-US" altLang="en-US" sz="2400" dirty="0"/>
              <a:t>Copy or replication of data, data actually stored</a:t>
            </a:r>
          </a:p>
          <a:p>
            <a:pPr lvl="1"/>
            <a:r>
              <a:rPr lang="en-US" altLang="en-US" sz="2400" dirty="0"/>
              <a:t>Must be refreshed periodically to match corresponding base tables</a:t>
            </a:r>
            <a:endParaRPr lang="en-US" sz="2400" dirty="0"/>
          </a:p>
        </p:txBody>
      </p:sp>
    </p:spTree>
    <p:extLst>
      <p:ext uri="{BB962C8B-B14F-4D97-AF65-F5344CB8AC3E}">
        <p14:creationId xmlns:p14="http://schemas.microsoft.com/office/powerpoint/2010/main" val="407150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Create View Command</a:t>
            </a:r>
          </a:p>
        </p:txBody>
      </p:sp>
      <p:pic>
        <p:nvPicPr>
          <p:cNvPr id="4" name="Picture 7" descr="Sample of S Q L statements that create a view command. Line 1. CREATE VIEW Expensive Stuff underscore V. Line 2. AS. Line 3. SELECT Product I D comma Product Description comma Product Standard Price. Line 4. FROM Product underscore T. Line 5. WHERE Product Standard Price is greater than 300. Line 6. WITH CHECK OPTION semicolon.">
            <a:extLst>
              <a:ext uri="{FF2B5EF4-FFF2-40B4-BE49-F238E27FC236}">
                <a16:creationId xmlns:a16="http://schemas.microsoft.com/office/drawing/2014/main" id="{C89BD144-9786-4B21-AF49-CE75CCCE7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6554" y="1687748"/>
            <a:ext cx="7510892" cy="253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199" y="4353133"/>
            <a:ext cx="8385243" cy="1882297"/>
          </a:xfrm>
        </p:spPr>
        <p:txBody>
          <a:bodyPr/>
          <a:lstStyle/>
          <a:p>
            <a:pPr eaLnBrk="1" hangingPunct="1"/>
            <a:r>
              <a:rPr lang="en-US" sz="2200" dirty="0">
                <a:solidFill>
                  <a:srgbClr val="000000"/>
                </a:solidFill>
                <a:cs typeface="Arial" charset="0"/>
              </a:rPr>
              <a:t>View has a name</a:t>
            </a:r>
          </a:p>
          <a:p>
            <a:pPr eaLnBrk="1" hangingPunct="1"/>
            <a:r>
              <a:rPr lang="en-US" sz="2200" dirty="0">
                <a:solidFill>
                  <a:srgbClr val="000000"/>
                </a:solidFill>
                <a:cs typeface="Arial" charset="0"/>
              </a:rPr>
              <a:t>View is based on a SELECT statement</a:t>
            </a:r>
          </a:p>
          <a:p>
            <a:pPr eaLnBrk="1" hangingPunct="1"/>
            <a:r>
              <a:rPr lang="en-US" sz="2200" dirty="0">
                <a:solidFill>
                  <a:srgbClr val="000000"/>
                </a:solidFill>
                <a:cs typeface="Arial" charset="0"/>
              </a:rPr>
              <a:t>CHECK_OPTION works only for updateable views and prevents updates that would create rows not included in the view</a:t>
            </a:r>
            <a:endParaRPr lang="en-US" sz="2200" dirty="0"/>
          </a:p>
        </p:txBody>
      </p:sp>
    </p:spTree>
    <p:extLst>
      <p:ext uri="{BB962C8B-B14F-4D97-AF65-F5344CB8AC3E}">
        <p14:creationId xmlns:p14="http://schemas.microsoft.com/office/powerpoint/2010/main" val="424270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Dynamic Views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Simplify query commands</a:t>
            </a:r>
          </a:p>
          <a:p>
            <a:pPr eaLnBrk="1" hangingPunct="1"/>
            <a:r>
              <a:rPr lang="en-US" altLang="en-US" sz="2400" dirty="0"/>
              <a:t>Assist with data security</a:t>
            </a:r>
          </a:p>
          <a:p>
            <a:pPr eaLnBrk="1" hangingPunct="1"/>
            <a:r>
              <a:rPr lang="en-US" altLang="en-US" sz="2400" dirty="0"/>
              <a:t>Enhance programming productivity</a:t>
            </a:r>
          </a:p>
          <a:p>
            <a:pPr eaLnBrk="1" hangingPunct="1"/>
            <a:r>
              <a:rPr lang="en-US" altLang="en-US" sz="2400" dirty="0"/>
              <a:t>Contain most current base table data</a:t>
            </a:r>
          </a:p>
          <a:p>
            <a:pPr eaLnBrk="1" hangingPunct="1"/>
            <a:r>
              <a:rPr lang="en-US" altLang="en-US" sz="2400" dirty="0"/>
              <a:t>Use little storage space</a:t>
            </a:r>
          </a:p>
          <a:p>
            <a:pPr eaLnBrk="1" hangingPunct="1"/>
            <a:r>
              <a:rPr lang="en-US" altLang="en-US" sz="2400" dirty="0"/>
              <a:t>Provide customized view for user</a:t>
            </a:r>
          </a:p>
          <a:p>
            <a:pPr eaLnBrk="1" hangingPunct="1"/>
            <a:r>
              <a:rPr lang="en-US" altLang="en-US" sz="2400" dirty="0"/>
              <a:t>Establish physical data independence</a:t>
            </a:r>
            <a:endParaRPr lang="en-US" sz="2400" dirty="0"/>
          </a:p>
        </p:txBody>
      </p:sp>
    </p:spTree>
    <p:extLst>
      <p:ext uri="{BB962C8B-B14F-4D97-AF65-F5344CB8AC3E}">
        <p14:creationId xmlns:p14="http://schemas.microsoft.com/office/powerpoint/2010/main" val="297950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Dynamic Views </a:t>
            </a:r>
            <a:r>
              <a:rPr lang="en-US" sz="2000" b="0" dirty="0"/>
              <a:t>(2 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Use processing time each time view is referenced</a:t>
            </a:r>
          </a:p>
          <a:p>
            <a:pPr eaLnBrk="1" hangingPunct="1"/>
            <a:r>
              <a:rPr lang="en-US" altLang="en-US" sz="2400" dirty="0"/>
              <a:t>May or may not be directly updateable</a:t>
            </a:r>
          </a:p>
          <a:p>
            <a:pPr eaLnBrk="1" hangingPunct="1"/>
            <a:r>
              <a:rPr lang="en-US" altLang="en-US" sz="2400" dirty="0"/>
              <a:t>As with all S</a:t>
            </a:r>
            <a:r>
              <a:rPr lang="en-US" altLang="en-US" sz="100" dirty="0"/>
              <a:t> </a:t>
            </a:r>
            <a:r>
              <a:rPr lang="en-US" altLang="en-US" sz="2400" dirty="0"/>
              <a:t>Q</a:t>
            </a:r>
            <a:r>
              <a:rPr lang="en-US" altLang="en-US" sz="100" dirty="0"/>
              <a:t> </a:t>
            </a:r>
            <a:r>
              <a:rPr lang="en-US" altLang="en-US" sz="2400" dirty="0"/>
              <a:t>L constructs, you should use views with discretion</a:t>
            </a:r>
            <a:endParaRPr lang="en-US" sz="2400" dirty="0"/>
          </a:p>
        </p:txBody>
      </p:sp>
    </p:spTree>
    <p:extLst>
      <p:ext uri="{BB962C8B-B14F-4D97-AF65-F5344CB8AC3E}">
        <p14:creationId xmlns:p14="http://schemas.microsoft.com/office/powerpoint/2010/main" val="252433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Routines and Triggers</a:t>
            </a:r>
          </a:p>
        </p:txBody>
      </p:sp>
      <p:sp>
        <p:nvSpPr>
          <p:cNvPr id="3" name="Text Placeholder 2"/>
          <p:cNvSpPr>
            <a:spLocks noGrp="1"/>
          </p:cNvSpPr>
          <p:nvPr>
            <p:ph type="body" idx="1"/>
          </p:nvPr>
        </p:nvSpPr>
        <p:spPr/>
        <p:txBody>
          <a:bodyPr/>
          <a:lstStyle/>
          <a:p>
            <a:pPr eaLnBrk="1" hangingPunct="1"/>
            <a:r>
              <a:rPr lang="en-US" altLang="en-US" sz="2200" dirty="0"/>
              <a:t>Routines</a:t>
            </a:r>
          </a:p>
          <a:p>
            <a:pPr lvl="1" eaLnBrk="1" hangingPunct="1"/>
            <a:r>
              <a:rPr lang="en-US" altLang="en-US" sz="2200" dirty="0"/>
              <a:t>Program modules that execute on demand</a:t>
            </a:r>
          </a:p>
          <a:p>
            <a:pPr eaLnBrk="1" hangingPunct="1"/>
            <a:r>
              <a:rPr lang="en-US" altLang="en-US" sz="2200" dirty="0"/>
              <a:t>Functions</a:t>
            </a:r>
          </a:p>
          <a:p>
            <a:pPr lvl="1"/>
            <a:r>
              <a:rPr lang="en-US" altLang="en-US" sz="2200" dirty="0"/>
              <a:t>routines that return values and take input parameters</a:t>
            </a:r>
          </a:p>
          <a:p>
            <a:pPr eaLnBrk="1" hangingPunct="1"/>
            <a:r>
              <a:rPr lang="en-US" altLang="en-US" sz="2200" dirty="0"/>
              <a:t>Procedures</a:t>
            </a:r>
          </a:p>
          <a:p>
            <a:pPr lvl="1"/>
            <a:r>
              <a:rPr lang="en-US" altLang="en-US" sz="2200" dirty="0"/>
              <a:t>routines that do not return values and can take input or output parameters</a:t>
            </a:r>
          </a:p>
          <a:p>
            <a:pPr eaLnBrk="1" hangingPunct="1"/>
            <a:r>
              <a:rPr lang="en-US" altLang="en-US" sz="2200" dirty="0"/>
              <a:t>Triggers</a:t>
            </a:r>
          </a:p>
          <a:p>
            <a:pPr lvl="1"/>
            <a:r>
              <a:rPr lang="en-US" altLang="en-US" sz="2200" dirty="0"/>
              <a:t>routines that execute in response to a database event (INSERT, UPDATE, or DELETE)</a:t>
            </a:r>
            <a:endParaRPr lang="en-US" sz="2200" dirty="0"/>
          </a:p>
        </p:txBody>
      </p:sp>
    </p:spTree>
    <p:extLst>
      <p:ext uri="{BB962C8B-B14F-4D97-AF65-F5344CB8AC3E}">
        <p14:creationId xmlns:p14="http://schemas.microsoft.com/office/powerpoint/2010/main" val="716862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6-13 Triggers Contrasted with Stored Procedures (Based on Mullins 1995)</a:t>
            </a:r>
          </a:p>
        </p:txBody>
      </p:sp>
      <p:sp>
        <p:nvSpPr>
          <p:cNvPr id="4" name="Text Placeholder 3"/>
          <p:cNvSpPr>
            <a:spLocks noGrp="1"/>
          </p:cNvSpPr>
          <p:nvPr>
            <p:ph type="body" idx="1"/>
          </p:nvPr>
        </p:nvSpPr>
        <p:spPr>
          <a:xfrm>
            <a:off x="457200" y="1600200"/>
            <a:ext cx="8229600" cy="812260"/>
          </a:xfrm>
        </p:spPr>
        <p:txBody>
          <a:bodyPr/>
          <a:lstStyle/>
          <a:p>
            <a:pPr marL="0" indent="0">
              <a:buNone/>
            </a:pPr>
            <a:r>
              <a:rPr lang="en-US" sz="2400"/>
              <a:t>Procedures and functions are called explicitly. Triggers are event-driven.</a:t>
            </a:r>
            <a:endParaRPr lang="en-US" sz="2400" dirty="0"/>
          </a:p>
        </p:txBody>
      </p:sp>
      <p:pic>
        <p:nvPicPr>
          <p:cNvPr id="6" name="Picture 5" descr="An illustration that contrasts triggers with stored procedures. The drawing for ROUTINE depicts explicit execution where a Call action with Procedure underscore name and parameter underscore value activates the code in the Stored Procedure, which returns value from the database or performs routine. The drawing for Trigger depicts implicit execution, where Insert, Update, or Delete actions activate the code in Trigger, which then performs the trigger action on the database.">
            <a:extLst>
              <a:ext uri="{FF2B5EF4-FFF2-40B4-BE49-F238E27FC236}">
                <a16:creationId xmlns:a16="http://schemas.microsoft.com/office/drawing/2014/main" id="{2BBDDD77-770B-4BE7-AC2C-2ADAF8336AAB}"/>
              </a:ext>
            </a:extLst>
          </p:cNvPr>
          <p:cNvPicPr>
            <a:picLocks noChangeAspect="1"/>
          </p:cNvPicPr>
          <p:nvPr/>
        </p:nvPicPr>
        <p:blipFill>
          <a:blip r:embed="rId3"/>
          <a:stretch>
            <a:fillRect/>
          </a:stretch>
        </p:blipFill>
        <p:spPr>
          <a:xfrm>
            <a:off x="1634246" y="2511708"/>
            <a:ext cx="5875508" cy="3860432"/>
          </a:xfrm>
          <a:prstGeom prst="rect">
            <a:avLst/>
          </a:prstGeom>
        </p:spPr>
      </p:pic>
    </p:spTree>
    <p:extLst>
      <p:ext uri="{BB962C8B-B14F-4D97-AF65-F5344CB8AC3E}">
        <p14:creationId xmlns:p14="http://schemas.microsoft.com/office/powerpoint/2010/main" val="33662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700016"/>
          </a:xfrm>
        </p:spPr>
        <p:txBody>
          <a:bodyPr/>
          <a:lstStyle/>
          <a:p>
            <a:pPr marL="0" lvl="0" indent="0">
              <a:buClr>
                <a:schemeClr val="lt1"/>
              </a:buClr>
              <a:buNone/>
            </a:pPr>
            <a:r>
              <a:rPr lang="en-US" sz="2000" b="1" dirty="0">
                <a:solidFill>
                  <a:srgbClr val="007FA3"/>
                </a:solidFill>
              </a:rPr>
              <a:t>6.1</a:t>
            </a:r>
            <a:r>
              <a:rPr lang="en-US" sz="2000" dirty="0"/>
              <a:t> Define terms</a:t>
            </a:r>
          </a:p>
          <a:p>
            <a:pPr marL="0" indent="0">
              <a:buClr>
                <a:schemeClr val="lt1"/>
              </a:buClr>
              <a:buNone/>
            </a:pPr>
            <a:r>
              <a:rPr lang="en-US" sz="2000" b="1" dirty="0">
                <a:solidFill>
                  <a:srgbClr val="007FA3"/>
                </a:solidFill>
              </a:rPr>
              <a:t>6.2 </a:t>
            </a:r>
            <a:r>
              <a:rPr lang="en-US" sz="2000" dirty="0">
                <a:solidFill>
                  <a:srgbClr val="000000"/>
                </a:solidFill>
                <a:effectLst>
                  <a:outerShdw blurRad="38100" dist="38100" dir="2700000" algn="tl">
                    <a:srgbClr val="FFFFFF"/>
                  </a:outerShdw>
                </a:effectLst>
              </a:rPr>
              <a:t>Write single- and multiple-table queries using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commands</a:t>
            </a:r>
            <a:endParaRPr lang="en-US" sz="2000" dirty="0"/>
          </a:p>
          <a:p>
            <a:pPr marL="0" indent="0">
              <a:buNone/>
              <a:defRPr/>
            </a:pPr>
            <a:r>
              <a:rPr lang="en-US" sz="2000" b="1" dirty="0">
                <a:solidFill>
                  <a:srgbClr val="007FA3"/>
                </a:solidFill>
              </a:rPr>
              <a:t>6.3 </a:t>
            </a:r>
            <a:r>
              <a:rPr lang="en-US" sz="2000" dirty="0">
                <a:solidFill>
                  <a:srgbClr val="000000"/>
                </a:solidFill>
                <a:effectLst>
                  <a:outerShdw blurRad="38100" dist="38100" dir="2700000" algn="tl">
                    <a:srgbClr val="FFFFFF"/>
                  </a:outerShdw>
                </a:effectLst>
              </a:rPr>
              <a:t>Define three types of join commands and use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to write these commands</a:t>
            </a:r>
          </a:p>
          <a:p>
            <a:pPr marL="0" indent="0">
              <a:buClr>
                <a:schemeClr val="lt1"/>
              </a:buClr>
              <a:buNone/>
            </a:pPr>
            <a:r>
              <a:rPr lang="en-US" sz="2000" b="1" dirty="0">
                <a:solidFill>
                  <a:srgbClr val="007FA3"/>
                </a:solidFill>
              </a:rPr>
              <a:t>6.4 </a:t>
            </a:r>
            <a:r>
              <a:rPr lang="en-US" sz="2000" dirty="0">
                <a:solidFill>
                  <a:srgbClr val="000000"/>
                </a:solidFill>
                <a:effectLst>
                  <a:outerShdw blurRad="38100" dist="38100" dir="2700000" algn="tl">
                    <a:srgbClr val="FFFFFF"/>
                  </a:outerShdw>
                </a:effectLst>
              </a:rPr>
              <a:t>Write noncorrelated and correlated subqueries and know when to write each</a:t>
            </a:r>
            <a:endParaRPr lang="en-US" sz="2000" dirty="0"/>
          </a:p>
          <a:p>
            <a:pPr marL="0" lvl="0" indent="0">
              <a:buClr>
                <a:schemeClr val="lt1"/>
              </a:buClr>
              <a:buNone/>
            </a:pPr>
            <a:r>
              <a:rPr lang="en-US" sz="2000" b="1" dirty="0">
                <a:solidFill>
                  <a:srgbClr val="007FA3"/>
                </a:solidFill>
              </a:rPr>
              <a:t>6.5 </a:t>
            </a:r>
            <a:r>
              <a:rPr lang="en-US" sz="2000" dirty="0">
                <a:solidFill>
                  <a:srgbClr val="000000"/>
                </a:solidFill>
                <a:effectLst>
                  <a:outerShdw blurRad="38100" dist="38100" dir="2700000" algn="tl">
                    <a:srgbClr val="FFFFFF"/>
                  </a:outerShdw>
                </a:effectLst>
              </a:rPr>
              <a:t>Write queries to create dynamic and materialized views</a:t>
            </a:r>
          </a:p>
          <a:p>
            <a:pPr marL="0" lvl="0" indent="0">
              <a:buClr>
                <a:schemeClr val="lt1"/>
              </a:buClr>
              <a:buNone/>
            </a:pPr>
            <a:r>
              <a:rPr lang="en-US" sz="2000" b="1" dirty="0">
                <a:solidFill>
                  <a:srgbClr val="007FA3"/>
                </a:solidFill>
              </a:rPr>
              <a:t>6.6 </a:t>
            </a:r>
            <a:r>
              <a:rPr lang="en-US" sz="2000" dirty="0">
                <a:solidFill>
                  <a:srgbClr val="000000"/>
                </a:solidFill>
                <a:effectLst>
                  <a:outerShdw blurRad="38100" dist="38100" dir="2700000" algn="tl">
                    <a:srgbClr val="FFFFFF"/>
                  </a:outerShdw>
                </a:effectLst>
              </a:rPr>
              <a:t>Understand common uses of database triggers and stored procedures</a:t>
            </a:r>
          </a:p>
          <a:p>
            <a:pPr marL="0" indent="0">
              <a:buClr>
                <a:schemeClr val="lt1"/>
              </a:buClr>
              <a:buNone/>
            </a:pPr>
            <a:r>
              <a:rPr lang="en-US" sz="2000" b="1" dirty="0">
                <a:solidFill>
                  <a:srgbClr val="007FA3"/>
                </a:solidFill>
              </a:rPr>
              <a:t>6.7 </a:t>
            </a:r>
            <a:r>
              <a:rPr lang="en-US" sz="2000" dirty="0">
                <a:solidFill>
                  <a:srgbClr val="000000"/>
                </a:solidFill>
                <a:effectLst>
                  <a:outerShdw blurRad="38100" dist="38100" dir="2700000" algn="tl">
                    <a:srgbClr val="FFFFFF"/>
                  </a:outerShdw>
                </a:effectLst>
              </a:rPr>
              <a:t>Discuss the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L:2011 and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L:2016 standards and explain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enhancements and extensions</a:t>
            </a:r>
            <a:endParaRPr lang="en-US" sz="2000" dirty="0"/>
          </a:p>
        </p:txBody>
      </p:sp>
    </p:spTree>
    <p:extLst>
      <p:ext uri="{BB962C8B-B14F-4D97-AF65-F5344CB8AC3E}">
        <p14:creationId xmlns:p14="http://schemas.microsoft.com/office/powerpoint/2010/main" val="106692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24928" cy="1097279"/>
          </a:xfrm>
        </p:spPr>
        <p:txBody>
          <a:bodyPr/>
          <a:lstStyle/>
          <a:p>
            <a:r>
              <a:rPr lang="en-US" dirty="0"/>
              <a:t>Figure 6-14 Simplified Trigger Syntax, S</a:t>
            </a:r>
            <a:r>
              <a:rPr lang="en-US" sz="100" dirty="0"/>
              <a:t> </a:t>
            </a:r>
            <a:r>
              <a:rPr lang="en-US" dirty="0"/>
              <a:t>Q</a:t>
            </a:r>
            <a:r>
              <a:rPr lang="en-US" sz="100" dirty="0"/>
              <a:t> </a:t>
            </a:r>
            <a:r>
              <a:rPr lang="en-US" dirty="0"/>
              <a:t>L:2008</a:t>
            </a:r>
          </a:p>
        </p:txBody>
      </p:sp>
      <p:pic>
        <p:nvPicPr>
          <p:cNvPr id="7" name="Picture 6" descr="The syntax for S Q L statements that create a trigger. Line 1. CREATE TRIGGER trigger underscore name. Line 2. Left brace BEFORE vertical bar AFTER vertical bar INSTEAD OF right brace left brace INSERT vertical bar DELETS vertical bar UPDATE right brace ON table underscore table name. Line 3. Left bracket FOR EACH ROW left brace ROW vertical bar STATEMENT right brace right bracket left bracket WHEN left parenthesis search condition right parenthesis right bracket.&#10;Line 4. Left angle bracket triggered S Q L statement here right angle bracket semicolon.">
            <a:extLst>
              <a:ext uri="{FF2B5EF4-FFF2-40B4-BE49-F238E27FC236}">
                <a16:creationId xmlns:a16="http://schemas.microsoft.com/office/drawing/2014/main" id="{41074FF2-0177-4C48-A444-087E1EA1BC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5456" y="1724496"/>
            <a:ext cx="5447563" cy="110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49544" y="2879488"/>
            <a:ext cx="2733472" cy="451025"/>
          </a:xfrm>
        </p:spPr>
        <p:txBody>
          <a:bodyPr/>
          <a:lstStyle/>
          <a:p>
            <a:pPr marL="0" indent="0">
              <a:buNone/>
            </a:pPr>
            <a:r>
              <a:rPr lang="en-US" sz="2000" dirty="0"/>
              <a:t>Example D</a:t>
            </a:r>
            <a:r>
              <a:rPr lang="en-US" sz="100" dirty="0"/>
              <a:t> </a:t>
            </a:r>
            <a:r>
              <a:rPr lang="en-US" sz="2000" dirty="0"/>
              <a:t>M</a:t>
            </a:r>
            <a:r>
              <a:rPr lang="en-US" sz="100" dirty="0"/>
              <a:t> </a:t>
            </a:r>
            <a:r>
              <a:rPr lang="en-US" sz="2000" dirty="0"/>
              <a:t>L trigger</a:t>
            </a:r>
          </a:p>
        </p:txBody>
      </p:sp>
      <p:pic>
        <p:nvPicPr>
          <p:cNvPr id="6" name="Picture 5" descr="Example of D M L trigger S Q L statements. Line 1. CREATE TRIGGER Standard Price Update. Line 2. AFTER UPDATE OF Product Standard Price ON Product underscore T. Line 3. FOR EACH ROW. Line 4. INSERT INTO Price Updates underscore T VALUES left parenthesis Product Description comma SYSDATE comma Product Standard Price right parenthesis semicolon.">
            <a:extLst>
              <a:ext uri="{FF2B5EF4-FFF2-40B4-BE49-F238E27FC236}">
                <a16:creationId xmlns:a16="http://schemas.microsoft.com/office/drawing/2014/main" id="{5D748B55-2915-40D3-9839-FBB14B3A31A4}"/>
              </a:ext>
            </a:extLst>
          </p:cNvPr>
          <p:cNvPicPr>
            <a:picLocks noChangeAspect="1"/>
          </p:cNvPicPr>
          <p:nvPr/>
        </p:nvPicPr>
        <p:blipFill>
          <a:blip r:embed="rId4"/>
          <a:stretch>
            <a:fillRect/>
          </a:stretch>
        </p:blipFill>
        <p:spPr>
          <a:xfrm>
            <a:off x="1816280" y="3359536"/>
            <a:ext cx="5725444" cy="1185079"/>
          </a:xfrm>
          <a:prstGeom prst="rect">
            <a:avLst/>
          </a:prstGeom>
        </p:spPr>
      </p:pic>
      <p:sp>
        <p:nvSpPr>
          <p:cNvPr id="4" name="Text Placeholder 3"/>
          <p:cNvSpPr>
            <a:spLocks noGrp="1"/>
          </p:cNvSpPr>
          <p:nvPr>
            <p:ph type="body" idx="2"/>
          </p:nvPr>
        </p:nvSpPr>
        <p:spPr>
          <a:xfrm>
            <a:off x="457200" y="4591273"/>
            <a:ext cx="2733472" cy="415756"/>
          </a:xfrm>
        </p:spPr>
        <p:txBody>
          <a:bodyPr/>
          <a:lstStyle/>
          <a:p>
            <a:pPr marL="0" indent="0">
              <a:buNone/>
            </a:pPr>
            <a:r>
              <a:rPr lang="en-US" sz="2000" dirty="0"/>
              <a:t>Example D</a:t>
            </a:r>
            <a:r>
              <a:rPr lang="en-US" sz="100" dirty="0"/>
              <a:t> </a:t>
            </a:r>
            <a:r>
              <a:rPr lang="en-US" sz="2000" dirty="0"/>
              <a:t>D</a:t>
            </a:r>
            <a:r>
              <a:rPr lang="en-US" sz="100" dirty="0"/>
              <a:t> </a:t>
            </a:r>
            <a:r>
              <a:rPr lang="en-US" sz="2000" dirty="0"/>
              <a:t>L trigger</a:t>
            </a:r>
          </a:p>
        </p:txBody>
      </p:sp>
      <p:pic>
        <p:nvPicPr>
          <p:cNvPr id="5" name="Picture 4" descr="Example of D D L trigger S Q L statements. Line 1. CREATE TRIGGER safety. Line 2. ON DATABASE. Line 3. FOR DROP underscore TABLE comma ALTER underscore TABLE. Line 4. AS. Line 5. PRINT apostrophe You must disable Trigger double quote safety double quote to drop or alter tables exclamation point apostrophe ROLLBACK semicolon.">
            <a:extLst>
              <a:ext uri="{FF2B5EF4-FFF2-40B4-BE49-F238E27FC236}">
                <a16:creationId xmlns:a16="http://schemas.microsoft.com/office/drawing/2014/main" id="{F5237D3C-B97C-4555-A7C4-BCC6BE0B10AD}"/>
              </a:ext>
            </a:extLst>
          </p:cNvPr>
          <p:cNvPicPr>
            <a:picLocks noChangeAspect="1"/>
          </p:cNvPicPr>
          <p:nvPr/>
        </p:nvPicPr>
        <p:blipFill>
          <a:blip r:embed="rId5"/>
          <a:stretch>
            <a:fillRect/>
          </a:stretch>
        </p:blipFill>
        <p:spPr>
          <a:xfrm>
            <a:off x="1820980" y="5053687"/>
            <a:ext cx="5502039" cy="1302224"/>
          </a:xfrm>
          <a:prstGeom prst="rect">
            <a:avLst/>
          </a:prstGeom>
        </p:spPr>
      </p:pic>
    </p:spTree>
    <p:extLst>
      <p:ext uri="{BB962C8B-B14F-4D97-AF65-F5344CB8AC3E}">
        <p14:creationId xmlns:p14="http://schemas.microsoft.com/office/powerpoint/2010/main" val="135369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5864" cy="1097279"/>
          </a:xfrm>
        </p:spPr>
        <p:txBody>
          <a:bodyPr/>
          <a:lstStyle/>
          <a:p>
            <a:r>
              <a:rPr lang="en-US" dirty="0"/>
              <a:t>Figure 6-15 Syntax for Creating a Routine, S</a:t>
            </a:r>
            <a:r>
              <a:rPr lang="en-US" sz="100" dirty="0"/>
              <a:t> </a:t>
            </a:r>
            <a:r>
              <a:rPr lang="en-US" dirty="0"/>
              <a:t>Q</a:t>
            </a:r>
            <a:r>
              <a:rPr lang="en-US" sz="100" dirty="0"/>
              <a:t> </a:t>
            </a:r>
            <a:r>
              <a:rPr lang="en-US" dirty="0"/>
              <a:t>L:2011</a:t>
            </a:r>
          </a:p>
        </p:txBody>
      </p:sp>
      <p:pic>
        <p:nvPicPr>
          <p:cNvPr id="7" name="Picture 6" descr="The syntax for S Q L statements that create a routine. Line 1. Left brace CREATE PROCEDURE vertical bar CREATE FUNCTION right brace routine underscore name. &#10;Line 2. Left parenthesis left bracket parameter left bracket left brace comma parameter right brace dot dot dot right bracket right bracket right parenthesis.&#10;Line 3. Left bracket RETURNS data underscore type result underscore cast right bracket slash asterisk for functions only asterisk slash.&#10;Line 4. Left bracket LANGUAGE left brace ADA vertical bar C vertical bar C O B O L vertical bar FOR TRAN vertical bar M U vertical bar M P S vertical bar PASCAL vertical bar P L 1 vertical bar S Q L right brace right bracket. Line 5. Left bracket PARAMETER STYLE left brace S Q L vertical bar GENERAL right brace right bracket.&#10;Line 6. Left bracket SPECIFID specific underscore name right bracket.&#10;Line 7. Left bracket DETERMINISTIC vertical bar NOT DETERMINISTIC right bracket. Line 8. Left bracket NO S Q L vertical bar CONTAINS S Q L vertical bar READS S Q L vertical bar MODIFIES S Q L DATA right bracket. Line 9. Left bracket DYNAMIC RESULT SETS unsigned underscore integer right bracket. right bracket slash asterisk for procedures only asterisk slash. Line 10. Left bracket STATIC DISPATCH left bracket right bracket slash asterisk for functions only asterisk slash.&#10;Line 11. Left bracket NEW SAVE POINT LEVEL vertical bar OLD SAVE POINT LEVEL right bracket. Line 12. Routine underscore body.">
            <a:extLst>
              <a:ext uri="{FF2B5EF4-FFF2-40B4-BE49-F238E27FC236}">
                <a16:creationId xmlns:a16="http://schemas.microsoft.com/office/drawing/2014/main" id="{EB3D9707-DBD3-4F3A-A9A6-38848CFB6598}"/>
              </a:ext>
            </a:extLst>
          </p:cNvPr>
          <p:cNvPicPr>
            <a:picLocks noChangeAspect="1"/>
          </p:cNvPicPr>
          <p:nvPr/>
        </p:nvPicPr>
        <p:blipFill>
          <a:blip r:embed="rId3"/>
          <a:stretch>
            <a:fillRect/>
          </a:stretch>
        </p:blipFill>
        <p:spPr>
          <a:xfrm>
            <a:off x="2108825" y="1691742"/>
            <a:ext cx="4926349" cy="2084210"/>
          </a:xfrm>
          <a:prstGeom prst="rect">
            <a:avLst/>
          </a:prstGeom>
        </p:spPr>
      </p:pic>
      <p:sp>
        <p:nvSpPr>
          <p:cNvPr id="5" name="Text Placeholder 4"/>
          <p:cNvSpPr>
            <a:spLocks noGrp="1"/>
          </p:cNvSpPr>
          <p:nvPr>
            <p:ph type="body" idx="1"/>
          </p:nvPr>
        </p:nvSpPr>
        <p:spPr>
          <a:xfrm>
            <a:off x="542672" y="4306945"/>
            <a:ext cx="3035415" cy="471791"/>
          </a:xfrm>
        </p:spPr>
        <p:txBody>
          <a:bodyPr/>
          <a:lstStyle/>
          <a:p>
            <a:pPr marL="0" indent="0">
              <a:buNone/>
            </a:pPr>
            <a:r>
              <a:rPr lang="en-US" altLang="en-US" sz="2400" dirty="0">
                <a:solidFill>
                  <a:srgbClr val="000000"/>
                </a:solidFill>
              </a:rPr>
              <a:t>Example D</a:t>
            </a:r>
            <a:r>
              <a:rPr lang="en-US" altLang="en-US" sz="100" dirty="0">
                <a:solidFill>
                  <a:srgbClr val="000000"/>
                </a:solidFill>
              </a:rPr>
              <a:t> </a:t>
            </a:r>
            <a:r>
              <a:rPr lang="en-US" altLang="en-US" sz="2400" dirty="0" err="1">
                <a:solidFill>
                  <a:srgbClr val="000000"/>
                </a:solidFill>
              </a:rPr>
              <a:t>D</a:t>
            </a:r>
            <a:r>
              <a:rPr lang="en-US" altLang="en-US" sz="100" dirty="0">
                <a:solidFill>
                  <a:srgbClr val="000000"/>
                </a:solidFill>
              </a:rPr>
              <a:t> </a:t>
            </a:r>
            <a:r>
              <a:rPr lang="en-US" altLang="en-US" sz="2400" dirty="0">
                <a:solidFill>
                  <a:srgbClr val="000000"/>
                </a:solidFill>
              </a:rPr>
              <a:t>L trigger</a:t>
            </a:r>
            <a:endParaRPr lang="en-US" sz="2400" dirty="0"/>
          </a:p>
        </p:txBody>
      </p:sp>
      <p:pic>
        <p:nvPicPr>
          <p:cNvPr id="8" name="Picture 7" descr="Example of S Q L statements for the stored procedure. Line 1. CREATE OR REPLACE PROCEDURE Product Line Sale. Line 2. AS BEGIN. Line 3. UPDATE Product underscore T. Line 4. SET Sale Price equal to .90 times Product Standard Price. Line 5. WHERE Product Standard Price is greater than or equal to 400 semicolon. Line 6. UPDATE Product underscore T. Line 7. SET Sale Price equal to .85 times Product Standard Price. Line 8. WHERE Product Standard Price is less than 400 semicolon. Line 9. END.">
            <a:extLst>
              <a:ext uri="{FF2B5EF4-FFF2-40B4-BE49-F238E27FC236}">
                <a16:creationId xmlns:a16="http://schemas.microsoft.com/office/drawing/2014/main" id="{BE91A6CB-BF89-4DE3-B904-E2DB5781EBC7}"/>
              </a:ext>
            </a:extLst>
          </p:cNvPr>
          <p:cNvPicPr>
            <a:picLocks noChangeAspect="1"/>
          </p:cNvPicPr>
          <p:nvPr/>
        </p:nvPicPr>
        <p:blipFill>
          <a:blip r:embed="rId4"/>
          <a:stretch>
            <a:fillRect/>
          </a:stretch>
        </p:blipFill>
        <p:spPr>
          <a:xfrm>
            <a:off x="3674978" y="3809713"/>
            <a:ext cx="4108776" cy="1754222"/>
          </a:xfrm>
          <a:prstGeom prst="rect">
            <a:avLst/>
          </a:prstGeom>
        </p:spPr>
      </p:pic>
      <p:sp>
        <p:nvSpPr>
          <p:cNvPr id="6" name="Text Placeholder 5"/>
          <p:cNvSpPr>
            <a:spLocks noGrp="1"/>
          </p:cNvSpPr>
          <p:nvPr>
            <p:ph type="body" idx="2"/>
          </p:nvPr>
        </p:nvSpPr>
        <p:spPr>
          <a:xfrm>
            <a:off x="542672" y="5591065"/>
            <a:ext cx="2955902" cy="463685"/>
          </a:xfrm>
        </p:spPr>
        <p:txBody>
          <a:bodyPr/>
          <a:lstStyle/>
          <a:p>
            <a:pPr marL="0" indent="0">
              <a:buNone/>
            </a:pPr>
            <a:r>
              <a:rPr lang="en-US" altLang="en-US" sz="2200" dirty="0">
                <a:solidFill>
                  <a:srgbClr val="000000"/>
                </a:solidFill>
              </a:rPr>
              <a:t>Calling the procedure</a:t>
            </a:r>
            <a:endParaRPr lang="en-US" sz="2200" dirty="0"/>
          </a:p>
        </p:txBody>
      </p:sp>
      <p:pic>
        <p:nvPicPr>
          <p:cNvPr id="9" name="Picture 8" descr="S Q L greater than E X E C Product Sale.">
            <a:extLst>
              <a:ext uri="{FF2B5EF4-FFF2-40B4-BE49-F238E27FC236}">
                <a16:creationId xmlns:a16="http://schemas.microsoft.com/office/drawing/2014/main" id="{9098BA19-C278-4193-B5A5-7CAD6DAD2803}"/>
              </a:ext>
            </a:extLst>
          </p:cNvPr>
          <p:cNvPicPr>
            <a:picLocks noChangeAspect="1"/>
          </p:cNvPicPr>
          <p:nvPr/>
        </p:nvPicPr>
        <p:blipFill rotWithShape="1">
          <a:blip r:embed="rId5"/>
          <a:srcRect t="12035" b="6325"/>
          <a:stretch/>
        </p:blipFill>
        <p:spPr>
          <a:xfrm>
            <a:off x="3674978" y="5605670"/>
            <a:ext cx="2968319" cy="467140"/>
          </a:xfrm>
          <a:prstGeom prst="rect">
            <a:avLst/>
          </a:prstGeom>
        </p:spPr>
      </p:pic>
    </p:spTree>
    <p:extLst>
      <p:ext uri="{BB962C8B-B14F-4D97-AF65-F5344CB8AC3E}">
        <p14:creationId xmlns:p14="http://schemas.microsoft.com/office/powerpoint/2010/main" val="112651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Facilities</a:t>
            </a:r>
          </a:p>
        </p:txBody>
      </p:sp>
      <p:sp>
        <p:nvSpPr>
          <p:cNvPr id="3" name="Text Placeholder 2"/>
          <p:cNvSpPr>
            <a:spLocks noGrp="1"/>
          </p:cNvSpPr>
          <p:nvPr>
            <p:ph type="body" idx="1"/>
          </p:nvPr>
        </p:nvSpPr>
        <p:spPr/>
        <p:txBody>
          <a:bodyPr/>
          <a:lstStyle/>
          <a:p>
            <a:pPr eaLnBrk="1" hangingPunct="1"/>
            <a:r>
              <a:rPr lang="en-US" altLang="en-US" sz="2200" dirty="0"/>
              <a:t>System tables that store metadata</a:t>
            </a:r>
          </a:p>
          <a:p>
            <a:pPr eaLnBrk="1" hangingPunct="1"/>
            <a:r>
              <a:rPr lang="en-US" altLang="en-US" sz="2200" dirty="0"/>
              <a:t>Users usually can view some of these tables</a:t>
            </a:r>
          </a:p>
          <a:p>
            <a:pPr eaLnBrk="1" hangingPunct="1"/>
            <a:r>
              <a:rPr lang="en-US" altLang="en-US" sz="2200" dirty="0"/>
              <a:t>Users are restricted from updating them</a:t>
            </a:r>
          </a:p>
          <a:p>
            <a:pPr eaLnBrk="1" hangingPunct="1"/>
            <a:r>
              <a:rPr lang="en-US" altLang="en-US" sz="2200" dirty="0"/>
              <a:t>Examples in Oracle 12c</a:t>
            </a:r>
          </a:p>
          <a:p>
            <a:pPr lvl="1" eaLnBrk="1" hangingPunct="1"/>
            <a:r>
              <a:rPr lang="en-US" altLang="en-US" sz="2200" dirty="0"/>
              <a:t>D</a:t>
            </a:r>
            <a:r>
              <a:rPr lang="en-US" altLang="en-US" sz="100" dirty="0"/>
              <a:t> </a:t>
            </a:r>
            <a:r>
              <a:rPr lang="en-US" altLang="en-US" sz="2200" dirty="0"/>
              <a:t>B</a:t>
            </a:r>
            <a:r>
              <a:rPr lang="en-US" altLang="en-US" sz="100" dirty="0"/>
              <a:t> </a:t>
            </a:r>
            <a:r>
              <a:rPr lang="en-US" altLang="en-US" sz="2200" dirty="0"/>
              <a:t>A_TABLES – descriptions of tables</a:t>
            </a:r>
          </a:p>
          <a:p>
            <a:pPr lvl="1" eaLnBrk="1" hangingPunct="1"/>
            <a:r>
              <a:rPr lang="en-US" altLang="en-US" sz="2200" dirty="0"/>
              <a:t>D</a:t>
            </a:r>
            <a:r>
              <a:rPr lang="en-US" altLang="en-US" sz="100" dirty="0"/>
              <a:t> </a:t>
            </a:r>
            <a:r>
              <a:rPr lang="en-US" altLang="en-US" sz="2200" dirty="0"/>
              <a:t>B</a:t>
            </a:r>
            <a:r>
              <a:rPr lang="en-US" altLang="en-US" sz="100" dirty="0"/>
              <a:t> </a:t>
            </a:r>
            <a:r>
              <a:rPr lang="en-US" altLang="en-US" sz="2200" dirty="0"/>
              <a:t>A_USERS – information about the users of the system</a:t>
            </a:r>
          </a:p>
          <a:p>
            <a:pPr eaLnBrk="1" hangingPunct="1"/>
            <a:r>
              <a:rPr lang="en-US" altLang="en-US" sz="2200" dirty="0"/>
              <a:t>Examples in Microsoft S</a:t>
            </a:r>
            <a:r>
              <a:rPr lang="en-US" altLang="en-US" sz="100" dirty="0"/>
              <a:t> </a:t>
            </a:r>
            <a:r>
              <a:rPr lang="en-US" altLang="en-US" sz="2200" dirty="0"/>
              <a:t>Q</a:t>
            </a:r>
            <a:r>
              <a:rPr lang="en-US" altLang="en-US" sz="100" dirty="0"/>
              <a:t> </a:t>
            </a:r>
            <a:r>
              <a:rPr lang="en-US" altLang="en-US" sz="2200" dirty="0"/>
              <a:t>L Server 2016</a:t>
            </a:r>
          </a:p>
          <a:p>
            <a:pPr lvl="1" eaLnBrk="1" hangingPunct="1"/>
            <a:r>
              <a:rPr lang="en-US" altLang="en-US" sz="2200" dirty="0"/>
              <a:t>sys.columns – table and column definitions</a:t>
            </a:r>
          </a:p>
          <a:p>
            <a:pPr lvl="1" eaLnBrk="1" hangingPunct="1"/>
            <a:r>
              <a:rPr lang="en-US" altLang="en-US" sz="2200" dirty="0"/>
              <a:t>sys.indexes – table index information</a:t>
            </a:r>
            <a:endParaRPr lang="en-US" sz="2200" dirty="0"/>
          </a:p>
        </p:txBody>
      </p:sp>
    </p:spTree>
    <p:extLst>
      <p:ext uri="{BB962C8B-B14F-4D97-AF65-F5344CB8AC3E}">
        <p14:creationId xmlns:p14="http://schemas.microsoft.com/office/powerpoint/2010/main" val="3762888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Enhancements/Extensions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000" dirty="0"/>
              <a:t>User-defined data types (U</a:t>
            </a:r>
            <a:r>
              <a:rPr lang="en-US" altLang="en-US" sz="100" dirty="0"/>
              <a:t> </a:t>
            </a:r>
            <a:r>
              <a:rPr lang="en-US" altLang="en-US" sz="2000" dirty="0"/>
              <a:t>D</a:t>
            </a:r>
            <a:r>
              <a:rPr lang="en-US" altLang="en-US" sz="100" dirty="0"/>
              <a:t> </a:t>
            </a:r>
            <a:r>
              <a:rPr lang="en-US" altLang="en-US" sz="2000" dirty="0"/>
              <a:t>T)</a:t>
            </a:r>
          </a:p>
          <a:p>
            <a:pPr lvl="1" eaLnBrk="1" hangingPunct="1"/>
            <a:r>
              <a:rPr lang="en-US" altLang="en-US" sz="2000" dirty="0"/>
              <a:t>Subclasses of standard types or an object type</a:t>
            </a:r>
          </a:p>
          <a:p>
            <a:pPr eaLnBrk="1" hangingPunct="1"/>
            <a:r>
              <a:rPr lang="en-US" altLang="en-US" sz="2000" dirty="0"/>
              <a:t>Analytical functions (for O</a:t>
            </a:r>
            <a:r>
              <a:rPr lang="en-US" altLang="en-US" sz="100" dirty="0"/>
              <a:t> </a:t>
            </a:r>
            <a:r>
              <a:rPr lang="en-US" altLang="en-US" sz="2000" dirty="0"/>
              <a:t>L</a:t>
            </a:r>
            <a:r>
              <a:rPr lang="en-US" altLang="en-US" sz="100" dirty="0"/>
              <a:t> </a:t>
            </a:r>
            <a:r>
              <a:rPr lang="en-US" altLang="en-US" sz="2000" dirty="0"/>
              <a:t>A</a:t>
            </a:r>
            <a:r>
              <a:rPr lang="en-US" altLang="en-US" sz="100" dirty="0"/>
              <a:t> </a:t>
            </a:r>
            <a:r>
              <a:rPr lang="en-US" altLang="en-US" sz="2000" dirty="0"/>
              <a:t>P)</a:t>
            </a:r>
          </a:p>
          <a:p>
            <a:pPr lvl="1" eaLnBrk="1" hangingPunct="1"/>
            <a:r>
              <a:rPr lang="en-US" altLang="en-US" sz="2000" dirty="0"/>
              <a:t>CEILING, FLOOR, S</a:t>
            </a:r>
            <a:r>
              <a:rPr lang="en-US" altLang="en-US" sz="100" dirty="0"/>
              <a:t> </a:t>
            </a:r>
            <a:r>
              <a:rPr lang="en-US" altLang="en-US" sz="2000" dirty="0"/>
              <a:t>Q</a:t>
            </a:r>
            <a:r>
              <a:rPr lang="en-US" altLang="en-US" sz="100" dirty="0"/>
              <a:t> </a:t>
            </a:r>
            <a:r>
              <a:rPr lang="en-US" altLang="en-US" sz="2000" dirty="0"/>
              <a:t>R</a:t>
            </a:r>
            <a:r>
              <a:rPr lang="en-US" altLang="en-US" sz="100" dirty="0"/>
              <a:t> </a:t>
            </a:r>
            <a:r>
              <a:rPr lang="en-US" altLang="en-US" sz="2000" dirty="0"/>
              <a:t>T, RANK, DENSE_RANK, ROLLUP, CUBE, SAMPLE,</a:t>
            </a:r>
          </a:p>
          <a:p>
            <a:pPr lvl="1" eaLnBrk="1" hangingPunct="1"/>
            <a:r>
              <a:rPr lang="en-US" altLang="en-US" sz="2000" dirty="0"/>
              <a:t>WINDOW – improved numerical analysis capabilities</a:t>
            </a:r>
          </a:p>
          <a:p>
            <a:pPr eaLnBrk="1" hangingPunct="1"/>
            <a:r>
              <a:rPr lang="en-US" altLang="en-US" sz="2000" dirty="0"/>
              <a:t>New Data Types</a:t>
            </a:r>
          </a:p>
          <a:p>
            <a:pPr lvl="1" eaLnBrk="1" hangingPunct="1"/>
            <a:r>
              <a:rPr lang="en-US" altLang="en-US" sz="2000" dirty="0"/>
              <a:t>BIG</a:t>
            </a:r>
            <a:r>
              <a:rPr lang="en-US" altLang="en-US" sz="100" dirty="0"/>
              <a:t> </a:t>
            </a:r>
            <a:r>
              <a:rPr lang="en-US" altLang="en-US" sz="2000" dirty="0"/>
              <a:t>INT, MULTISET (collection), X</a:t>
            </a:r>
            <a:r>
              <a:rPr lang="en-US" altLang="en-US" sz="100" dirty="0"/>
              <a:t> </a:t>
            </a:r>
            <a:r>
              <a:rPr lang="en-US" altLang="en-US" sz="2000" dirty="0"/>
              <a:t>M</a:t>
            </a:r>
            <a:r>
              <a:rPr lang="en-US" altLang="en-US" sz="100" dirty="0"/>
              <a:t> </a:t>
            </a:r>
            <a:r>
              <a:rPr lang="en-US" altLang="en-US" sz="2000" dirty="0"/>
              <a:t>L</a:t>
            </a:r>
          </a:p>
          <a:p>
            <a:pPr eaLnBrk="1" hangingPunct="1"/>
            <a:r>
              <a:rPr lang="en-US" altLang="en-US" sz="2000" dirty="0"/>
              <a:t>CREATE TABLE LIKE</a:t>
            </a:r>
          </a:p>
          <a:p>
            <a:pPr lvl="1"/>
            <a:r>
              <a:rPr lang="en-US" altLang="en-US" sz="2000" dirty="0"/>
              <a:t>create a new table similar to an existing one</a:t>
            </a:r>
          </a:p>
          <a:p>
            <a:pPr eaLnBrk="1" hangingPunct="1"/>
            <a:r>
              <a:rPr lang="en-US" altLang="en-US" sz="2000" dirty="0"/>
              <a:t>MERGE</a:t>
            </a:r>
            <a:endParaRPr lang="en-US" sz="2000" dirty="0"/>
          </a:p>
        </p:txBody>
      </p:sp>
    </p:spTree>
    <p:extLst>
      <p:ext uri="{BB962C8B-B14F-4D97-AF65-F5344CB8AC3E}">
        <p14:creationId xmlns:p14="http://schemas.microsoft.com/office/powerpoint/2010/main" val="150133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Enhancements/Extensions </a:t>
            </a:r>
            <a:r>
              <a:rPr lang="en-US" sz="2000" b="0" dirty="0"/>
              <a:t>(2 of 2)</a:t>
            </a:r>
            <a:endParaRPr lang="en-US" sz="2000" dirty="0"/>
          </a:p>
        </p:txBody>
      </p:sp>
      <p:sp>
        <p:nvSpPr>
          <p:cNvPr id="3" name="Text Placeholder 2"/>
          <p:cNvSpPr>
            <a:spLocks noGrp="1"/>
          </p:cNvSpPr>
          <p:nvPr>
            <p:ph type="body" idx="1"/>
          </p:nvPr>
        </p:nvSpPr>
        <p:spPr/>
        <p:txBody>
          <a:bodyPr/>
          <a:lstStyle/>
          <a:p>
            <a:r>
              <a:rPr lang="en-US" altLang="en-US" sz="2400" dirty="0"/>
              <a:t>Programming extensions</a:t>
            </a:r>
          </a:p>
          <a:p>
            <a:r>
              <a:rPr lang="en-US" altLang="en-US" sz="2400" dirty="0"/>
              <a:t>Persistent Stored Modules (S</a:t>
            </a:r>
            <a:r>
              <a:rPr lang="en-US" altLang="en-US" sz="100" dirty="0"/>
              <a:t> </a:t>
            </a:r>
            <a:r>
              <a:rPr lang="en-US" altLang="en-US" sz="2400" dirty="0"/>
              <a:t>Q</a:t>
            </a:r>
            <a:r>
              <a:rPr lang="en-US" altLang="en-US" sz="100" dirty="0"/>
              <a:t> </a:t>
            </a:r>
            <a:r>
              <a:rPr lang="en-US" altLang="en-US" sz="2400" dirty="0"/>
              <a:t>L/P</a:t>
            </a:r>
            <a:r>
              <a:rPr lang="en-US" altLang="en-US" sz="100" dirty="0"/>
              <a:t> </a:t>
            </a:r>
            <a:r>
              <a:rPr lang="en-US" altLang="en-US" sz="2400" dirty="0"/>
              <a:t>S</a:t>
            </a:r>
            <a:r>
              <a:rPr lang="en-US" altLang="en-US" sz="100" dirty="0"/>
              <a:t> </a:t>
            </a:r>
            <a:r>
              <a:rPr lang="en-US" altLang="en-US" sz="2400" dirty="0"/>
              <a:t>M)</a:t>
            </a:r>
          </a:p>
          <a:p>
            <a:r>
              <a:rPr lang="en-US" altLang="en-US" sz="2400" dirty="0"/>
              <a:t>Capability to create and drop code modules</a:t>
            </a:r>
          </a:p>
          <a:p>
            <a:r>
              <a:rPr lang="en-US" altLang="en-US" sz="2400" dirty="0"/>
              <a:t>New statements: CASE, IF, LOOP, FOR, WHILE, etc.</a:t>
            </a:r>
          </a:p>
          <a:p>
            <a:r>
              <a:rPr lang="en-US" altLang="en-US" sz="2400" dirty="0"/>
              <a:t>Makes S</a:t>
            </a:r>
            <a:r>
              <a:rPr lang="en-US" altLang="en-US" sz="100" dirty="0"/>
              <a:t> </a:t>
            </a:r>
            <a:r>
              <a:rPr lang="en-US" altLang="en-US" sz="2400" dirty="0"/>
              <a:t>Q</a:t>
            </a:r>
            <a:r>
              <a:rPr lang="en-US" altLang="en-US" sz="100" dirty="0"/>
              <a:t> </a:t>
            </a:r>
            <a:r>
              <a:rPr lang="en-US" altLang="en-US" sz="2400" dirty="0"/>
              <a:t>L into a procedural language</a:t>
            </a:r>
          </a:p>
          <a:p>
            <a:r>
              <a:rPr lang="en-US" altLang="en-US" sz="2400" dirty="0"/>
              <a:t>Oracle has propriety version called P</a:t>
            </a:r>
            <a:r>
              <a:rPr lang="en-US" altLang="en-US" sz="100" dirty="0"/>
              <a:t> </a:t>
            </a:r>
            <a:r>
              <a:rPr lang="en-US" altLang="en-US" sz="2400" dirty="0"/>
              <a:t>L/S</a:t>
            </a:r>
            <a:r>
              <a:rPr lang="en-US" altLang="en-US" sz="100" dirty="0"/>
              <a:t> </a:t>
            </a:r>
            <a:r>
              <a:rPr lang="en-US" altLang="en-US" sz="2400" dirty="0"/>
              <a:t>Q</a:t>
            </a:r>
            <a:r>
              <a:rPr lang="en-US" altLang="en-US" sz="100" dirty="0"/>
              <a:t> </a:t>
            </a:r>
            <a:r>
              <a:rPr lang="en-US" altLang="en-US" sz="2400" dirty="0"/>
              <a:t>L, and Microsoft S</a:t>
            </a:r>
            <a:r>
              <a:rPr lang="en-US" altLang="en-US" sz="100" dirty="0"/>
              <a:t> </a:t>
            </a:r>
            <a:r>
              <a:rPr lang="en-US" altLang="en-US" sz="2400" dirty="0"/>
              <a:t>Q</a:t>
            </a:r>
            <a:r>
              <a:rPr lang="en-US" altLang="en-US" sz="100" dirty="0"/>
              <a:t> </a:t>
            </a:r>
            <a:r>
              <a:rPr lang="en-US" altLang="en-US" sz="2400" dirty="0"/>
              <a:t>L Server has Transact/S</a:t>
            </a:r>
            <a:r>
              <a:rPr lang="en-US" altLang="en-US" sz="100" dirty="0"/>
              <a:t> </a:t>
            </a:r>
            <a:r>
              <a:rPr lang="en-US" altLang="en-US" sz="2400" dirty="0"/>
              <a:t>Q</a:t>
            </a:r>
            <a:r>
              <a:rPr lang="en-US" altLang="en-US" sz="100" dirty="0"/>
              <a:t> </a:t>
            </a:r>
            <a:r>
              <a:rPr lang="en-US" altLang="en-US" sz="2400" dirty="0"/>
              <a:t>L</a:t>
            </a:r>
            <a:endParaRPr lang="en-US" sz="2400" dirty="0"/>
          </a:p>
        </p:txBody>
      </p:sp>
    </p:spTree>
    <p:extLst>
      <p:ext uri="{BB962C8B-B14F-4D97-AF65-F5344CB8AC3E}">
        <p14:creationId xmlns:p14="http://schemas.microsoft.com/office/powerpoint/2010/main" val="2577642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6-8 Subquery Processing </a:t>
            </a:r>
            <a:r>
              <a:rPr lang="en-US" sz="2000" b="0" dirty="0"/>
              <a:t>(1 of 2)</a:t>
            </a:r>
          </a:p>
        </p:txBody>
      </p:sp>
      <p:sp>
        <p:nvSpPr>
          <p:cNvPr id="3" name="Text Placeholder 2"/>
          <p:cNvSpPr>
            <a:spLocks noGrp="1"/>
          </p:cNvSpPr>
          <p:nvPr>
            <p:ph type="body" idx="1"/>
          </p:nvPr>
        </p:nvSpPr>
        <p:spPr>
          <a:xfrm>
            <a:off x="457200" y="1600201"/>
            <a:ext cx="8229600" cy="510702"/>
          </a:xfrm>
        </p:spPr>
        <p:txBody>
          <a:bodyPr/>
          <a:lstStyle/>
          <a:p>
            <a:pPr marL="0" indent="0">
              <a:buNone/>
            </a:pPr>
            <a:r>
              <a:rPr lang="en-US" sz="2400" dirty="0"/>
              <a:t>a) Processing a noncorrelated subquery</a:t>
            </a:r>
          </a:p>
        </p:txBody>
      </p:sp>
      <p:pic>
        <p:nvPicPr>
          <p:cNvPr id="4" name="Picture 3" descr="An illustration depicts a noncorrelated subquery processing. The illustration shows the following commands after the question. What are the names of customers who have placed orders question mark. SELECT Customer Name FROM Customer underscore T WHERE Customer I D IN. Left parenthesis SELECT DISTINCT Customer I D FROM Order underscore T right parenthesis. Two steps of the process are listed as follows. 1, The subquery, which is shown in the box, is processed first and an intermediate results table created. 2, The outer query returns the requested customer information for each customer included in the intermediate results table. A drawing below shows two concentric circles where the outer circle represents All Customers, and the inner circle represents Customer I Ds from orders. Nine customer I D values are returned, and are shown below step 1. A pointer labeled as Show names is drawn from the inner circle to step 2, where the following values are listed for CUSTOMER NAME, Contemporary Casuals, Value Furniture, Home Furnishings, Eastern Furniture, Impressions, California Classics, American Euro Lifestyles, Battle Creek Furniture, Mountain Scenes.">
            <a:extLst>
              <a:ext uri="{FF2B5EF4-FFF2-40B4-BE49-F238E27FC236}">
                <a16:creationId xmlns:a16="http://schemas.microsoft.com/office/drawing/2014/main" id="{1DADE7E7-DBF5-42FB-995F-95414ED00B74}"/>
              </a:ext>
            </a:extLst>
          </p:cNvPr>
          <p:cNvPicPr>
            <a:picLocks noChangeAspect="1"/>
          </p:cNvPicPr>
          <p:nvPr/>
        </p:nvPicPr>
        <p:blipFill>
          <a:blip r:embed="rId3"/>
          <a:stretch>
            <a:fillRect/>
          </a:stretch>
        </p:blipFill>
        <p:spPr>
          <a:xfrm>
            <a:off x="1134993" y="2206359"/>
            <a:ext cx="6874014" cy="4075494"/>
          </a:xfrm>
          <a:prstGeom prst="rect">
            <a:avLst/>
          </a:prstGeom>
        </p:spPr>
      </p:pic>
    </p:spTree>
    <p:extLst>
      <p:ext uri="{BB962C8B-B14F-4D97-AF65-F5344CB8AC3E}">
        <p14:creationId xmlns:p14="http://schemas.microsoft.com/office/powerpoint/2010/main" val="29415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6-8 Subquery Processing </a:t>
            </a:r>
            <a:r>
              <a:rPr lang="en-US" sz="2000" b="0" dirty="0"/>
              <a:t>(2 of 2)</a:t>
            </a:r>
            <a:endParaRPr lang="en-US" sz="2000" dirty="0"/>
          </a:p>
        </p:txBody>
      </p:sp>
      <p:sp>
        <p:nvSpPr>
          <p:cNvPr id="3" name="Text Placeholder 2"/>
          <p:cNvSpPr>
            <a:spLocks noGrp="1"/>
          </p:cNvSpPr>
          <p:nvPr>
            <p:ph type="body" idx="1"/>
          </p:nvPr>
        </p:nvSpPr>
        <p:spPr>
          <a:xfrm>
            <a:off x="457200" y="1600200"/>
            <a:ext cx="8229600" cy="481519"/>
          </a:xfrm>
        </p:spPr>
        <p:txBody>
          <a:bodyPr/>
          <a:lstStyle/>
          <a:p>
            <a:pPr marL="0" indent="0">
              <a:buNone/>
            </a:pPr>
            <a:r>
              <a:rPr lang="en-US" sz="2400" dirty="0"/>
              <a:t>b) Processing a correlated subquery</a:t>
            </a:r>
          </a:p>
        </p:txBody>
      </p:sp>
      <p:pic>
        <p:nvPicPr>
          <p:cNvPr id="4" name="Picture 3" descr="An illustration depicts a correlated subquery processing. The illustration shows the following commands after the question. What are the order I Ds for all orders that have included furniture finished in natural ash question mark SELECT DISTINCT Order I D FROM Order Line underscore T. WHERE EXISTS asterisk left parenthesis SELECT FROM Product underscore T. WHERE Product I D equals Order Line underscore T dot Product I D AND Product finish equals apostrophe Natural Ash apostrophe right parenthesis. Five steps of the process are listed as follows. 1, The first order I D is selected from Order Line underscore T, Order I D equals 1 0 0 1. 2, The subquery is evaluated to see if any product in that order has a natural ash finish. Product 2 does, and is part of the order. EXISTS is valued as true and the order I D is added to the result table. 3, The next order I D is selected from, Order I D equals 1 0 0 2. 4, The subquery is evaluated to see if the product ordered has a natural ash finish. It does. EXISTS is valued as true and the order I D is added to the result table. 5, Processing continues through each order I D. Orders 1 0 0 4, 1 0 0 5, and 1 0 1 0 are not included in the result table because they do not include any furniture with a natural ash finish. The final result table is shown in the text on page 303. An instance drawing shows two tables for Orders and Products. The first Order I D in Orders table whose value is 1 0 0 1 is marked as 1. The corresponding product I D value of 2 in Products table which has the value Natural Ash under Product Finish column is encircled and marked as 2. The fourth Order I D in Orders table whose value is 1 0 0 2 is marked as 3. And the corresponding product I D value of 3 in Products table which has the value Natural Ash under Product Finish column is highlighted and marked as 4.">
            <a:extLst>
              <a:ext uri="{FF2B5EF4-FFF2-40B4-BE49-F238E27FC236}">
                <a16:creationId xmlns:a16="http://schemas.microsoft.com/office/drawing/2014/main" id="{9FFC07A6-4577-4E32-ADE8-1A33C4181DA4}"/>
              </a:ext>
            </a:extLst>
          </p:cNvPr>
          <p:cNvPicPr>
            <a:picLocks noChangeAspect="1"/>
          </p:cNvPicPr>
          <p:nvPr/>
        </p:nvPicPr>
        <p:blipFill>
          <a:blip r:embed="rId3"/>
          <a:stretch>
            <a:fillRect/>
          </a:stretch>
        </p:blipFill>
        <p:spPr>
          <a:xfrm>
            <a:off x="1180714" y="2210911"/>
            <a:ext cx="6776286" cy="3985608"/>
          </a:xfrm>
          <a:prstGeom prst="rect">
            <a:avLst/>
          </a:prstGeom>
        </p:spPr>
      </p:pic>
    </p:spTree>
    <p:extLst>
      <p:ext uri="{BB962C8B-B14F-4D97-AF65-F5344CB8AC3E}">
        <p14:creationId xmlns:p14="http://schemas.microsoft.com/office/powerpoint/2010/main" val="193596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Table (Subquery in the FROM Clause of the Outer Query)</a:t>
            </a:r>
          </a:p>
        </p:txBody>
      </p:sp>
      <p:sp>
        <p:nvSpPr>
          <p:cNvPr id="3" name="Text Placeholder 2"/>
          <p:cNvSpPr>
            <a:spLocks noGrp="1"/>
          </p:cNvSpPr>
          <p:nvPr>
            <p:ph type="body" idx="1"/>
          </p:nvPr>
        </p:nvSpPr>
        <p:spPr>
          <a:xfrm>
            <a:off x="457200" y="1600200"/>
            <a:ext cx="8229600" cy="767113"/>
          </a:xfrm>
        </p:spPr>
        <p:txBody>
          <a:bodyPr/>
          <a:lstStyle/>
          <a:p>
            <a:pPr marL="0" indent="0" eaLnBrk="1" hangingPunct="1">
              <a:buNone/>
            </a:pPr>
            <a:r>
              <a:rPr lang="en-US" altLang="en-US" sz="2200" dirty="0"/>
              <a:t>What are the order I</a:t>
            </a:r>
            <a:r>
              <a:rPr lang="en-US" altLang="en-US" sz="100" dirty="0"/>
              <a:t> </a:t>
            </a:r>
            <a:r>
              <a:rPr lang="en-US" altLang="en-US" sz="2200" dirty="0"/>
              <a:t>Ds for all orders that have included furniture finished in natural ash?</a:t>
            </a:r>
          </a:p>
        </p:txBody>
      </p:sp>
      <p:pic>
        <p:nvPicPr>
          <p:cNvPr id="4" name="Picture 3" descr="An example of S Q L statements that create a derived table, which is a subquery in the FROM clause of the outer query. Product Description comma Product Standard Price comma A v g Price. Line 2. FROM. Line 3. Left parenthesis SELECT A V G left parenthesis Product Standard Price right parenthesis FROM Product underscore T comma Product under score T. Line 4. WHERE Product Standard Price is greater than A v g Price semicolon.">
            <a:extLst>
              <a:ext uri="{FF2B5EF4-FFF2-40B4-BE49-F238E27FC236}">
                <a16:creationId xmlns:a16="http://schemas.microsoft.com/office/drawing/2014/main" id="{6F6B2B7F-1E9D-4841-AB8A-E235CAD9DA1E}"/>
              </a:ext>
            </a:extLst>
          </p:cNvPr>
          <p:cNvPicPr>
            <a:picLocks noChangeAspect="1"/>
          </p:cNvPicPr>
          <p:nvPr/>
        </p:nvPicPr>
        <p:blipFill rotWithShape="1">
          <a:blip r:embed="rId3"/>
          <a:srcRect t="3871" b="2304"/>
          <a:stretch/>
        </p:blipFill>
        <p:spPr>
          <a:xfrm>
            <a:off x="750802" y="2585983"/>
            <a:ext cx="7642396" cy="2258392"/>
          </a:xfrm>
          <a:prstGeom prst="rect">
            <a:avLst/>
          </a:prstGeom>
        </p:spPr>
      </p:pic>
      <p:sp>
        <p:nvSpPr>
          <p:cNvPr id="5" name="Text Placeholder 4"/>
          <p:cNvSpPr>
            <a:spLocks noGrp="1"/>
          </p:cNvSpPr>
          <p:nvPr>
            <p:ph type="body" idx="2"/>
          </p:nvPr>
        </p:nvSpPr>
        <p:spPr>
          <a:xfrm>
            <a:off x="457200" y="5048655"/>
            <a:ext cx="8229600" cy="1077508"/>
          </a:xfrm>
        </p:spPr>
        <p:txBody>
          <a:bodyPr/>
          <a:lstStyle/>
          <a:p>
            <a:pPr marL="0" indent="0" eaLnBrk="1" hangingPunct="1">
              <a:buNone/>
            </a:pPr>
            <a:r>
              <a:rPr lang="en-US" altLang="en-US" sz="2200" dirty="0"/>
              <a:t>Here, the subquery forms the derived table used in the FROM clause of the outer query. The AvgPrice column from the subquery is used in the SELECT clause of the outer query.</a:t>
            </a:r>
            <a:endParaRPr lang="en-US" sz="2200" dirty="0"/>
          </a:p>
        </p:txBody>
      </p:sp>
    </p:spTree>
    <p:extLst>
      <p:ext uri="{BB962C8B-B14F-4D97-AF65-F5344CB8AC3E}">
        <p14:creationId xmlns:p14="http://schemas.microsoft.com/office/powerpoint/2010/main" val="395262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UNION — Combining Queries</a:t>
            </a:r>
          </a:p>
        </p:txBody>
      </p:sp>
      <p:sp>
        <p:nvSpPr>
          <p:cNvPr id="3" name="Text Placeholder 2"/>
          <p:cNvSpPr>
            <a:spLocks noGrp="1"/>
          </p:cNvSpPr>
          <p:nvPr>
            <p:ph type="body" idx="1"/>
          </p:nvPr>
        </p:nvSpPr>
        <p:spPr>
          <a:xfrm>
            <a:off x="457200" y="1600200"/>
            <a:ext cx="3180945" cy="4525963"/>
          </a:xfrm>
        </p:spPr>
        <p:txBody>
          <a:bodyPr/>
          <a:lstStyle/>
          <a:p>
            <a:pPr marL="0" indent="0" eaLnBrk="1" hangingPunct="1">
              <a:buNone/>
            </a:pPr>
            <a:r>
              <a:rPr lang="en-US" altLang="en-US" sz="2400" dirty="0"/>
              <a:t>Combine the output (union of multiple queries) together into a single result table</a:t>
            </a:r>
          </a:p>
          <a:p>
            <a:pPr marL="0" indent="0" eaLnBrk="1" hangingPunct="1">
              <a:buNone/>
            </a:pPr>
            <a:r>
              <a:rPr lang="en-US" altLang="en-US" sz="2400" dirty="0"/>
              <a:t>With UNION queries, the quantity and data types of the attributes in the SELECT clauses of both queries must be identical.</a:t>
            </a:r>
            <a:endParaRPr lang="en-US" sz="2400" dirty="0"/>
          </a:p>
        </p:txBody>
      </p:sp>
      <p:pic>
        <p:nvPicPr>
          <p:cNvPr id="4" name="Picture 3" descr="An example of S Q L statements that combine the output, which is the union of multiple queries, together into a single result table.&#10;Line 1. SELECT C 1 dot Customer I D comma Customer Name comma Ordered Quantity comma apostrophe Largest Quantity apostrophe AS Quantity. Line 2. FROM Customer underscore T C 1 comma Order underscore T O 1 comma Order Line underscore T Q 1. Line 3. WHERE C 1 dot Customer I D equals O 1 dot Customer I D. Line 4. AND O 1 dot Order I D equals Q 1 dot Order I D. Line 5. AND Ordered Quantity equals left parenthesis SELECT MAX left parenthesis Ordered Quantity right parenthesis. Line 6. FROM Order Line underscore T right parenthesis.&#10;Line 7. UNION. Line 8. SELECT C 1 dot Customer I D comma Customer Name comma Ordered Quantity comma apostrophe Smallest Quantity apostrophe. Line 9. FROM Customer underscore T C 1 comma Order underscore T O 1, Order Line Underscore T Q1. Line 10. WHERE C1 dot Customer ID equals O 1 dot Customer I D. Line 11. AND O 1 dot order I D equals Q 1 dot Order ID. Line 12. AND Ordered Quantity equals left parenthesis SELECT MIN right parenthesis Ordered Quantity right parenthesis. Line 13. FROM Order Line underscore T 1 right parenthesis. Line 14. ORDER BY 3 semicolon.">
            <a:extLst>
              <a:ext uri="{FF2B5EF4-FFF2-40B4-BE49-F238E27FC236}">
                <a16:creationId xmlns:a16="http://schemas.microsoft.com/office/drawing/2014/main" id="{99EBD327-88DD-4FF5-8C30-9612022C71DB}"/>
              </a:ext>
            </a:extLst>
          </p:cNvPr>
          <p:cNvPicPr>
            <a:picLocks noChangeAspect="1"/>
          </p:cNvPicPr>
          <p:nvPr/>
        </p:nvPicPr>
        <p:blipFill>
          <a:blip r:embed="rId3"/>
          <a:stretch>
            <a:fillRect/>
          </a:stretch>
        </p:blipFill>
        <p:spPr>
          <a:xfrm>
            <a:off x="4237116" y="1590660"/>
            <a:ext cx="4074234" cy="3043513"/>
          </a:xfrm>
          <a:prstGeom prst="rect">
            <a:avLst/>
          </a:prstGeom>
        </p:spPr>
      </p:pic>
      <p:pic>
        <p:nvPicPr>
          <p:cNvPr id="5" name="Picture 4" descr="The resulting table has 3 rows and 4 columns. The columns have the following headings from left to right. Customer I D, Customer Name, Ordered Quantity, and Quantity. The row entries are as follows. Row 1. Customer I D, 1, Customer Name, Contemporary Casuals, Ordered Quantity, 1, and Quantity, Smallest Quantity. Row 2. Customer I D, 2, Customer Name, Value Furniture, Ordered Quantity, 1, and Quantity, Smallest Quantity. Row 3. Customer I D, 1, Customer Name, Contemporary Casuals, Ordered Quantity, 10, and Quantity, Largest Quantity.">
            <a:extLst>
              <a:ext uri="{FF2B5EF4-FFF2-40B4-BE49-F238E27FC236}">
                <a16:creationId xmlns:a16="http://schemas.microsoft.com/office/drawing/2014/main" id="{28B6F229-B2EF-421B-985E-F3A42A6B2280}"/>
              </a:ext>
            </a:extLst>
          </p:cNvPr>
          <p:cNvPicPr>
            <a:picLocks noChangeAspect="1"/>
          </p:cNvPicPr>
          <p:nvPr/>
        </p:nvPicPr>
        <p:blipFill>
          <a:blip r:embed="rId4"/>
          <a:stretch>
            <a:fillRect/>
          </a:stretch>
        </p:blipFill>
        <p:spPr>
          <a:xfrm>
            <a:off x="3861666" y="4912183"/>
            <a:ext cx="4825134" cy="1213980"/>
          </a:xfrm>
          <a:prstGeom prst="rect">
            <a:avLst/>
          </a:prstGeom>
        </p:spPr>
      </p:pic>
    </p:spTree>
    <p:extLst>
      <p:ext uri="{BB962C8B-B14F-4D97-AF65-F5344CB8AC3E}">
        <p14:creationId xmlns:p14="http://schemas.microsoft.com/office/powerpoint/2010/main" val="4300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Expressions Using Case Keyword</a:t>
            </a:r>
          </a:p>
        </p:txBody>
      </p:sp>
      <p:sp>
        <p:nvSpPr>
          <p:cNvPr id="3" name="Text Placeholder 2"/>
          <p:cNvSpPr>
            <a:spLocks noGrp="1"/>
          </p:cNvSpPr>
          <p:nvPr>
            <p:ph type="body" idx="1"/>
          </p:nvPr>
        </p:nvSpPr>
        <p:spPr>
          <a:xfrm>
            <a:off x="457200" y="3871609"/>
            <a:ext cx="4056434" cy="2254554"/>
          </a:xfrm>
        </p:spPr>
        <p:txBody>
          <a:bodyPr/>
          <a:lstStyle/>
          <a:p>
            <a:pPr marL="0" indent="0">
              <a:buNone/>
            </a:pPr>
            <a:r>
              <a:rPr lang="en-US" altLang="en-US" sz="2400" dirty="0"/>
              <a:t>A CASE expression acts like an if-then statement. It allows you to choose what will appear in a column of the result set, depending on a condition.</a:t>
            </a:r>
            <a:endParaRPr lang="en-US" sz="2400" dirty="0"/>
          </a:p>
        </p:txBody>
      </p:sp>
      <p:pic>
        <p:nvPicPr>
          <p:cNvPr id="4" name="Picture 5" descr="An example of S Q L statements that use the CASE keyword. Line 1. SELECT CASE. Line 2. WHEN Product Line equals 1 THEN Product Description. Line 3. ELSE apostrophe number sign number sign number sign number sign apostrophe. Line 4. END AS Product Description. Line 5. FROM Product underscore T semicolon.">
            <a:extLst>
              <a:ext uri="{FF2B5EF4-FFF2-40B4-BE49-F238E27FC236}">
                <a16:creationId xmlns:a16="http://schemas.microsoft.com/office/drawing/2014/main" id="{C27DF1C5-F3D0-40FE-B006-91255E7E00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9212" y="1663032"/>
            <a:ext cx="6710471" cy="185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he resulting table has 8 rows and 1 column. The column name is Product Description. Row 1. End Table. Row 2. 4 number signs. Row 3. 4 number signs. Row 4. 4 number signs. Row 5. Writer’s Desk. Row 6. 4 number signs. Row 7. 4 number signs. Row 8. 4 number signs.">
            <a:extLst>
              <a:ext uri="{FF2B5EF4-FFF2-40B4-BE49-F238E27FC236}">
                <a16:creationId xmlns:a16="http://schemas.microsoft.com/office/drawing/2014/main" id="{934F838C-9EEA-48FD-A59F-6E0A2711FE95}"/>
              </a:ext>
            </a:extLst>
          </p:cNvPr>
          <p:cNvPicPr>
            <a:picLocks noChangeAspect="1"/>
          </p:cNvPicPr>
          <p:nvPr/>
        </p:nvPicPr>
        <p:blipFill>
          <a:blip r:embed="rId4"/>
          <a:stretch>
            <a:fillRect/>
          </a:stretch>
        </p:blipFill>
        <p:spPr>
          <a:xfrm>
            <a:off x="5637459" y="3656845"/>
            <a:ext cx="2202224" cy="2684082"/>
          </a:xfrm>
          <a:prstGeom prst="rect">
            <a:avLst/>
          </a:prstGeom>
        </p:spPr>
      </p:pic>
    </p:spTree>
    <p:extLst>
      <p:ext uri="{BB962C8B-B14F-4D97-AF65-F5344CB8AC3E}">
        <p14:creationId xmlns:p14="http://schemas.microsoft.com/office/powerpoint/2010/main" val="252306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Complicated S</a:t>
            </a:r>
            <a:r>
              <a:rPr lang="en-US" sz="100" dirty="0"/>
              <a:t> </a:t>
            </a:r>
            <a:r>
              <a:rPr lang="en-US" dirty="0"/>
              <a:t>Q</a:t>
            </a:r>
            <a:r>
              <a:rPr lang="en-US" sz="100" dirty="0"/>
              <a:t> </a:t>
            </a:r>
            <a:r>
              <a:rPr lang="en-US" dirty="0"/>
              <a:t>L Queries</a:t>
            </a:r>
          </a:p>
        </p:txBody>
      </p:sp>
      <p:sp>
        <p:nvSpPr>
          <p:cNvPr id="3" name="Text Placeholder 2"/>
          <p:cNvSpPr>
            <a:spLocks noGrp="1"/>
          </p:cNvSpPr>
          <p:nvPr>
            <p:ph type="body" idx="1"/>
          </p:nvPr>
        </p:nvSpPr>
        <p:spPr/>
        <p:txBody>
          <a:bodyPr/>
          <a:lstStyle/>
          <a:p>
            <a:r>
              <a:rPr lang="en-US" sz="2400" dirty="0"/>
              <a:t>Production databases contain hundreds or even thousands of tables, and tables could include hundreds of columns.</a:t>
            </a:r>
          </a:p>
          <a:p>
            <a:r>
              <a:rPr lang="en-US" sz="2400" dirty="0"/>
              <a:t>So, sometimes query requirements can be very complex.</a:t>
            </a:r>
          </a:p>
          <a:p>
            <a:r>
              <a:rPr lang="en-US" sz="2400" dirty="0"/>
              <a:t>Sometimes it’s useful to combine queries, through the use of Views.</a:t>
            </a:r>
          </a:p>
          <a:p>
            <a:r>
              <a:rPr lang="en-US" sz="2400" dirty="0"/>
              <a:t>If you use a view (which is a query), you could have another query that uses the view as if it were a table.</a:t>
            </a:r>
          </a:p>
        </p:txBody>
      </p:sp>
    </p:spTree>
    <p:extLst>
      <p:ext uri="{BB962C8B-B14F-4D97-AF65-F5344CB8AC3E}">
        <p14:creationId xmlns:p14="http://schemas.microsoft.com/office/powerpoint/2010/main" val="140851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View in Your Query</a:t>
            </a:r>
          </a:p>
        </p:txBody>
      </p:sp>
      <p:sp>
        <p:nvSpPr>
          <p:cNvPr id="3" name="Text Placeholder 2"/>
          <p:cNvSpPr>
            <a:spLocks noGrp="1"/>
          </p:cNvSpPr>
          <p:nvPr>
            <p:ph type="body" idx="1"/>
          </p:nvPr>
        </p:nvSpPr>
        <p:spPr>
          <a:xfrm>
            <a:off x="457200" y="2051739"/>
            <a:ext cx="2830749" cy="1979578"/>
          </a:xfrm>
        </p:spPr>
        <p:txBody>
          <a:bodyPr/>
          <a:lstStyle/>
          <a:p>
            <a:pPr marL="0" indent="0">
              <a:buNone/>
            </a:pPr>
            <a:r>
              <a:rPr lang="en-US" sz="2200" dirty="0"/>
              <a:t>For each salesperson, list his or her biggest-selling product.</a:t>
            </a:r>
          </a:p>
          <a:p>
            <a:pPr marL="0" indent="0">
              <a:buNone/>
            </a:pPr>
            <a:r>
              <a:rPr lang="en-US" sz="2200" dirty="0"/>
              <a:t>The view:</a:t>
            </a:r>
          </a:p>
        </p:txBody>
      </p:sp>
      <p:pic>
        <p:nvPicPr>
          <p:cNvPr id="5" name="Picture 4" descr="Example of S Q L statements that create the T Sales view. Line 1. CREATE VIEW T Sales AS Line 2. SELECT Salesperson Name comma Product Description comma SUM left parenthesis Ordered Quantity right parenthesis AS T o t orders. Line 3. FROM Sales person underscore T comma Order Line underscore T comma Product underscore T comma Order underscore T. Line 4. WHERE Sales person underscore T dot Salesperson I D equals Order underscore T dot Salesperson I D.&#10;Line 5. AND Order underscore T dot Order ID equals Order Line underscore T dot Order I D. Line 6. AND Order Line underscore T dot Product I D equals Product underscore T dot Product I D. Line 7. GROUP BY Salesperson Name comma Product Description semicolon.">
            <a:extLst>
              <a:ext uri="{FF2B5EF4-FFF2-40B4-BE49-F238E27FC236}">
                <a16:creationId xmlns:a16="http://schemas.microsoft.com/office/drawing/2014/main" id="{738DD186-6538-427D-AA39-B4FF84FA98A3}"/>
              </a:ext>
            </a:extLst>
          </p:cNvPr>
          <p:cNvPicPr>
            <a:picLocks noChangeAspect="1"/>
          </p:cNvPicPr>
          <p:nvPr/>
        </p:nvPicPr>
        <p:blipFill>
          <a:blip r:embed="rId3"/>
          <a:stretch>
            <a:fillRect/>
          </a:stretch>
        </p:blipFill>
        <p:spPr>
          <a:xfrm>
            <a:off x="3766230" y="2051739"/>
            <a:ext cx="4685475" cy="1975932"/>
          </a:xfrm>
          <a:prstGeom prst="rect">
            <a:avLst/>
          </a:prstGeom>
        </p:spPr>
      </p:pic>
      <p:sp>
        <p:nvSpPr>
          <p:cNvPr id="4" name="Text Placeholder 3"/>
          <p:cNvSpPr>
            <a:spLocks noGrp="1"/>
          </p:cNvSpPr>
          <p:nvPr>
            <p:ph type="body" idx="2"/>
          </p:nvPr>
        </p:nvSpPr>
        <p:spPr>
          <a:xfrm>
            <a:off x="457200" y="4845862"/>
            <a:ext cx="2714017" cy="872246"/>
          </a:xfrm>
        </p:spPr>
        <p:txBody>
          <a:bodyPr/>
          <a:lstStyle/>
          <a:p>
            <a:pPr marL="0" indent="0">
              <a:buNone/>
            </a:pPr>
            <a:r>
              <a:rPr lang="en-US" sz="2200" dirty="0"/>
              <a:t>The query using the view:</a:t>
            </a:r>
          </a:p>
        </p:txBody>
      </p:sp>
      <p:pic>
        <p:nvPicPr>
          <p:cNvPr id="7" name="Picture 6" descr="Example of S Q L statements of the query using the view. Line 1. SELECT Salesperson Name comma Product Description. Line 2. FROM T Sales AS A. Line 3. WHERE T o t orders equals left parenthesis SELECT MAX left parenthesis T o t orders right parenthesis FROM T Sales B. Line 4. WHERE B dot Sales person Name equals A dot Salesperson Name right parenthesis semicolon.">
            <a:extLst>
              <a:ext uri="{FF2B5EF4-FFF2-40B4-BE49-F238E27FC236}">
                <a16:creationId xmlns:a16="http://schemas.microsoft.com/office/drawing/2014/main" id="{85681E14-7DB3-446A-9B28-F21081AF8F0A}"/>
              </a:ext>
            </a:extLst>
          </p:cNvPr>
          <p:cNvPicPr>
            <a:picLocks noChangeAspect="1"/>
          </p:cNvPicPr>
          <p:nvPr/>
        </p:nvPicPr>
        <p:blipFill>
          <a:blip r:embed="rId4"/>
          <a:stretch>
            <a:fillRect/>
          </a:stretch>
        </p:blipFill>
        <p:spPr>
          <a:xfrm>
            <a:off x="3670498" y="4591662"/>
            <a:ext cx="4779653" cy="1389122"/>
          </a:xfrm>
          <a:prstGeom prst="rect">
            <a:avLst/>
          </a:prstGeom>
        </p:spPr>
      </p:pic>
    </p:spTree>
    <p:extLst>
      <p:ext uri="{BB962C8B-B14F-4D97-AF65-F5344CB8AC3E}">
        <p14:creationId xmlns:p14="http://schemas.microsoft.com/office/powerpoint/2010/main" val="13133315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8807</TotalTime>
  <Words>3024</Words>
  <Application>Microsoft Office PowerPoint</Application>
  <PresentationFormat>On-screen Show (4:3)</PresentationFormat>
  <Paragraphs>314</Paragraphs>
  <Slides>25</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Noto Sans Symbols</vt:lpstr>
      <vt:lpstr>Times New Roman</vt:lpstr>
      <vt:lpstr>Verdana</vt:lpstr>
      <vt:lpstr>508 Lecture</vt:lpstr>
      <vt:lpstr>1_508 Lecture</vt:lpstr>
      <vt:lpstr>Modern Database Management</vt:lpstr>
      <vt:lpstr>Learning Objectives</vt:lpstr>
      <vt:lpstr>Figure 6-8 Subquery Processing (1 of 2)</vt:lpstr>
      <vt:lpstr>Figure 6-8 Subquery Processing (2 of 2)</vt:lpstr>
      <vt:lpstr>Derived Table (Subquery in the FROM Clause of the Outer Query)</vt:lpstr>
      <vt:lpstr>UNION — Combining Queries</vt:lpstr>
      <vt:lpstr>Conditional Expressions Using Case Keyword</vt:lpstr>
      <vt:lpstr>More Complicated S Q L Queries</vt:lpstr>
      <vt:lpstr>Using a View in Your Query</vt:lpstr>
      <vt:lpstr>Tips for Developing Queries</vt:lpstr>
      <vt:lpstr>Query Efficiency Considerations</vt:lpstr>
      <vt:lpstr>Guidelines for Better Query Design (1 of 2)</vt:lpstr>
      <vt:lpstr>Guidelines for Better Query Design (2 of 2)</vt:lpstr>
      <vt:lpstr>Using and Defining Views</vt:lpstr>
      <vt:lpstr>A Sample Create View Command</vt:lpstr>
      <vt:lpstr>Advantages of Dynamic Views (1 of 2)</vt:lpstr>
      <vt:lpstr>Advantages of Dynamic Views (2 of 2)</vt:lpstr>
      <vt:lpstr>Routines and Triggers</vt:lpstr>
      <vt:lpstr>Figure 6-13 Triggers Contrasted with Stored Procedures (Based on Mullins 1995)</vt:lpstr>
      <vt:lpstr>Figure 6-14 Simplified Trigger Syntax, S Q L:2008</vt:lpstr>
      <vt:lpstr>Figure 6-15 Syntax for Creating a Routine, S Q L:2011</vt:lpstr>
      <vt:lpstr>Data Dictionary Facilities</vt:lpstr>
      <vt:lpstr>S Q L Enhancements/Extensions (1 of 2)</vt:lpstr>
      <vt:lpstr>S Q L Enhancements/Extensions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1102</cp:revision>
  <dcterms:modified xsi:type="dcterms:W3CDTF">2021-01-18T14:25:27Z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