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Lst>
  <p:notesMasterIdLst>
    <p:notesMasterId r:id="rId38"/>
  </p:notesMasterIdLst>
  <p:sldIdLst>
    <p:sldId id="338" r:id="rId6"/>
    <p:sldId id="337" r:id="rId7"/>
    <p:sldId id="336" r:id="rId8"/>
    <p:sldId id="339" r:id="rId9"/>
    <p:sldId id="340" r:id="rId10"/>
    <p:sldId id="346" r:id="rId11"/>
    <p:sldId id="341" r:id="rId12"/>
    <p:sldId id="342" r:id="rId13"/>
    <p:sldId id="343" r:id="rId14"/>
    <p:sldId id="344" r:id="rId15"/>
    <p:sldId id="345" r:id="rId16"/>
    <p:sldId id="347" r:id="rId17"/>
    <p:sldId id="348" r:id="rId18"/>
    <p:sldId id="262" r:id="rId19"/>
    <p:sldId id="349" r:id="rId20"/>
    <p:sldId id="350" r:id="rId21"/>
    <p:sldId id="351" r:id="rId22"/>
    <p:sldId id="352" r:id="rId23"/>
    <p:sldId id="353" r:id="rId24"/>
    <p:sldId id="354" r:id="rId25"/>
    <p:sldId id="355" r:id="rId26"/>
    <p:sldId id="356" r:id="rId27"/>
    <p:sldId id="357" r:id="rId28"/>
    <p:sldId id="358" r:id="rId29"/>
    <p:sldId id="363" r:id="rId30"/>
    <p:sldId id="359" r:id="rId31"/>
    <p:sldId id="360" r:id="rId32"/>
    <p:sldId id="361" r:id="rId33"/>
    <p:sldId id="364" r:id="rId34"/>
    <p:sldId id="365" r:id="rId35"/>
    <p:sldId id="366" r:id="rId36"/>
    <p:sldId id="3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49981-2BF7-42C3-B967-01FECC0842D8}" v="7" dt="2021-01-27T16:52:0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89072" autoAdjust="0"/>
  </p:normalViewPr>
  <p:slideViewPr>
    <p:cSldViewPr snapToGrid="0">
      <p:cViewPr varScale="1">
        <p:scale>
          <a:sx n="100" d="100"/>
          <a:sy n="100"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66080-8C28-4BEF-AD95-4DE24D744443}" type="datetimeFigureOut">
              <a:rPr lang="en-CA" smtClean="0"/>
              <a:t>2021-08-16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344A-7762-4F32-8DDB-85CAEA5B8081}" type="slidenum">
              <a:rPr lang="en-CA" smtClean="0"/>
              <a:t>‹#›</a:t>
            </a:fld>
            <a:endParaRPr lang="en-CA"/>
          </a:p>
        </p:txBody>
      </p:sp>
    </p:spTree>
    <p:extLst>
      <p:ext uri="{BB962C8B-B14F-4D97-AF65-F5344CB8AC3E}">
        <p14:creationId xmlns:p14="http://schemas.microsoft.com/office/powerpoint/2010/main" val="22850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50CB5D-BE14-4675-8F0E-B163C0340255}" type="slidenum">
              <a:rPr kumimoji="0" lang="en-CA" sz="1200" b="0" i="0" u="none" strike="noStrike" kern="1200" cap="none" spc="0" normalizeH="0" baseline="0" noProof="0" smtClean="0">
                <a:ln>
                  <a:noFill/>
                </a:ln>
                <a:solidFill>
                  <a:prstClr val="black"/>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51994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12</a:t>
            </a:fld>
            <a:endParaRPr lang="en-CA" altLang="en-US" dirty="0"/>
          </a:p>
        </p:txBody>
      </p:sp>
    </p:spTree>
    <p:extLst>
      <p:ext uri="{BB962C8B-B14F-4D97-AF65-F5344CB8AC3E}">
        <p14:creationId xmlns:p14="http://schemas.microsoft.com/office/powerpoint/2010/main" val="122012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13</a:t>
            </a:fld>
            <a:endParaRPr lang="en-CA" altLang="en-US" dirty="0"/>
          </a:p>
        </p:txBody>
      </p:sp>
    </p:spTree>
    <p:extLst>
      <p:ext uri="{BB962C8B-B14F-4D97-AF65-F5344CB8AC3E}">
        <p14:creationId xmlns:p14="http://schemas.microsoft.com/office/powerpoint/2010/main" val="288606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14</a:t>
            </a:fld>
            <a:endParaRPr lang="en-CA" altLang="en-US" dirty="0"/>
          </a:p>
        </p:txBody>
      </p:sp>
    </p:spTree>
    <p:extLst>
      <p:ext uri="{BB962C8B-B14F-4D97-AF65-F5344CB8AC3E}">
        <p14:creationId xmlns:p14="http://schemas.microsoft.com/office/powerpoint/2010/main" val="297612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15</a:t>
            </a:fld>
            <a:endParaRPr lang="en-CA" altLang="en-US" dirty="0"/>
          </a:p>
        </p:txBody>
      </p:sp>
    </p:spTree>
    <p:extLst>
      <p:ext uri="{BB962C8B-B14F-4D97-AF65-F5344CB8AC3E}">
        <p14:creationId xmlns:p14="http://schemas.microsoft.com/office/powerpoint/2010/main" val="255553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16</a:t>
            </a:fld>
            <a:endParaRPr lang="en-CA" altLang="en-US" dirty="0"/>
          </a:p>
        </p:txBody>
      </p:sp>
    </p:spTree>
    <p:extLst>
      <p:ext uri="{BB962C8B-B14F-4D97-AF65-F5344CB8AC3E}">
        <p14:creationId xmlns:p14="http://schemas.microsoft.com/office/powerpoint/2010/main" val="130972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17</a:t>
            </a:fld>
            <a:endParaRPr lang="en-CA" altLang="en-US" dirty="0"/>
          </a:p>
        </p:txBody>
      </p:sp>
    </p:spTree>
    <p:extLst>
      <p:ext uri="{BB962C8B-B14F-4D97-AF65-F5344CB8AC3E}">
        <p14:creationId xmlns:p14="http://schemas.microsoft.com/office/powerpoint/2010/main" val="3828064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18</a:t>
            </a:fld>
            <a:endParaRPr lang="en-CA" altLang="en-US" dirty="0"/>
          </a:p>
        </p:txBody>
      </p:sp>
    </p:spTree>
    <p:extLst>
      <p:ext uri="{BB962C8B-B14F-4D97-AF65-F5344CB8AC3E}">
        <p14:creationId xmlns:p14="http://schemas.microsoft.com/office/powerpoint/2010/main" val="388736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19</a:t>
            </a:fld>
            <a:endParaRPr lang="en-CA" altLang="en-US" dirty="0"/>
          </a:p>
        </p:txBody>
      </p:sp>
    </p:spTree>
    <p:extLst>
      <p:ext uri="{BB962C8B-B14F-4D97-AF65-F5344CB8AC3E}">
        <p14:creationId xmlns:p14="http://schemas.microsoft.com/office/powerpoint/2010/main" val="19063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20</a:t>
            </a:fld>
            <a:endParaRPr lang="en-CA" altLang="en-US" dirty="0"/>
          </a:p>
        </p:txBody>
      </p:sp>
    </p:spTree>
    <p:extLst>
      <p:ext uri="{BB962C8B-B14F-4D97-AF65-F5344CB8AC3E}">
        <p14:creationId xmlns:p14="http://schemas.microsoft.com/office/powerpoint/2010/main" val="232319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21</a:t>
            </a:fld>
            <a:endParaRPr lang="en-CA" altLang="en-US" dirty="0"/>
          </a:p>
        </p:txBody>
      </p:sp>
    </p:spTree>
    <p:extLst>
      <p:ext uri="{BB962C8B-B14F-4D97-AF65-F5344CB8AC3E}">
        <p14:creationId xmlns:p14="http://schemas.microsoft.com/office/powerpoint/2010/main" val="49186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4</a:t>
            </a:fld>
            <a:endParaRPr lang="en-CA" altLang="en-US" dirty="0"/>
          </a:p>
        </p:txBody>
      </p:sp>
    </p:spTree>
    <p:extLst>
      <p:ext uri="{BB962C8B-B14F-4D97-AF65-F5344CB8AC3E}">
        <p14:creationId xmlns:p14="http://schemas.microsoft.com/office/powerpoint/2010/main" val="82225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22</a:t>
            </a:fld>
            <a:endParaRPr lang="en-CA" altLang="en-US" dirty="0"/>
          </a:p>
        </p:txBody>
      </p:sp>
    </p:spTree>
    <p:extLst>
      <p:ext uri="{BB962C8B-B14F-4D97-AF65-F5344CB8AC3E}">
        <p14:creationId xmlns:p14="http://schemas.microsoft.com/office/powerpoint/2010/main" val="2373365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23</a:t>
            </a:fld>
            <a:endParaRPr lang="en-CA" altLang="en-US" dirty="0"/>
          </a:p>
        </p:txBody>
      </p:sp>
    </p:spTree>
    <p:extLst>
      <p:ext uri="{BB962C8B-B14F-4D97-AF65-F5344CB8AC3E}">
        <p14:creationId xmlns:p14="http://schemas.microsoft.com/office/powerpoint/2010/main" val="4234322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24</a:t>
            </a:fld>
            <a:endParaRPr lang="en-CA" altLang="en-US" dirty="0"/>
          </a:p>
        </p:txBody>
      </p:sp>
    </p:spTree>
    <p:extLst>
      <p:ext uri="{BB962C8B-B14F-4D97-AF65-F5344CB8AC3E}">
        <p14:creationId xmlns:p14="http://schemas.microsoft.com/office/powerpoint/2010/main" val="2813137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26</a:t>
            </a:fld>
            <a:endParaRPr lang="en-CA" altLang="en-US" dirty="0"/>
          </a:p>
        </p:txBody>
      </p:sp>
    </p:spTree>
    <p:extLst>
      <p:ext uri="{BB962C8B-B14F-4D97-AF65-F5344CB8AC3E}">
        <p14:creationId xmlns:p14="http://schemas.microsoft.com/office/powerpoint/2010/main" val="755849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27</a:t>
            </a:fld>
            <a:endParaRPr lang="en-CA" altLang="en-US" dirty="0"/>
          </a:p>
        </p:txBody>
      </p:sp>
    </p:spTree>
    <p:extLst>
      <p:ext uri="{BB962C8B-B14F-4D97-AF65-F5344CB8AC3E}">
        <p14:creationId xmlns:p14="http://schemas.microsoft.com/office/powerpoint/2010/main" val="1552202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28</a:t>
            </a:fld>
            <a:endParaRPr lang="en-CA" altLang="en-US" dirty="0"/>
          </a:p>
        </p:txBody>
      </p:sp>
    </p:spTree>
    <p:extLst>
      <p:ext uri="{BB962C8B-B14F-4D97-AF65-F5344CB8AC3E}">
        <p14:creationId xmlns:p14="http://schemas.microsoft.com/office/powerpoint/2010/main" val="1912243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29</a:t>
            </a:fld>
            <a:endParaRPr lang="en-CA" altLang="en-US" dirty="0"/>
          </a:p>
        </p:txBody>
      </p:sp>
    </p:spTree>
    <p:extLst>
      <p:ext uri="{BB962C8B-B14F-4D97-AF65-F5344CB8AC3E}">
        <p14:creationId xmlns:p14="http://schemas.microsoft.com/office/powerpoint/2010/main" val="433164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30</a:t>
            </a:fld>
            <a:endParaRPr lang="en-CA" altLang="en-US" dirty="0"/>
          </a:p>
        </p:txBody>
      </p:sp>
    </p:spTree>
    <p:extLst>
      <p:ext uri="{BB962C8B-B14F-4D97-AF65-F5344CB8AC3E}">
        <p14:creationId xmlns:p14="http://schemas.microsoft.com/office/powerpoint/2010/main" val="962363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31</a:t>
            </a:fld>
            <a:endParaRPr lang="en-CA" altLang="en-US" dirty="0"/>
          </a:p>
        </p:txBody>
      </p:sp>
    </p:spTree>
    <p:extLst>
      <p:ext uri="{BB962C8B-B14F-4D97-AF65-F5344CB8AC3E}">
        <p14:creationId xmlns:p14="http://schemas.microsoft.com/office/powerpoint/2010/main" val="64956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32</a:t>
            </a:fld>
            <a:endParaRPr lang="en-CA" altLang="en-US" dirty="0"/>
          </a:p>
        </p:txBody>
      </p:sp>
    </p:spTree>
    <p:extLst>
      <p:ext uri="{BB962C8B-B14F-4D97-AF65-F5344CB8AC3E}">
        <p14:creationId xmlns:p14="http://schemas.microsoft.com/office/powerpoint/2010/main" val="260605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5</a:t>
            </a:fld>
            <a:endParaRPr lang="en-CA" altLang="en-US" dirty="0"/>
          </a:p>
        </p:txBody>
      </p:sp>
    </p:spTree>
    <p:extLst>
      <p:ext uri="{BB962C8B-B14F-4D97-AF65-F5344CB8AC3E}">
        <p14:creationId xmlns:p14="http://schemas.microsoft.com/office/powerpoint/2010/main" val="249810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6</a:t>
            </a:fld>
            <a:endParaRPr lang="en-CA" altLang="en-US" dirty="0"/>
          </a:p>
        </p:txBody>
      </p:sp>
    </p:spTree>
    <p:extLst>
      <p:ext uri="{BB962C8B-B14F-4D97-AF65-F5344CB8AC3E}">
        <p14:creationId xmlns:p14="http://schemas.microsoft.com/office/powerpoint/2010/main" val="273309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7</a:t>
            </a:fld>
            <a:endParaRPr lang="en-CA" altLang="en-US" dirty="0"/>
          </a:p>
        </p:txBody>
      </p:sp>
    </p:spTree>
    <p:extLst>
      <p:ext uri="{BB962C8B-B14F-4D97-AF65-F5344CB8AC3E}">
        <p14:creationId xmlns:p14="http://schemas.microsoft.com/office/powerpoint/2010/main" val="176846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8</a:t>
            </a:fld>
            <a:endParaRPr lang="en-CA" altLang="en-US" dirty="0"/>
          </a:p>
        </p:txBody>
      </p:sp>
    </p:spTree>
    <p:extLst>
      <p:ext uri="{BB962C8B-B14F-4D97-AF65-F5344CB8AC3E}">
        <p14:creationId xmlns:p14="http://schemas.microsoft.com/office/powerpoint/2010/main" val="359915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9</a:t>
            </a:fld>
            <a:endParaRPr lang="en-CA" altLang="en-US" dirty="0"/>
          </a:p>
        </p:txBody>
      </p:sp>
    </p:spTree>
    <p:extLst>
      <p:ext uri="{BB962C8B-B14F-4D97-AF65-F5344CB8AC3E}">
        <p14:creationId xmlns:p14="http://schemas.microsoft.com/office/powerpoint/2010/main" val="199164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10</a:t>
            </a:fld>
            <a:endParaRPr lang="en-CA" altLang="en-US" dirty="0"/>
          </a:p>
        </p:txBody>
      </p:sp>
    </p:spTree>
    <p:extLst>
      <p:ext uri="{BB962C8B-B14F-4D97-AF65-F5344CB8AC3E}">
        <p14:creationId xmlns:p14="http://schemas.microsoft.com/office/powerpoint/2010/main" val="351215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11</a:t>
            </a:fld>
            <a:endParaRPr lang="en-CA" altLang="en-US" dirty="0"/>
          </a:p>
        </p:txBody>
      </p:sp>
    </p:spTree>
    <p:extLst>
      <p:ext uri="{BB962C8B-B14F-4D97-AF65-F5344CB8AC3E}">
        <p14:creationId xmlns:p14="http://schemas.microsoft.com/office/powerpoint/2010/main" val="81456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F7358F7D-6759-48B0-A4A0-79F3E44F22BD}" type="datetimeFigureOut">
              <a:rPr lang="en-CA" smtClean="0"/>
              <a:t>2021-08-16</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4BFE5A50-2221-4D3B-A961-6487805D31D3}" type="slidenum">
              <a:rPr lang="en-CA" smtClean="0"/>
              <a:t>‹#›</a:t>
            </a:fld>
            <a:endParaRPr lang="en-CA"/>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dirty="0"/>
              <a:t>Edit Master text styles</a:t>
            </a:r>
            <a:endParaRPr lang="en-CA" dirty="0"/>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userDrawn="1"/>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159656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808" y="349812"/>
            <a:ext cx="4291231" cy="1661868"/>
          </a:xfrm>
        </p:spPr>
        <p:txBody>
          <a:bodyPr anchor="t"/>
          <a:lstStyle>
            <a:lvl1pPr algn="l">
              <a:defRPr sz="4000" b="0"/>
            </a:lvl1pPr>
          </a:lstStyle>
          <a:p>
            <a:r>
              <a:rPr lang="en-US" dirty="0"/>
              <a:t>Click to edit Master title style</a:t>
            </a:r>
          </a:p>
        </p:txBody>
      </p:sp>
      <p:sp>
        <p:nvSpPr>
          <p:cNvPr id="3" name="Content Placeholder 2"/>
          <p:cNvSpPr>
            <a:spLocks noGrp="1"/>
          </p:cNvSpPr>
          <p:nvPr>
            <p:ph idx="1" hasCustomPrompt="1"/>
          </p:nvPr>
        </p:nvSpPr>
        <p:spPr>
          <a:xfrm>
            <a:off x="600810" y="2130552"/>
            <a:ext cx="4291230" cy="401145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02457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701561"/>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8647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4444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3">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1285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25932"/>
            <a:ext cx="10363200" cy="1362075"/>
          </a:xfrm>
        </p:spPr>
        <p:txBody>
          <a:bodyPr anchor="t"/>
          <a:lstStyle>
            <a:lvl1pPr algn="l">
              <a:defRPr sz="4000" b="1" cap="all"/>
            </a:lvl1pPr>
          </a:lstStyle>
          <a:p>
            <a:r>
              <a:rPr lang="en-US"/>
              <a:t>Click to edit Master 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4501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3432"/>
            <a:ext cx="10972800" cy="798632"/>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09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14236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0119"/>
            <a:ext cx="10972800" cy="63976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09600" y="1159657"/>
            <a:ext cx="5386917"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918481"/>
            <a:ext cx="5386917"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59657"/>
            <a:ext cx="5389033"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918481"/>
            <a:ext cx="5389033"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9282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919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4126433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8F7D-6759-48B0-A4A0-79F3E44F22BD}" type="datetimeFigureOut">
              <a:rPr lang="en-CA" smtClean="0"/>
              <a:t>2021-08-16</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26737836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05E39-DFF2-4DFD-87CB-6223E71CEDD4}"/>
              </a:ext>
            </a:extLst>
          </p:cNvPr>
          <p:cNvPicPr>
            <a:picLocks noChangeAspect="1"/>
          </p:cNvPicPr>
          <p:nvPr userDrawn="1"/>
        </p:nvPicPr>
        <p:blipFill>
          <a:blip r:embed="rId11"/>
          <a:stretch>
            <a:fillRect/>
          </a:stretch>
        </p:blipFill>
        <p:spPr>
          <a:xfrm>
            <a:off x="-1" y="6224333"/>
            <a:ext cx="12192000" cy="633667"/>
          </a:xfrm>
          <a:prstGeom prst="rect">
            <a:avLst/>
          </a:prstGeom>
        </p:spPr>
      </p:pic>
      <p:sp>
        <p:nvSpPr>
          <p:cNvPr id="2" name="Rectangle 3"/>
          <p:cNvSpPr>
            <a:spLocks noGrp="1" noChangeArrowheads="1"/>
          </p:cNvSpPr>
          <p:nvPr>
            <p:ph type="body" idx="1"/>
          </p:nvPr>
        </p:nvSpPr>
        <p:spPr bwMode="auto">
          <a:xfrm>
            <a:off x="609599" y="1291252"/>
            <a:ext cx="10972800" cy="4863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923026" y="6301206"/>
            <a:ext cx="9500740" cy="496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charset="0"/>
                <a:ea typeface="ＭＳ Ｐゴシック" charset="0"/>
                <a:cs typeface="ＭＳ Ｐゴシック" charset="0"/>
              </a:defRPr>
            </a:lvl1pPr>
          </a:lstStyle>
          <a:p>
            <a:endParaRPr lang="en-CA" sz="1200" dirty="0"/>
          </a:p>
        </p:txBody>
      </p:sp>
      <p:sp>
        <p:nvSpPr>
          <p:cNvPr id="1030" name="Rectangle 6"/>
          <p:cNvSpPr>
            <a:spLocks noGrp="1" noChangeArrowheads="1"/>
          </p:cNvSpPr>
          <p:nvPr>
            <p:ph type="sldNum" sz="quarter" idx="4"/>
          </p:nvPr>
        </p:nvSpPr>
        <p:spPr bwMode="auto">
          <a:xfrm>
            <a:off x="10500943" y="6308238"/>
            <a:ext cx="1604109"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F2F73DA1-EAEE-4BC1-86F1-4E0CD780FA5C}" type="slidenum">
              <a:rPr lang="en-CA" smtClean="0"/>
              <a:t>‹#›</a:t>
            </a:fld>
            <a:endParaRPr lang="en-CA"/>
          </a:p>
        </p:txBody>
      </p:sp>
      <p:sp>
        <p:nvSpPr>
          <p:cNvPr id="1031" name="Rectangle 2"/>
          <p:cNvSpPr>
            <a:spLocks noGrp="1" noChangeArrowheads="1"/>
          </p:cNvSpPr>
          <p:nvPr>
            <p:ph type="title"/>
          </p:nvPr>
        </p:nvSpPr>
        <p:spPr bwMode="auto">
          <a:xfrm>
            <a:off x="609600" y="193432"/>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spTree>
    <p:extLst>
      <p:ext uri="{BB962C8B-B14F-4D97-AF65-F5344CB8AC3E}">
        <p14:creationId xmlns:p14="http://schemas.microsoft.com/office/powerpoint/2010/main" val="7518396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600"/>
        </a:spcBef>
        <a:spcAft>
          <a:spcPts val="1200"/>
        </a:spcAft>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ts val="600"/>
        </a:spcBef>
        <a:spcAft>
          <a:spcPts val="1200"/>
        </a:spcAft>
        <a:buFont typeface="Courier New" panose="02070309020205020404" pitchFamily="49" charset="0"/>
        <a:buChar char="o"/>
        <a:defRPr sz="2200">
          <a:solidFill>
            <a:schemeClr val="tx1"/>
          </a:solidFill>
          <a:latin typeface="+mn-lt"/>
          <a:ea typeface="ＭＳ Ｐゴシック" charset="-128"/>
        </a:defRPr>
      </a:lvl2pPr>
      <a:lvl3pPr marL="1143000" indent="-228600" algn="l" rtl="0" eaLnBrk="1" fontAlgn="base" hangingPunct="1">
        <a:spcBef>
          <a:spcPts val="600"/>
        </a:spcBef>
        <a:spcAft>
          <a:spcPts val="1200"/>
        </a:spcAft>
        <a:buChar char="•"/>
        <a:defRPr sz="2000">
          <a:solidFill>
            <a:schemeClr val="tx1"/>
          </a:solidFill>
          <a:latin typeface="+mn-lt"/>
          <a:ea typeface="ＭＳ Ｐゴシック" charset="-128"/>
        </a:defRPr>
      </a:lvl3pPr>
      <a:lvl4pPr marL="1600200" indent="-228600" algn="l" rtl="0" eaLnBrk="1" fontAlgn="base" hangingPunct="1">
        <a:spcBef>
          <a:spcPts val="600"/>
        </a:spcBef>
        <a:spcAft>
          <a:spcPts val="1200"/>
        </a:spcAft>
        <a:buChar char="–"/>
        <a:defRPr sz="1800">
          <a:solidFill>
            <a:schemeClr val="tx1"/>
          </a:solidFill>
          <a:latin typeface="+mn-lt"/>
          <a:ea typeface="ＭＳ Ｐゴシック" charset="-128"/>
        </a:defRPr>
      </a:lvl4pPr>
      <a:lvl5pPr marL="2057400" indent="-228600" algn="l" rtl="0" eaLnBrk="1" fontAlgn="base" hangingPunct="1">
        <a:spcBef>
          <a:spcPts val="600"/>
        </a:spcBef>
        <a:spcAft>
          <a:spcPts val="1200"/>
        </a:spcAft>
        <a:buChar char="»"/>
        <a:defRPr sz="16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07F3-5FE0-4647-BF65-CCAFF2897567}"/>
              </a:ext>
            </a:extLst>
          </p:cNvPr>
          <p:cNvSpPr>
            <a:spLocks noGrp="1"/>
          </p:cNvSpPr>
          <p:nvPr>
            <p:ph type="ctrTitle"/>
          </p:nvPr>
        </p:nvSpPr>
        <p:spPr/>
        <p:txBody>
          <a:bodyPr anchor="ctr">
            <a:normAutofit/>
          </a:bodyPr>
          <a:lstStyle/>
          <a:p>
            <a:pPr algn="ctr"/>
            <a:r>
              <a:rPr lang="en-US" dirty="0"/>
              <a:t>What is Web Content Management</a:t>
            </a:r>
            <a:endParaRPr lang="en-CA" dirty="0"/>
          </a:p>
        </p:txBody>
      </p:sp>
      <p:sp>
        <p:nvSpPr>
          <p:cNvPr id="3" name="Subtitle 2">
            <a:extLst>
              <a:ext uri="{FF2B5EF4-FFF2-40B4-BE49-F238E27FC236}">
                <a16:creationId xmlns:a16="http://schemas.microsoft.com/office/drawing/2014/main" id="{5AD55E6F-8595-46D1-BFD6-D54BD7CE19BC}"/>
              </a:ext>
            </a:extLst>
          </p:cNvPr>
          <p:cNvSpPr>
            <a:spLocks noGrp="1"/>
          </p:cNvSpPr>
          <p:nvPr>
            <p:ph type="subTitle" idx="1"/>
          </p:nvPr>
        </p:nvSpPr>
        <p:spPr/>
        <p:txBody>
          <a:bodyPr anchor="ctr"/>
          <a:lstStyle/>
          <a:p>
            <a:r>
              <a:rPr lang="en-CA" dirty="0"/>
              <a:t>Week 1</a:t>
            </a:r>
          </a:p>
        </p:txBody>
      </p:sp>
      <p:sp>
        <p:nvSpPr>
          <p:cNvPr id="6" name="Rectangle 5">
            <a:extLst>
              <a:ext uri="{FF2B5EF4-FFF2-40B4-BE49-F238E27FC236}">
                <a16:creationId xmlns:a16="http://schemas.microsoft.com/office/drawing/2014/main" id="{595F84E0-619C-443B-99D4-F02FF76E9F67}"/>
              </a:ext>
            </a:extLst>
          </p:cNvPr>
          <p:cNvSpPr/>
          <p:nvPr/>
        </p:nvSpPr>
        <p:spPr>
          <a:xfrm>
            <a:off x="2977722" y="1960232"/>
            <a:ext cx="6236557" cy="369332"/>
          </a:xfrm>
          <a:prstGeom prst="rect">
            <a:avLst/>
          </a:prstGeom>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CA" dirty="0">
                <a:solidFill>
                  <a:prstClr val="black"/>
                </a:solidFill>
                <a:latin typeface="Arial" charset="0"/>
                <a:ea typeface="ＭＳ Ｐゴシック" charset="0"/>
              </a:rPr>
              <a:t>PROG1885</a:t>
            </a:r>
            <a:r>
              <a:rPr kumimoji="0" lang="en-CA" sz="1800" b="0" i="0" u="none" strike="noStrike" kern="1200" cap="none" spc="0" normalizeH="0" baseline="0" noProof="0" dirty="0">
                <a:ln>
                  <a:noFill/>
                </a:ln>
                <a:solidFill>
                  <a:prstClr val="black"/>
                </a:solidFill>
                <a:effectLst/>
                <a:uLnTx/>
                <a:uFillTx/>
                <a:latin typeface="Arial" charset="0"/>
                <a:ea typeface="ＭＳ Ｐゴシック" charset="0"/>
                <a:cs typeface="+mn-cs"/>
              </a:rPr>
              <a:t>: Web Content Management</a:t>
            </a:r>
          </a:p>
        </p:txBody>
      </p:sp>
    </p:spTree>
    <p:extLst>
      <p:ext uri="{BB962C8B-B14F-4D97-AF65-F5344CB8AC3E}">
        <p14:creationId xmlns:p14="http://schemas.microsoft.com/office/powerpoint/2010/main" val="285640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...Cont. </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WordPress lets you create as many categories as you want for filing your content. Some sites have just one category, and others have up to 1,800 categories. </a:t>
            </a:r>
          </a:p>
          <a:p>
            <a:pPr marL="0" indent="0">
              <a:buNone/>
            </a:pPr>
            <a:r>
              <a:rPr lang="en-US" altLang="en-US" dirty="0"/>
              <a:t>When it comes to organizing your content, WordPress is all about personal preference. On the other hand, using WordPress categories is your choice. You don’t have to use the category feature if you’d rather not.</a:t>
            </a:r>
          </a:p>
        </p:txBody>
      </p:sp>
    </p:spTree>
    <p:extLst>
      <p:ext uri="{BB962C8B-B14F-4D97-AF65-F5344CB8AC3E}">
        <p14:creationId xmlns:p14="http://schemas.microsoft.com/office/powerpoint/2010/main" val="214653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b="0" i="0" dirty="0">
                <a:solidFill>
                  <a:srgbClr val="3D3B49"/>
                </a:solidFill>
                <a:effectLst/>
                <a:latin typeface="Noto serif"/>
              </a:rPr>
              <a:t>Interacting with your readers through comments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An exciting aspect of publishing content with WordPress is receiving feedback from your readers after you publish to your site. </a:t>
            </a:r>
          </a:p>
          <a:p>
            <a:pPr marL="0" indent="0">
              <a:buNone/>
            </a:pPr>
            <a:r>
              <a:rPr lang="en-US" altLang="en-US" dirty="0"/>
              <a:t>Receiving feedback, or comments, is akin to having a guestbook on your site.</a:t>
            </a:r>
          </a:p>
          <a:p>
            <a:pPr marL="0" indent="0">
              <a:buNone/>
            </a:pPr>
            <a:r>
              <a:rPr lang="en-US" altLang="en-US" dirty="0"/>
              <a:t>People can leave notes for you that publish to your site, and you can respond and engage your readers in conversation. </a:t>
            </a:r>
          </a:p>
          <a:p>
            <a:pPr marL="0" indent="0">
              <a:buNone/>
            </a:pPr>
            <a:r>
              <a:rPr lang="en-US" altLang="en-US" dirty="0"/>
              <a:t>These notes can expand the thoughts and ideas you present in your content by giving your readers the opportunity to add their two cents’ worth.</a:t>
            </a:r>
          </a:p>
        </p:txBody>
      </p:sp>
    </p:spTree>
    <p:extLst>
      <p:ext uri="{BB962C8B-B14F-4D97-AF65-F5344CB8AC3E}">
        <p14:creationId xmlns:p14="http://schemas.microsoft.com/office/powerpoint/2010/main" val="396835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b="0" i="0" dirty="0">
                <a:solidFill>
                  <a:srgbClr val="3D3B49"/>
                </a:solidFill>
                <a:effectLst/>
                <a:latin typeface="Noto serif"/>
              </a:rPr>
              <a:t>Interacting with your readers through comments (2)</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An exciting aspect of publishing content with WordPress is receiving feedback from your readers after you publish to your site. </a:t>
            </a:r>
          </a:p>
          <a:p>
            <a:pPr marL="0" indent="0">
              <a:buNone/>
            </a:pPr>
            <a:r>
              <a:rPr lang="en-US" altLang="en-US" dirty="0"/>
              <a:t>Receiving feedback, or comments, is akin to having a guestbook on your site.</a:t>
            </a:r>
          </a:p>
          <a:p>
            <a:pPr marL="0" indent="0">
              <a:buNone/>
            </a:pPr>
            <a:r>
              <a:rPr lang="en-US" altLang="en-US" dirty="0"/>
              <a:t>People can leave notes for you that publish to your site, and you can respond and engage your readers in conversation. </a:t>
            </a:r>
          </a:p>
          <a:p>
            <a:pPr marL="0" indent="0">
              <a:buNone/>
            </a:pPr>
            <a:r>
              <a:rPr lang="en-US" altLang="en-US" dirty="0"/>
              <a:t>These notes can expand the thoughts and ideas you present in your content by giving your readers the opportunity to add their two cents’ worth.</a:t>
            </a:r>
          </a:p>
        </p:txBody>
      </p:sp>
    </p:spTree>
    <p:extLst>
      <p:ext uri="{BB962C8B-B14F-4D97-AF65-F5344CB8AC3E}">
        <p14:creationId xmlns:p14="http://schemas.microsoft.com/office/powerpoint/2010/main" val="89791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b="0" i="0" dirty="0">
                <a:solidFill>
                  <a:srgbClr val="3D3B49"/>
                </a:solidFill>
                <a:effectLst/>
                <a:latin typeface="Noto serif"/>
              </a:rPr>
              <a:t>Interacting with your readers through </a:t>
            </a:r>
            <a:r>
              <a:rPr lang="en-US" dirty="0">
                <a:solidFill>
                  <a:srgbClr val="3D3B49"/>
                </a:solidFill>
                <a:latin typeface="Noto serif"/>
              </a:rPr>
              <a:t>comments (3)</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An exciting aspect of publishing content with WordPress is receiving feedback from your readers after you publish to your site. </a:t>
            </a:r>
          </a:p>
          <a:p>
            <a:pPr marL="0" indent="0">
              <a:buNone/>
            </a:pPr>
            <a:r>
              <a:rPr lang="en-US" altLang="en-US" dirty="0"/>
              <a:t>Receiving feedback, or comments, is akin to having a guestbook on your site.</a:t>
            </a:r>
          </a:p>
          <a:p>
            <a:pPr marL="0" indent="0">
              <a:buNone/>
            </a:pPr>
            <a:r>
              <a:rPr lang="en-US" altLang="en-US" dirty="0"/>
              <a:t>People can leave notes for you that publish to your site, and you can respond and engage your readers in conversation. </a:t>
            </a:r>
          </a:p>
          <a:p>
            <a:pPr marL="0" indent="0">
              <a:buNone/>
            </a:pPr>
            <a:r>
              <a:rPr lang="en-US" altLang="en-US" dirty="0"/>
              <a:t>These notes can expand the thoughts and ideas you present in your content by giving your readers the opportunity to add their two cents’ worth.</a:t>
            </a:r>
          </a:p>
        </p:txBody>
      </p:sp>
    </p:spTree>
    <p:extLst>
      <p:ext uri="{BB962C8B-B14F-4D97-AF65-F5344CB8AC3E}">
        <p14:creationId xmlns:p14="http://schemas.microsoft.com/office/powerpoint/2010/main" val="399442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Remember</a:t>
            </a:r>
            <a:r>
              <a:rPr lang="en-US" dirty="0">
                <a:solidFill>
                  <a:srgbClr val="3D3B49"/>
                </a:solidFill>
                <a:latin typeface="Noto serif"/>
              </a:rPr>
              <a:t> (2)</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The WordPress Dashboard gives you full administrative control over who can leave comments. </a:t>
            </a:r>
          </a:p>
          <a:p>
            <a:pPr marL="0" indent="0">
              <a:buNone/>
            </a:pPr>
            <a:r>
              <a:rPr lang="en-US" altLang="en-US" dirty="0"/>
              <a:t>Additionally, if someone leaves a comment with questionable content, you can edit the comment or delete it. </a:t>
            </a:r>
          </a:p>
          <a:p>
            <a:pPr marL="0" indent="0">
              <a:buNone/>
            </a:pPr>
            <a:r>
              <a:rPr lang="en-US" altLang="en-US" dirty="0"/>
              <a:t>You’re also free to not allow comments on your 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Feeding your readers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RSS stands for Really Simple Syndication. An RSS feed is a standard feature that blog readers have come to expect. So what is RSS, really?</a:t>
            </a:r>
          </a:p>
          <a:p>
            <a:pPr marL="0" indent="0">
              <a:buNone/>
            </a:pPr>
            <a:r>
              <a:rPr lang="en-US" altLang="en-US" dirty="0"/>
              <a:t>RSS is written to the web server in XML (Extensible Markup Language) as a small, compact file that can be read by RSS readers.</a:t>
            </a:r>
          </a:p>
          <a:p>
            <a:pPr marL="0" indent="0">
              <a:buNone/>
            </a:pPr>
            <a:r>
              <a:rPr lang="en-US" altLang="en-US" dirty="0"/>
              <a:t>Think of an RSS feed as a syndicated, or distributable, </a:t>
            </a:r>
            <a:r>
              <a:rPr lang="en-US" altLang="en-US" dirty="0" err="1"/>
              <a:t>autoupdating</a:t>
            </a:r>
            <a:r>
              <a:rPr lang="en-US" altLang="en-US" dirty="0"/>
              <a:t> “what’s new” list for your website.</a:t>
            </a:r>
          </a:p>
        </p:txBody>
      </p:sp>
    </p:spTree>
    <p:extLst>
      <p:ext uri="{BB962C8B-B14F-4D97-AF65-F5344CB8AC3E}">
        <p14:creationId xmlns:p14="http://schemas.microsoft.com/office/powerpoint/2010/main" val="355779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a:xfrm>
            <a:off x="609600" y="193432"/>
            <a:ext cx="10972800" cy="798632"/>
          </a:xfrm>
        </p:spPr>
        <p:txBody>
          <a:bodyPr wrap="square" anchor="ctr">
            <a:normAutofit/>
          </a:bodyPr>
          <a:lstStyle/>
          <a:p>
            <a:r>
              <a:rPr lang="en-US" altLang="en-US" dirty="0"/>
              <a:t>Popular RSS Feed Readers</a:t>
            </a:r>
            <a:endParaRPr lang="en-CA" altLang="en-US" dirty="0"/>
          </a:p>
        </p:txBody>
      </p:sp>
      <p:pic>
        <p:nvPicPr>
          <p:cNvPr id="3" name="Content Placeholder 2" descr="Popular RSS Feed Readers">
            <a:extLst>
              <a:ext uri="{FF2B5EF4-FFF2-40B4-BE49-F238E27FC236}">
                <a16:creationId xmlns:a16="http://schemas.microsoft.com/office/drawing/2014/main" id="{C61C28C2-A8C2-43FF-8BC6-1A2CF3B3009D}"/>
              </a:ext>
            </a:extLst>
          </p:cNvPr>
          <p:cNvPicPr>
            <a:picLocks noGrp="1" noChangeAspect="1"/>
          </p:cNvPicPr>
          <p:nvPr>
            <p:ph idx="1"/>
          </p:nvPr>
        </p:nvPicPr>
        <p:blipFill>
          <a:blip r:embed="rId3"/>
          <a:stretch>
            <a:fillRect/>
          </a:stretch>
        </p:blipFill>
        <p:spPr>
          <a:xfrm>
            <a:off x="3529422" y="1290638"/>
            <a:ext cx="5133155" cy="4864100"/>
          </a:xfrm>
          <a:noFill/>
        </p:spPr>
      </p:pic>
    </p:spTree>
    <p:extLst>
      <p:ext uri="{BB962C8B-B14F-4D97-AF65-F5344CB8AC3E}">
        <p14:creationId xmlns:p14="http://schemas.microsoft.com/office/powerpoint/2010/main" val="208282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…Cont.</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For your readers to stay up to date with the latest and greatest content you post, they can subscribe to your RSS feed. WordPress RSS feeds are </a:t>
            </a:r>
            <a:r>
              <a:rPr lang="en-US" altLang="en-US" dirty="0" err="1"/>
              <a:t>autodiscovered</a:t>
            </a:r>
            <a:r>
              <a:rPr lang="en-US" altLang="en-US" dirty="0"/>
              <a:t> by the various feed readers. </a:t>
            </a:r>
          </a:p>
          <a:p>
            <a:pPr marL="0" indent="0">
              <a:buNone/>
            </a:pPr>
            <a:r>
              <a:rPr lang="en-US" altLang="en-US" dirty="0"/>
              <a:t>The reader needs only to enter your site’s URL, and the program automatically finds your RSS feed.</a:t>
            </a:r>
          </a:p>
          <a:p>
            <a:pPr marL="0" indent="0">
              <a:buNone/>
            </a:pPr>
            <a:r>
              <a:rPr lang="en-US" altLang="en-US" dirty="0"/>
              <a:t>WordPress has RSS feeds in several formats. Because the feeds are built into the software platform, you don’t need to do anything to provide your readers an RSS feed of your content.</a:t>
            </a:r>
          </a:p>
        </p:txBody>
      </p:sp>
    </p:spTree>
    <p:extLst>
      <p:ext uri="{BB962C8B-B14F-4D97-AF65-F5344CB8AC3E}">
        <p14:creationId xmlns:p14="http://schemas.microsoft.com/office/powerpoint/2010/main" val="127230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Tracking back</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The best way to understand trackbacks is to think of them as comments, except for one thing: Trackbacks are comments left on your site by other sites, not people. Sounds perfectly reasonable, doesn’t it? After all, why wouldn’t inanimate objects want to participate in your discussion?</a:t>
            </a:r>
          </a:p>
          <a:p>
            <a:pPr marL="0" indent="0">
              <a:buNone/>
            </a:pPr>
            <a:r>
              <a:rPr lang="en-US" altLang="en-US" dirty="0"/>
              <a:t>Actually, maybe it’s not so crazy after all. A trackback happens when you make a post on your site, and within the content of that post, you provide a link to a post made by another author on a different site. When you publish that post, your site sends a sort of electronic memo to the site you linked to. </a:t>
            </a:r>
          </a:p>
          <a:p>
            <a:pPr marL="0" indent="0">
              <a:buNone/>
            </a:pPr>
            <a:r>
              <a:rPr lang="en-US" altLang="en-US" dirty="0"/>
              <a:t>That site receives the memo and posts an acknowledgment of receipt in the form of a comment to the post that you linked to on the site. </a:t>
            </a:r>
          </a:p>
        </p:txBody>
      </p:sp>
    </p:spTree>
    <p:extLst>
      <p:ext uri="{BB962C8B-B14F-4D97-AF65-F5344CB8AC3E}">
        <p14:creationId xmlns:p14="http://schemas.microsoft.com/office/powerpoint/2010/main" val="232282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…Cont.</a:t>
            </a:r>
            <a:r>
              <a:rPr lang="en-US" dirty="0">
                <a:solidFill>
                  <a:srgbClr val="3D3B49"/>
                </a:solidFill>
                <a:latin typeface="Noto serif"/>
              </a:rPr>
              <a:t> (2)</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The information contained within the trackback includes a link back to the post on your site that contains the link to the other site — along with the date and time, as well as a short excerpt of your post. </a:t>
            </a:r>
          </a:p>
          <a:p>
            <a:pPr marL="0" indent="0">
              <a:buNone/>
            </a:pPr>
            <a:r>
              <a:rPr lang="en-US" altLang="en-US" dirty="0"/>
              <a:t>Trackbacks are displayed within the comments section of the individual posts.</a:t>
            </a:r>
          </a:p>
          <a:p>
            <a:pPr marL="0" indent="0">
              <a:buNone/>
            </a:pPr>
            <a:endParaRPr lang="en-US" altLang="en-US" dirty="0"/>
          </a:p>
        </p:txBody>
      </p:sp>
    </p:spTree>
    <p:extLst>
      <p:ext uri="{BB962C8B-B14F-4D97-AF65-F5344CB8AC3E}">
        <p14:creationId xmlns:p14="http://schemas.microsoft.com/office/powerpoint/2010/main" val="6534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p:txBody>
          <a:bodyPr/>
          <a:lstStyle/>
          <a:p>
            <a:r>
              <a:rPr lang="en-CA" dirty="0"/>
              <a:t>This class</a:t>
            </a:r>
          </a:p>
        </p:txBody>
      </p:sp>
      <p:sp>
        <p:nvSpPr>
          <p:cNvPr id="3" name="Content Placeholder 2">
            <a:extLst>
              <a:ext uri="{FF2B5EF4-FFF2-40B4-BE49-F238E27FC236}">
                <a16:creationId xmlns:a16="http://schemas.microsoft.com/office/drawing/2014/main" id="{41360B00-DEE8-437F-AC62-0118FDC2A02F}"/>
              </a:ext>
            </a:extLst>
          </p:cNvPr>
          <p:cNvSpPr>
            <a:spLocks noGrp="1"/>
          </p:cNvSpPr>
          <p:nvPr>
            <p:ph idx="1"/>
          </p:nvPr>
        </p:nvSpPr>
        <p:spPr/>
        <p:txBody>
          <a:bodyPr/>
          <a:lstStyle/>
          <a:p>
            <a:r>
              <a:rPr lang="en-CA" sz="2000" dirty="0"/>
              <a:t>Book 1: WordPress Basics</a:t>
            </a:r>
          </a:p>
          <a:p>
            <a:pPr lvl="1"/>
            <a:r>
              <a:rPr lang="en-CA" sz="2000" dirty="0"/>
              <a:t>Chapter 1: Exploring Basic WordPress Concepts</a:t>
            </a:r>
          </a:p>
          <a:p>
            <a:pPr lvl="2"/>
            <a:r>
              <a:rPr lang="en-CA" sz="1800" dirty="0"/>
              <a:t>Discovering Blogging</a:t>
            </a:r>
          </a:p>
          <a:p>
            <a:pPr lvl="2"/>
            <a:r>
              <a:rPr lang="en-CA" sz="1800" dirty="0"/>
              <a:t>Understanding WordPress Technologies</a:t>
            </a:r>
          </a:p>
          <a:p>
            <a:pPr lvl="2"/>
            <a:r>
              <a:rPr lang="en-CA" sz="1800" dirty="0"/>
              <a:t>Using WordPress as a Content Management System</a:t>
            </a:r>
          </a:p>
          <a:p>
            <a:pPr lvl="1"/>
            <a:r>
              <a:rPr lang="en-CA" sz="2000" dirty="0"/>
              <a:t>Chapter 2: Exploring the World of Open-Source Software</a:t>
            </a:r>
          </a:p>
          <a:p>
            <a:pPr lvl="2"/>
            <a:r>
              <a:rPr lang="en-CA" sz="1800" dirty="0"/>
              <a:t>Defining Open-Source</a:t>
            </a:r>
          </a:p>
          <a:p>
            <a:pPr lvl="2"/>
            <a:r>
              <a:rPr lang="en-CA" sz="1800" dirty="0"/>
              <a:t>Understanding WordPress Licensing</a:t>
            </a:r>
          </a:p>
          <a:p>
            <a:pPr lvl="2"/>
            <a:r>
              <a:rPr lang="en-CA" sz="1800" dirty="0"/>
              <a:t>Applying WordPress Licensing to Your Projects</a:t>
            </a:r>
          </a:p>
        </p:txBody>
      </p:sp>
    </p:spTree>
    <p:extLst>
      <p:ext uri="{BB962C8B-B14F-4D97-AF65-F5344CB8AC3E}">
        <p14:creationId xmlns:p14="http://schemas.microsoft.com/office/powerpoint/2010/main" val="245367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Dealing with comment and trackback spam</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The absolute bane of publishing content on the Internet is comment and trackback spam. Ugh. </a:t>
            </a:r>
          </a:p>
          <a:p>
            <a:pPr marL="0" indent="0">
              <a:buNone/>
            </a:pPr>
            <a:r>
              <a:rPr lang="en-US" altLang="en-US" dirty="0"/>
              <a:t>When blogging became the “it” thing on the Internet, spammers saw an opportunity. If you’ve ever received spam in your email program, you know what I mean. </a:t>
            </a:r>
          </a:p>
          <a:p>
            <a:pPr marL="0" indent="0">
              <a:buNone/>
            </a:pPr>
            <a:r>
              <a:rPr lang="en-US" altLang="en-US" dirty="0"/>
              <a:t>For content publishers, the concept is similar and just as frustrating.</a:t>
            </a:r>
          </a:p>
        </p:txBody>
      </p:sp>
    </p:spTree>
    <p:extLst>
      <p:ext uri="{BB962C8B-B14F-4D97-AF65-F5344CB8AC3E}">
        <p14:creationId xmlns:p14="http://schemas.microsoft.com/office/powerpoint/2010/main" val="1669943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…Cont.</a:t>
            </a:r>
            <a:r>
              <a:rPr lang="en-US" dirty="0">
                <a:solidFill>
                  <a:srgbClr val="3D3B49"/>
                </a:solidFill>
                <a:latin typeface="Noto serif"/>
              </a:rPr>
              <a:t> (3)</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Spammers fill content with open comments with their links but not with any relevant conversation or interaction in the comments. </a:t>
            </a:r>
          </a:p>
          <a:p>
            <a:pPr marL="0" indent="0">
              <a:buNone/>
            </a:pPr>
            <a:r>
              <a:rPr lang="en-US" altLang="en-US" dirty="0"/>
              <a:t>The reason is simple: Websites receive higher rankings in the major search engines if they have multiple links coming in from other sites, like trackbacks. </a:t>
            </a:r>
          </a:p>
          <a:p>
            <a:pPr marL="0" indent="0">
              <a:buNone/>
            </a:pPr>
            <a:r>
              <a:rPr lang="en-US" altLang="en-US" dirty="0"/>
              <a:t>Enter software like WordPress, with comment and trackback technologies, and these sites become prime breeding ground for millions of spammers.</a:t>
            </a:r>
          </a:p>
          <a:p>
            <a:pPr marL="0" indent="0">
              <a:buNone/>
            </a:pPr>
            <a:r>
              <a:rPr lang="en-US" altLang="en-US" dirty="0"/>
              <a:t>No one likes spam. Therefore, developers of </a:t>
            </a:r>
            <a:r>
              <a:rPr lang="en-US" altLang="en-US" dirty="0" err="1"/>
              <a:t>CMSes</a:t>
            </a:r>
            <a:r>
              <a:rPr lang="en-US" altLang="en-US" dirty="0"/>
              <a:t> such as WordPress spend untold hours trying to stop these spammers in their tracks, and for the most part, they’ve been successful.</a:t>
            </a:r>
          </a:p>
        </p:txBody>
      </p:sp>
    </p:spTree>
    <p:extLst>
      <p:ext uri="{BB962C8B-B14F-4D97-AF65-F5344CB8AC3E}">
        <p14:creationId xmlns:p14="http://schemas.microsoft.com/office/powerpoint/2010/main" val="387833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sz="3600" dirty="0"/>
              <a:t>Using WordPress as a Content Management System</a:t>
            </a:r>
            <a:endParaRPr lang="en-CA" altLang="en-US" sz="3600"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 content management system (CMS) is a platform that lets you run a full website on your domain. </a:t>
            </a:r>
          </a:p>
          <a:p>
            <a:pPr marL="0" indent="0">
              <a:buNone/>
            </a:pPr>
            <a:r>
              <a:rPr lang="en-US" altLang="en-US" dirty="0"/>
              <a:t>This means that WordPress enables you to create and publish all kinds of content on your site, including pages, blog posts, e-commerce pages for selling products, videos, audio files, events, and more.</a:t>
            </a:r>
          </a:p>
          <a:p>
            <a:pPr marL="0" indent="0">
              <a:buNone/>
            </a:pPr>
            <a:r>
              <a:rPr lang="en-US" altLang="en-US" dirty="0"/>
              <a:t>A blog is a chronological display of content — most often, written by the blog author. The posts are published and, usually, categorized into topics and archived by date. Blog posts can have comments activated so that readers can leave their feedback and the author can respond, creating a dialogue about the blog post.</a:t>
            </a:r>
          </a:p>
        </p:txBody>
      </p:sp>
    </p:spTree>
    <p:extLst>
      <p:ext uri="{BB962C8B-B14F-4D97-AF65-F5344CB8AC3E}">
        <p14:creationId xmlns:p14="http://schemas.microsoft.com/office/powerpoint/2010/main" val="274120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…Cont. </a:t>
            </a:r>
            <a:endParaRPr lang="en-CA" altLang="en-US" dirty="0"/>
          </a:p>
        </p:txBody>
      </p:sp>
      <p:sp>
        <p:nvSpPr>
          <p:cNvPr id="2" name="Text Placeholder 1">
            <a:extLst>
              <a:ext uri="{FF2B5EF4-FFF2-40B4-BE49-F238E27FC236}">
                <a16:creationId xmlns:a16="http://schemas.microsoft.com/office/drawing/2014/main" id="{3A530F7E-C16E-44CF-8403-201B02CEE962}"/>
              </a:ext>
            </a:extLst>
          </p:cNvPr>
          <p:cNvSpPr>
            <a:spLocks noGrp="1"/>
          </p:cNvSpPr>
          <p:nvPr>
            <p:ph type="body" idx="1"/>
          </p:nvPr>
        </p:nvSpPr>
        <p:spPr>
          <a:xfrm>
            <a:off x="609600" y="1159657"/>
            <a:ext cx="11172898" cy="1974432"/>
          </a:xfrm>
        </p:spPr>
        <p:txBody>
          <a:bodyPr/>
          <a:lstStyle/>
          <a:p>
            <a:pPr marL="0" indent="0">
              <a:buNone/>
            </a:pPr>
            <a:r>
              <a:rPr lang="en-US" altLang="en-US" sz="2800" b="0" dirty="0"/>
              <a:t>A website is a collection of published pages with different sections that offer the visitor different experiences. A website can incorporate a blog but usually contains other sections and features. These other features include</a:t>
            </a:r>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sz="half" idx="2"/>
          </p:nvPr>
        </p:nvSpPr>
        <p:spPr>
          <a:xfrm>
            <a:off x="609598" y="3244710"/>
            <a:ext cx="5386917" cy="3108643"/>
          </a:xfrm>
        </p:spPr>
        <p:txBody>
          <a:bodyPr/>
          <a:lstStyle/>
          <a:p>
            <a:pPr>
              <a:buFont typeface="Arial" panose="020B0604020202020204" pitchFamily="34" charset="0"/>
              <a:buChar char="•"/>
            </a:pPr>
            <a:r>
              <a:rPr lang="en-US" altLang="en-US" dirty="0"/>
              <a:t>Photo galleries</a:t>
            </a:r>
          </a:p>
          <a:p>
            <a:pPr>
              <a:buFont typeface="Arial" panose="020B0604020202020204" pitchFamily="34" charset="0"/>
              <a:buChar char="•"/>
            </a:pPr>
            <a:r>
              <a:rPr lang="en-US" altLang="en-US" dirty="0"/>
              <a:t>E-commerce stores</a:t>
            </a:r>
          </a:p>
          <a:p>
            <a:pPr>
              <a:buFont typeface="Arial" panose="020B0604020202020204" pitchFamily="34" charset="0"/>
              <a:buChar char="•"/>
            </a:pPr>
            <a:r>
              <a:rPr lang="en-US" altLang="en-US" dirty="0"/>
              <a:t>Discussion forums</a:t>
            </a:r>
          </a:p>
          <a:p>
            <a:pPr>
              <a:buFont typeface="Arial" panose="020B0604020202020204" pitchFamily="34" charset="0"/>
              <a:buChar char="•"/>
            </a:pPr>
            <a:r>
              <a:rPr lang="en-US" altLang="en-US" dirty="0"/>
              <a:t>Social communities</a:t>
            </a:r>
          </a:p>
        </p:txBody>
      </p:sp>
      <p:sp>
        <p:nvSpPr>
          <p:cNvPr id="4" name="Content Placeholder 3">
            <a:extLst>
              <a:ext uri="{FF2B5EF4-FFF2-40B4-BE49-F238E27FC236}">
                <a16:creationId xmlns:a16="http://schemas.microsoft.com/office/drawing/2014/main" id="{25CD0EE9-9F84-4757-839A-BEDCF561837E}"/>
              </a:ext>
            </a:extLst>
          </p:cNvPr>
          <p:cNvSpPr>
            <a:spLocks noGrp="1"/>
          </p:cNvSpPr>
          <p:nvPr>
            <p:ph sz="quarter" idx="4"/>
          </p:nvPr>
        </p:nvSpPr>
        <p:spPr>
          <a:xfrm>
            <a:off x="6096000" y="3244710"/>
            <a:ext cx="5389033" cy="3108643"/>
          </a:xfrm>
        </p:spPr>
        <p:txBody>
          <a:bodyPr/>
          <a:lstStyle/>
          <a:p>
            <a:r>
              <a:rPr lang="en-US" altLang="en-US" dirty="0"/>
              <a:t>Portfolios</a:t>
            </a:r>
          </a:p>
          <a:p>
            <a:r>
              <a:rPr lang="en-US" altLang="en-US" dirty="0"/>
              <a:t>Feedback forms</a:t>
            </a:r>
          </a:p>
          <a:p>
            <a:r>
              <a:rPr lang="en-US" altLang="en-US" dirty="0"/>
              <a:t>Static pages (such as Bio, FAQ, or Services)</a:t>
            </a:r>
          </a:p>
          <a:p>
            <a:endParaRPr lang="en-IN" dirty="0"/>
          </a:p>
        </p:txBody>
      </p:sp>
    </p:spTree>
    <p:extLst>
      <p:ext uri="{BB962C8B-B14F-4D97-AF65-F5344CB8AC3E}">
        <p14:creationId xmlns:p14="http://schemas.microsoft.com/office/powerpoint/2010/main" val="128103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Why WordPress?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Using WordPress as a CMS means that you’re creating more than just a blog; you’re creating an entire website full of sections and features that offer different experiences for your visitors.</a:t>
            </a:r>
          </a:p>
        </p:txBody>
      </p:sp>
    </p:spTree>
    <p:extLst>
      <p:ext uri="{BB962C8B-B14F-4D97-AF65-F5344CB8AC3E}">
        <p14:creationId xmlns:p14="http://schemas.microsoft.com/office/powerpoint/2010/main" val="219687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DFDB0-CA82-421C-80A6-0B7C80EA7C2F}"/>
              </a:ext>
            </a:extLst>
          </p:cNvPr>
          <p:cNvSpPr>
            <a:spLocks noGrp="1"/>
          </p:cNvSpPr>
          <p:nvPr>
            <p:ph type="title"/>
          </p:nvPr>
        </p:nvSpPr>
        <p:spPr/>
        <p:txBody>
          <a:bodyPr/>
          <a:lstStyle/>
          <a:p>
            <a:pPr algn="l"/>
            <a:r>
              <a:rPr lang="en-US" b="0" i="0" dirty="0">
                <a:solidFill>
                  <a:srgbClr val="3D3B49"/>
                </a:solidFill>
                <a:effectLst/>
                <a:latin typeface="Noto Serif"/>
              </a:rPr>
              <a:t>Exploring the World of Open-Source Software</a:t>
            </a:r>
            <a:endParaRPr lang="en-IN" b="0" i="0" dirty="0">
              <a:solidFill>
                <a:srgbClr val="3D3B49"/>
              </a:solidFill>
              <a:effectLst/>
              <a:latin typeface="Noto Serif"/>
            </a:endParaRPr>
          </a:p>
        </p:txBody>
      </p:sp>
    </p:spTree>
    <p:extLst>
      <p:ext uri="{BB962C8B-B14F-4D97-AF65-F5344CB8AC3E}">
        <p14:creationId xmlns:p14="http://schemas.microsoft.com/office/powerpoint/2010/main" val="113086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IN THIS CHAPTER</a:t>
            </a:r>
            <a:r>
              <a:rPr lang="en-US" dirty="0">
                <a:solidFill>
                  <a:srgbClr val="3D3B49"/>
                </a:solidFill>
                <a:latin typeface="Noto serif"/>
              </a:rPr>
              <a:t> (2)</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r>
              <a:rPr lang="en-US" altLang="en-US" dirty="0"/>
              <a:t>Check Exploring open-source concepts</a:t>
            </a:r>
          </a:p>
          <a:p>
            <a:r>
              <a:rPr lang="en-US" altLang="en-US" dirty="0"/>
              <a:t>Check Discovering examples of open-source projects</a:t>
            </a:r>
          </a:p>
          <a:p>
            <a:r>
              <a:rPr lang="en-US" altLang="en-US" dirty="0"/>
              <a:t>Check Understanding WordPress licensing</a:t>
            </a:r>
          </a:p>
          <a:p>
            <a:r>
              <a:rPr lang="en-US" altLang="en-US" dirty="0"/>
              <a:t>Check Applying WordPress licensing</a:t>
            </a:r>
          </a:p>
        </p:txBody>
      </p:sp>
    </p:spTree>
    <p:extLst>
      <p:ext uri="{BB962C8B-B14F-4D97-AF65-F5344CB8AC3E}">
        <p14:creationId xmlns:p14="http://schemas.microsoft.com/office/powerpoint/2010/main" val="17391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Open-source software</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Open-source software is a movement that started in the software industry in the 1980s. </a:t>
            </a:r>
          </a:p>
          <a:p>
            <a:pPr marL="0" indent="0">
              <a:buNone/>
            </a:pPr>
            <a:r>
              <a:rPr lang="en-US" altLang="en-US" dirty="0"/>
              <a:t>Its origins are up for debate, but most people believe that the concept came about in 1983, when a company called Netscape released its Navigator web browser source code to the public, making it freely available to anyone who wanted to dig through it, modify it, or redistribute it.</a:t>
            </a:r>
          </a:p>
          <a:p>
            <a:pPr marL="0" indent="0">
              <a:buNone/>
            </a:pPr>
            <a:r>
              <a:rPr lang="en-US" altLang="en-US" dirty="0"/>
              <a:t>WordPress software users need a basic understanding of the open-source concept and the licensing upon which WordPress is built because WordPress’s open-source policies affect you as a user — and greatly affect you if you plan to develop plugins or themes for the WordPress platforms.</a:t>
            </a:r>
          </a:p>
        </p:txBody>
      </p:sp>
    </p:spTree>
    <p:extLst>
      <p:ext uri="{BB962C8B-B14F-4D97-AF65-F5344CB8AC3E}">
        <p14:creationId xmlns:p14="http://schemas.microsoft.com/office/powerpoint/2010/main" val="326908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Defining Open-Source</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 simple, watered-down definition of open-source software is software whose source code is freely available to the public and that can be modified and redistributed by anyone without restraint or consequence. </a:t>
            </a:r>
          </a:p>
          <a:p>
            <a:pPr marL="0" indent="0">
              <a:buNone/>
            </a:pPr>
            <a:r>
              <a:rPr lang="en-US" altLang="en-US" dirty="0"/>
              <a:t>An official organization called the Open-Source Initiative (OSI; https://opensource.org), founded in 1998 to organize the open-source software movement in an official capacity, has provided a very clear and easy-to-understand definition of open-source.</a:t>
            </a:r>
          </a:p>
        </p:txBody>
      </p:sp>
    </p:spTree>
    <p:extLst>
      <p:ext uri="{BB962C8B-B14F-4D97-AF65-F5344CB8AC3E}">
        <p14:creationId xmlns:p14="http://schemas.microsoft.com/office/powerpoint/2010/main" val="388255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…Cont.</a:t>
            </a:r>
            <a:r>
              <a:rPr lang="en-US" dirty="0">
                <a:solidFill>
                  <a:srgbClr val="3D3B49"/>
                </a:solidFill>
                <a:latin typeface="Noto serif"/>
              </a:rPr>
              <a:t> </a:t>
            </a:r>
            <a:r>
              <a:rPr lang="en-US">
                <a:solidFill>
                  <a:srgbClr val="3D3B49"/>
                </a:solidFill>
                <a:latin typeface="Noto serif"/>
              </a:rPr>
              <a:t>(4)</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Open-source software source code must be freely available, and any licensing of the open-source software must abide by this definition. </a:t>
            </a:r>
          </a:p>
          <a:p>
            <a:pPr marL="0" indent="0">
              <a:buNone/>
            </a:pPr>
            <a:r>
              <a:rPr lang="en-US" altLang="en-US" dirty="0"/>
              <a:t>Based on the OSI definition, WordPress is an open-source software project. </a:t>
            </a:r>
          </a:p>
          <a:p>
            <a:pPr marL="0" indent="0">
              <a:buNone/>
            </a:pPr>
            <a:r>
              <a:rPr lang="en-US" altLang="en-US" dirty="0"/>
              <a:t>Its source code is accessible and publicly available for anyone to view, build on, and distribute at no cost anywhere, at any time, or for any reason.</a:t>
            </a:r>
          </a:p>
        </p:txBody>
      </p:sp>
    </p:spTree>
    <p:extLst>
      <p:ext uri="{BB962C8B-B14F-4D97-AF65-F5344CB8AC3E}">
        <p14:creationId xmlns:p14="http://schemas.microsoft.com/office/powerpoint/2010/main" val="48156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DFDB0-CA82-421C-80A6-0B7C80EA7C2F}"/>
              </a:ext>
            </a:extLst>
          </p:cNvPr>
          <p:cNvSpPr>
            <a:spLocks noGrp="1"/>
          </p:cNvSpPr>
          <p:nvPr>
            <p:ph type="title"/>
          </p:nvPr>
        </p:nvSpPr>
        <p:spPr/>
        <p:txBody>
          <a:bodyPr/>
          <a:lstStyle/>
          <a:p>
            <a:pPr algn="l"/>
            <a:r>
              <a:rPr lang="en-IN" b="0" i="0" dirty="0">
                <a:solidFill>
                  <a:srgbClr val="3D3B49"/>
                </a:solidFill>
                <a:effectLst/>
                <a:latin typeface="Noto Serif"/>
              </a:rPr>
              <a:t>Exploring Basic WordPress Concepts</a:t>
            </a:r>
          </a:p>
        </p:txBody>
      </p:sp>
    </p:spTree>
    <p:extLst>
      <p:ext uri="{BB962C8B-B14F-4D97-AF65-F5344CB8AC3E}">
        <p14:creationId xmlns:p14="http://schemas.microsoft.com/office/powerpoint/2010/main" val="1463833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Understanding WordPress Licensing</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Most software projects are licensed, meaning that they have legal terms governing the use or distribution of the software. </a:t>
            </a:r>
          </a:p>
          <a:p>
            <a:pPr marL="0" indent="0">
              <a:buNone/>
            </a:pPr>
            <a:r>
              <a:rPr lang="en-US" altLang="en-US" dirty="0"/>
              <a:t>Different kinds of software licenses are in use, ranging from very restrictive to least restrictive. </a:t>
            </a:r>
          </a:p>
          <a:p>
            <a:pPr marL="0" indent="0">
              <a:buNone/>
            </a:pPr>
            <a:r>
              <a:rPr lang="en-US" altLang="en-US" dirty="0"/>
              <a:t>WordPress is licensed by the GNU General Public License version 2 (GPLv2), one of the least restrictive software licenses available.</a:t>
            </a:r>
          </a:p>
        </p:txBody>
      </p:sp>
    </p:spTree>
    <p:extLst>
      <p:ext uri="{BB962C8B-B14F-4D97-AF65-F5344CB8AC3E}">
        <p14:creationId xmlns:p14="http://schemas.microsoft.com/office/powerpoint/2010/main" val="1422455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Applying WordPress Licensing to Your Projects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Regular users of WordPress software need never concern themselves with the GPL of the WordPress project at all. </a:t>
            </a:r>
          </a:p>
          <a:p>
            <a:pPr marL="0" indent="0">
              <a:buNone/>
            </a:pPr>
            <a:r>
              <a:rPr lang="en-US" altLang="en-US" dirty="0"/>
              <a:t>You don’t have to do anything special to abide by the GPL. You don’t have to pay to use the WordPress software, and you aren’t required to acknowledge that you’re using the WordPress software on your site. </a:t>
            </a:r>
          </a:p>
          <a:p>
            <a:pPr marL="0" indent="0">
              <a:buNone/>
            </a:pPr>
            <a:r>
              <a:rPr lang="en-US" altLang="en-US" dirty="0"/>
              <a:t>(That said, providing on your site at least one link back to the WordPress website is common courtesy and a great way of saying thanks.)</a:t>
            </a:r>
          </a:p>
        </p:txBody>
      </p:sp>
    </p:spTree>
    <p:extLst>
      <p:ext uri="{BB962C8B-B14F-4D97-AF65-F5344CB8AC3E}">
        <p14:creationId xmlns:p14="http://schemas.microsoft.com/office/powerpoint/2010/main" val="166844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Next class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r>
              <a:rPr lang="en-US" altLang="en-US"/>
              <a:t>Review the Instructional Plan</a:t>
            </a:r>
          </a:p>
          <a:p>
            <a:endParaRPr lang="en-US" altLang="en-US" dirty="0"/>
          </a:p>
        </p:txBody>
      </p:sp>
    </p:spTree>
    <p:extLst>
      <p:ext uri="{BB962C8B-B14F-4D97-AF65-F5344CB8AC3E}">
        <p14:creationId xmlns:p14="http://schemas.microsoft.com/office/powerpoint/2010/main" val="226935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IN THIS CHAPTER</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r>
              <a:rPr lang="en-US" altLang="en-US" dirty="0"/>
              <a:t>Check Discovering content publishing</a:t>
            </a:r>
          </a:p>
          <a:p>
            <a:r>
              <a:rPr lang="en-US" altLang="en-US" dirty="0"/>
              <a:t>Check Publishing and archiving content</a:t>
            </a:r>
          </a:p>
          <a:p>
            <a:r>
              <a:rPr lang="en-US" altLang="en-US" dirty="0"/>
              <a:t>Check Interacting through comments</a:t>
            </a:r>
          </a:p>
          <a:p>
            <a:r>
              <a:rPr lang="en-US" altLang="en-US" dirty="0"/>
              <a:t>Check Syndicating through RSS</a:t>
            </a:r>
          </a:p>
          <a:p>
            <a:r>
              <a:rPr lang="en-US" altLang="en-US" dirty="0"/>
              <a:t>Check Using WordPress as a content management tool to create different types of sites</a:t>
            </a:r>
          </a:p>
        </p:txBody>
      </p:sp>
    </p:spTree>
    <p:extLst>
      <p:ext uri="{BB962C8B-B14F-4D97-AF65-F5344CB8AC3E}">
        <p14:creationId xmlns:p14="http://schemas.microsoft.com/office/powerpoint/2010/main" val="130828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Discovering Blogging</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A blog is a fabulous tool for publishing your diary of thoughts and ideas. A blog also serves as an excellent tool for business, editorial journalism, news, and entertainment. Here are some ways that people use blogs:</a:t>
            </a:r>
          </a:p>
          <a:p>
            <a:r>
              <a:rPr lang="en-US" altLang="en-US" dirty="0"/>
              <a:t>Personal</a:t>
            </a:r>
          </a:p>
          <a:p>
            <a:r>
              <a:rPr lang="en-US" altLang="en-US" dirty="0"/>
              <a:t>Business</a:t>
            </a:r>
          </a:p>
          <a:p>
            <a:r>
              <a:rPr lang="en-US" altLang="en-US" dirty="0"/>
              <a:t>Media/Journalism</a:t>
            </a:r>
          </a:p>
          <a:p>
            <a:r>
              <a:rPr lang="en-US" altLang="en-US" dirty="0"/>
              <a:t>Government</a:t>
            </a:r>
          </a:p>
          <a:p>
            <a:r>
              <a:rPr lang="en-US" altLang="en-US" dirty="0"/>
              <a:t>Citizen Journalism</a:t>
            </a:r>
          </a:p>
          <a:p>
            <a:r>
              <a:rPr lang="en-US" altLang="en-US" dirty="0"/>
              <a:t>Professional</a:t>
            </a:r>
          </a:p>
        </p:txBody>
      </p:sp>
    </p:spTree>
    <p:extLst>
      <p:ext uri="{BB962C8B-B14F-4D97-AF65-F5344CB8AC3E}">
        <p14:creationId xmlns:p14="http://schemas.microsoft.com/office/powerpoint/2010/main" val="337561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Understanding WordPress Technologies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sz="3200" dirty="0"/>
              <a:t>The WordPress software is a personal publishing system that uses a PHP-and-MySQL platform, which provides everything you need to create your blog and publish your content dynamically without having to program the pages yourself. </a:t>
            </a:r>
          </a:p>
          <a:p>
            <a:pPr marL="0" indent="0">
              <a:buNone/>
            </a:pPr>
            <a:r>
              <a:rPr lang="en-US" altLang="en-US" sz="3200" dirty="0"/>
              <a:t>In short, with this platform, all your content is stored in a MySQL database in your hosting account.</a:t>
            </a:r>
          </a:p>
        </p:txBody>
      </p:sp>
    </p:spTree>
    <p:extLst>
      <p:ext uri="{BB962C8B-B14F-4D97-AF65-F5344CB8AC3E}">
        <p14:creationId xmlns:p14="http://schemas.microsoft.com/office/powerpoint/2010/main" val="224565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Technical Stuff</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PHP (which stands for PHP Hypertext Preprocessor) is a server-side scripting language for creating dynamic web pages. When a visitor opens a page built in PHP, the server processes the PHP commands and then sends the results to the visitor’s browser. </a:t>
            </a:r>
          </a:p>
          <a:p>
            <a:pPr marL="0" indent="0">
              <a:buNone/>
            </a:pPr>
            <a:r>
              <a:rPr lang="en-US" altLang="en-US" dirty="0"/>
              <a:t>MySQL is an open-source relational database management system (RDBMS) that uses Structured Query Language (SQL), the most popular language for adding, accessing, and processing data in a database. If all that sounds like Greek to you, think of MySQL as being a big filing cabinet where all the content on your website is stored.</a:t>
            </a:r>
          </a:p>
        </p:txBody>
      </p:sp>
    </p:spTree>
    <p:extLst>
      <p:ext uri="{BB962C8B-B14F-4D97-AF65-F5344CB8AC3E}">
        <p14:creationId xmlns:p14="http://schemas.microsoft.com/office/powerpoint/2010/main" val="52836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Remember</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Every time a visitor goes to your website to read your content, she makes a request that’s sent to your server. </a:t>
            </a:r>
          </a:p>
          <a:p>
            <a:pPr marL="0" indent="0">
              <a:buNone/>
            </a:pPr>
            <a:r>
              <a:rPr lang="en-US" altLang="en-US" dirty="0"/>
              <a:t>The PHP programming language receives that request, obtains the requested information from the MySQL database, and then presents the requested information to your visitor through her web browser.</a:t>
            </a:r>
          </a:p>
        </p:txBody>
      </p:sp>
    </p:spTree>
    <p:extLst>
      <p:ext uri="{BB962C8B-B14F-4D97-AF65-F5344CB8AC3E}">
        <p14:creationId xmlns:p14="http://schemas.microsoft.com/office/powerpoint/2010/main" val="162633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IN" b="0" i="0" dirty="0">
                <a:solidFill>
                  <a:srgbClr val="3D3B49"/>
                </a:solidFill>
                <a:effectLst/>
                <a:latin typeface="Noto serif"/>
              </a:rPr>
              <a:t>Archiving your publishing history</a:t>
            </a:r>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p:txBody>
          <a:bodyPr/>
          <a:lstStyle/>
          <a:p>
            <a:pPr marL="0" indent="0">
              <a:buNone/>
            </a:pPr>
            <a:r>
              <a:rPr lang="en-US" altLang="en-US" dirty="0"/>
              <a:t>Content, as it applies to the data that’s stored in the MySQL database, refers to your websites posts, pages, comments, and options that you set up in the WordPress Dashboard or the control/administration panel of the WordPress software, where you manage your site settings and content.</a:t>
            </a:r>
          </a:p>
          <a:p>
            <a:pPr marL="0" indent="0">
              <a:buNone/>
            </a:pPr>
            <a:r>
              <a:rPr lang="en-US" altLang="en-US" dirty="0"/>
              <a:t>WordPress maintains chronological and categorized archives of your publishing history automatically. This archiving process happens with every post you publish to your blog. WordPress uses PHP and MySQL technology to organize what you publish so that you and your readers can access the information by date, category, author, tag, and so on. </a:t>
            </a:r>
          </a:p>
          <a:p>
            <a:pPr marL="0" indent="0">
              <a:buNone/>
            </a:pPr>
            <a:endParaRPr lang="en-US" altLang="en-US" dirty="0"/>
          </a:p>
        </p:txBody>
      </p:sp>
    </p:spTree>
    <p:extLst>
      <p:ext uri="{BB962C8B-B14F-4D97-AF65-F5344CB8AC3E}">
        <p14:creationId xmlns:p14="http://schemas.microsoft.com/office/powerpoint/2010/main" val="126949601"/>
      </p:ext>
    </p:extLst>
  </p:cSld>
  <p:clrMapOvr>
    <a:masterClrMapping/>
  </p:clrMapOvr>
</p:sld>
</file>

<file path=ppt/theme/theme1.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estoga">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nestoga" id="{7B9D00E8-5239-4B9A-A5DD-68DDE85B18E4}" vid="{B1740A44-A090-48B7-88AD-D1CB897F30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E86FEED60284FA98EF902AF93E71F" ma:contentTypeVersion="0" ma:contentTypeDescription="Create a new document." ma:contentTypeScope="" ma:versionID="c06a57dc2c71d0772bf52e5eada8f71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A55A68-D383-49FE-9940-A5D3BD69C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737FF92-A43A-45AF-AB0A-9E3D5ED69A57}">
  <ds:schemaRefs>
    <ds:schemaRef ds:uri="http://schemas.microsoft.com/sharepoint/v3/contenttype/forms"/>
  </ds:schemaRefs>
</ds:datastoreItem>
</file>

<file path=customXml/itemProps3.xml><?xml version="1.0" encoding="utf-8"?>
<ds:datastoreItem xmlns:ds="http://schemas.openxmlformats.org/officeDocument/2006/customXml" ds:itemID="{5FA480B6-378F-463A-A769-FB93C8FC5D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6f07be23-c76e-49b0-ab0f-2dbad51e3856"/>
    <ds:schemaRef ds:uri="7e295920-fecd-4a18-abaa-7c8152f8bb63"/>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57</TotalTime>
  <Words>2189</Words>
  <Application>Microsoft Office PowerPoint</Application>
  <PresentationFormat>Widescreen</PresentationFormat>
  <Paragraphs>158</Paragraphs>
  <Slides>32</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Calibri Light</vt:lpstr>
      <vt:lpstr>Courier New</vt:lpstr>
      <vt:lpstr>Noto serif</vt:lpstr>
      <vt:lpstr>Noto serif</vt:lpstr>
      <vt:lpstr>Custom Design</vt:lpstr>
      <vt:lpstr>Conestoga</vt:lpstr>
      <vt:lpstr>What is Web Content Management</vt:lpstr>
      <vt:lpstr>This class</vt:lpstr>
      <vt:lpstr>Exploring Basic WordPress Concepts</vt:lpstr>
      <vt:lpstr>IN THIS CHAPTER</vt:lpstr>
      <vt:lpstr>Discovering Blogging</vt:lpstr>
      <vt:lpstr>Understanding WordPress Technologies</vt:lpstr>
      <vt:lpstr>Technical Stuff</vt:lpstr>
      <vt:lpstr>Remember</vt:lpstr>
      <vt:lpstr>Archiving your publishing history</vt:lpstr>
      <vt:lpstr>...Cont. </vt:lpstr>
      <vt:lpstr>Interacting with your readers through comments</vt:lpstr>
      <vt:lpstr>Interacting with your readers through comments (2)</vt:lpstr>
      <vt:lpstr>Interacting with your readers through comments (3)</vt:lpstr>
      <vt:lpstr>Remember (2)</vt:lpstr>
      <vt:lpstr>Feeding your readers</vt:lpstr>
      <vt:lpstr>Popular RSS Feed Readers</vt:lpstr>
      <vt:lpstr>…Cont.</vt:lpstr>
      <vt:lpstr>Tracking back</vt:lpstr>
      <vt:lpstr>…Cont. (2)</vt:lpstr>
      <vt:lpstr>Dealing with comment and trackback spam</vt:lpstr>
      <vt:lpstr>…Cont. (3)</vt:lpstr>
      <vt:lpstr>Using WordPress as a Content Management System</vt:lpstr>
      <vt:lpstr>…Cont. </vt:lpstr>
      <vt:lpstr>Why WordPress?</vt:lpstr>
      <vt:lpstr>Exploring the World of Open-Source Software</vt:lpstr>
      <vt:lpstr>IN THIS CHAPTER (2)</vt:lpstr>
      <vt:lpstr>Open-source software</vt:lpstr>
      <vt:lpstr>Defining Open-Source</vt:lpstr>
      <vt:lpstr>…Cont. (4)</vt:lpstr>
      <vt:lpstr>Understanding WordPress Licensing</vt:lpstr>
      <vt:lpstr>Applying WordPress Licensing to Your Projects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name</dc:title>
  <dc:creator>Kate Wilson</dc:creator>
  <cp:lastModifiedBy>Jake Hutter</cp:lastModifiedBy>
  <cp:revision>10</cp:revision>
  <dcterms:created xsi:type="dcterms:W3CDTF">2020-01-20T01:45:49Z</dcterms:created>
  <dcterms:modified xsi:type="dcterms:W3CDTF">2021-08-16T18:39:44Z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0x0101002B7E86FEED60284FA98EF902AF93E71F</vt:lpwstr>
  </property>
</Properties>
</file>