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DA11-9819-424F-B7B8-E9C6295B99AF}" type="datetimeFigureOut">
              <a:rPr lang="ru-RU" smtClean="0"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FFD0-A24F-428C-B4D9-32943909E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87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DA11-9819-424F-B7B8-E9C6295B99AF}" type="datetimeFigureOut">
              <a:rPr lang="ru-RU" smtClean="0"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FFD0-A24F-428C-B4D9-32943909E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0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DA11-9819-424F-B7B8-E9C6295B99AF}" type="datetimeFigureOut">
              <a:rPr lang="ru-RU" smtClean="0"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FFD0-A24F-428C-B4D9-32943909E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80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DA11-9819-424F-B7B8-E9C6295B99AF}" type="datetimeFigureOut">
              <a:rPr lang="ru-RU" smtClean="0"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FFD0-A24F-428C-B4D9-32943909E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8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DA11-9819-424F-B7B8-E9C6295B99AF}" type="datetimeFigureOut">
              <a:rPr lang="ru-RU" smtClean="0"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FFD0-A24F-428C-B4D9-32943909E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4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DA11-9819-424F-B7B8-E9C6295B99AF}" type="datetimeFigureOut">
              <a:rPr lang="ru-RU" smtClean="0"/>
              <a:t>10.01.2020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FFD0-A24F-428C-B4D9-32943909E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9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DA11-9819-424F-B7B8-E9C6295B99AF}" type="datetimeFigureOut">
              <a:rPr lang="ru-RU" smtClean="0"/>
              <a:t>10.01.2020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FFD0-A24F-428C-B4D9-32943909E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DA11-9819-424F-B7B8-E9C6295B99AF}" type="datetimeFigureOut">
              <a:rPr lang="ru-RU" smtClean="0"/>
              <a:t>10.01.2020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FFD0-A24F-428C-B4D9-32943909E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25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DA11-9819-424F-B7B8-E9C6295B99AF}" type="datetimeFigureOut">
              <a:rPr lang="ru-RU" smtClean="0"/>
              <a:t>10.01.2020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FFD0-A24F-428C-B4D9-32943909E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59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DA11-9819-424F-B7B8-E9C6295B99AF}" type="datetimeFigureOut">
              <a:rPr lang="ru-RU" smtClean="0"/>
              <a:t>10.01.2020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FFD0-A24F-428C-B4D9-32943909E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15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DA11-9819-424F-B7B8-E9C6295B99AF}" type="datetimeFigureOut">
              <a:rPr lang="ru-RU" smtClean="0"/>
              <a:t>10.01.2020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FFD0-A24F-428C-B4D9-32943909E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34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DA11-9819-424F-B7B8-E9C6295B99AF}" type="datetimeFigureOut">
              <a:rPr lang="ru-RU" smtClean="0"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FFD0-A24F-428C-B4D9-32943909E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1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2025" y="1122363"/>
            <a:ext cx="9134475" cy="1912937"/>
          </a:xfrm>
        </p:spPr>
        <p:txBody>
          <a:bodyPr>
            <a:normAutofit fontScale="90000"/>
          </a:bodyPr>
          <a:lstStyle/>
          <a:p>
            <a:r>
              <a:rPr lang="ru-RU" sz="4900" b="1" dirty="0" err="1" smtClean="0">
                <a:solidFill>
                  <a:schemeClr val="bg1"/>
                </a:solidFill>
              </a:rPr>
              <a:t>Рефакторинг</a:t>
            </a:r>
            <a:r>
              <a:rPr lang="ru-RU" sz="4800" b="1" dirty="0" smtClean="0">
                <a:solidFill>
                  <a:schemeClr val="bg1"/>
                </a:solidFill>
              </a:rPr>
              <a:t> кода на примере проекта </a:t>
            </a:r>
            <a:r>
              <a:rPr lang="en-US" sz="4800" b="1" dirty="0" smtClean="0">
                <a:solidFill>
                  <a:schemeClr val="bg1"/>
                </a:solidFill>
              </a:rPr>
              <a:t>“</a:t>
            </a:r>
            <a:r>
              <a:rPr lang="en-US" sz="4800" b="1" dirty="0" err="1" smtClean="0">
                <a:solidFill>
                  <a:schemeClr val="bg1"/>
                </a:solidFill>
              </a:rPr>
              <a:t>BuildComponentShop</a:t>
            </a:r>
            <a:r>
              <a:rPr lang="en-US" sz="4800" b="1" dirty="0" smtClean="0">
                <a:solidFill>
                  <a:schemeClr val="bg1"/>
                </a:solidFill>
              </a:rPr>
              <a:t>”</a:t>
            </a:r>
            <a:r>
              <a:rPr lang="ru-RU" sz="4800" b="1" dirty="0" smtClean="0">
                <a:solidFill>
                  <a:schemeClr val="bg1"/>
                </a:solidFill>
              </a:rPr>
              <a:t> в среде разработки </a:t>
            </a:r>
            <a:r>
              <a:rPr lang="en-US" sz="4800" b="1" dirty="0" smtClean="0">
                <a:solidFill>
                  <a:schemeClr val="bg1"/>
                </a:solidFill>
              </a:rPr>
              <a:t>Android Studio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77100" y="5715000"/>
            <a:ext cx="4775200" cy="9779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Подготовил студент группы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750504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Тагиев В.Н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ru-RU" sz="2000" dirty="0" smtClean="0">
                <a:solidFill>
                  <a:schemeClr val="bg1"/>
                </a:solidFill>
              </a:rPr>
              <a:t>Результат предоставлен на скриншоте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690688"/>
            <a:ext cx="39528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58674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4. Класс данных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393389"/>
            <a:ext cx="968692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dirty="0" smtClean="0">
                <a:solidFill>
                  <a:schemeClr val="bg1"/>
                </a:solidFill>
                <a:effectLst/>
                <a:latin typeface="+mj-lt"/>
              </a:rPr>
              <a:t>Классы данных – это классы, которые содержат только поля . Это просто контейнеры для данных, используемые другими классами. Эти классы не содержат никакой дополнительной функциональности и не могут самостоятельно работать с данными, которыми владеют.</a:t>
            </a:r>
            <a:r>
              <a:rPr lang="ru-RU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+mj-lt"/>
              </a:rPr>
              <a:t>Таковой класс в проекте является класс 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Product. </a:t>
            </a:r>
            <a:r>
              <a:rPr lang="ru-RU" sz="2000" dirty="0" smtClean="0">
                <a:solidFill>
                  <a:schemeClr val="bg1"/>
                </a:solidFill>
                <a:latin typeface="+mj-lt"/>
              </a:rPr>
              <a:t> Данный класс как раз попадает под категорию класс данных.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3581143"/>
            <a:ext cx="58483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9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dirty="0" err="1" smtClean="0">
                <a:solidFill>
                  <a:schemeClr val="bg1"/>
                </a:solidFill>
              </a:rPr>
              <a:t>Рефакторинг</a:t>
            </a:r>
            <a:r>
              <a:rPr lang="ru-RU" sz="2000" dirty="0" smtClean="0">
                <a:solidFill>
                  <a:schemeClr val="bg1"/>
                </a:solidFill>
              </a:rPr>
              <a:t> данного участка кода будет заключаться в том, что сохраним инкапсуляцию и данные поля будут доступны только через специальные методы. Предлагаю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рассмотреть полученные результаты.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484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5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Android Studio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Android Studio</a:t>
            </a:r>
            <a:r>
              <a:rPr lang="ru-RU" sz="2000" dirty="0" smtClean="0">
                <a:solidFill>
                  <a:schemeClr val="bg1"/>
                </a:solidFill>
              </a:rPr>
              <a:t> — интегрированная среда разработки программного обеспечения для</a:t>
            </a:r>
            <a:r>
              <a:rPr lang="ru-RU" sz="2000" dirty="0" smtClean="0">
                <a:solidFill>
                  <a:schemeClr val="bg1"/>
                </a:solidFill>
              </a:rPr>
              <a:t> ОС </a:t>
            </a:r>
            <a:r>
              <a:rPr lang="en-US" sz="2000" dirty="0" smtClean="0">
                <a:solidFill>
                  <a:schemeClr val="bg1"/>
                </a:solidFill>
              </a:rPr>
              <a:t>Android</a:t>
            </a:r>
            <a:r>
              <a:rPr lang="ru-RU" sz="2000" dirty="0" smtClean="0">
                <a:solidFill>
                  <a:schemeClr val="bg1"/>
                </a:solidFill>
              </a:rPr>
              <a:t>, в частности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 ЯП </a:t>
            </a:r>
            <a:r>
              <a:rPr lang="ru-RU" sz="2000" dirty="0" err="1" smtClean="0">
                <a:solidFill>
                  <a:schemeClr val="bg1"/>
                </a:solidFill>
              </a:rPr>
              <a:t>Java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 </a:t>
            </a:r>
            <a:r>
              <a:rPr lang="en-US" sz="2000" dirty="0" err="1" smtClean="0">
                <a:solidFill>
                  <a:schemeClr val="bg1"/>
                </a:solidFill>
              </a:rPr>
              <a:t>Kotlin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Р</a:t>
            </a:r>
            <a:r>
              <a:rPr lang="ru-RU" sz="2000" dirty="0" smtClean="0">
                <a:solidFill>
                  <a:schemeClr val="bg1"/>
                </a:solidFill>
              </a:rPr>
              <a:t>азработана компанией </a:t>
            </a:r>
            <a:r>
              <a:rPr lang="ru-RU" sz="2000" dirty="0" err="1" smtClean="0">
                <a:solidFill>
                  <a:schemeClr val="bg1"/>
                </a:solidFill>
              </a:rPr>
              <a:t>JetBrains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Она предоставляет очень удобные инструменты рефакторинга.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6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3875" y="465138"/>
            <a:ext cx="5305425" cy="354012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chemeClr val="bg1"/>
                </a:solidFill>
              </a:rPr>
              <a:t>Разделы </a:t>
            </a:r>
            <a:r>
              <a:rPr lang="en-US" sz="4400" b="1" dirty="0" smtClean="0">
                <a:solidFill>
                  <a:schemeClr val="bg1"/>
                </a:solidFill>
              </a:rPr>
              <a:t>: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1100" y="992188"/>
            <a:ext cx="62103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1. Разбиение методов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</a:rPr>
              <a:t>2. Удаление комментариев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</a:rPr>
              <a:t>3. Оптимизация неиспользуемых ресурсов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</a:rPr>
              <a:t>4. Класс данных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8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1652587"/>
            <a:ext cx="10515600" cy="784225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Длина метода не должна превышать 10 строк кода. Было обнаружено данное недоразумение. </a:t>
            </a:r>
            <a:r>
              <a:rPr lang="en-US" sz="2000" dirty="0" smtClean="0">
                <a:solidFill>
                  <a:schemeClr val="bg1"/>
                </a:solidFill>
              </a:rPr>
              <a:t>Android Studio</a:t>
            </a:r>
            <a:r>
              <a:rPr lang="ru-RU" sz="2000" dirty="0" smtClean="0">
                <a:solidFill>
                  <a:schemeClr val="bg1"/>
                </a:solidFill>
              </a:rPr>
              <a:t> имеет выделение метода – инструмент рефакторинга кода.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Для того, чтоб вынести участок кода в отдельный метод, нужно его выделить, щелкнуть правой кнопкой мыши на выделение, выбрать </a:t>
            </a:r>
            <a:r>
              <a:rPr lang="en-US" sz="2000" dirty="0" smtClean="0">
                <a:solidFill>
                  <a:schemeClr val="bg1"/>
                </a:solidFill>
              </a:rPr>
              <a:t>Refactor -&gt; Extract -&gt; Metho</a:t>
            </a:r>
            <a:r>
              <a:rPr lang="en-US" sz="2000" dirty="0" smtClean="0">
                <a:solidFill>
                  <a:schemeClr val="bg1"/>
                </a:solidFill>
              </a:rPr>
              <a:t>d</a:t>
            </a:r>
            <a:r>
              <a:rPr lang="ru-RU" sz="2000" dirty="0" smtClean="0">
                <a:solidFill>
                  <a:schemeClr val="bg1"/>
                </a:solidFill>
              </a:rPr>
              <a:t>,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л</a:t>
            </a:r>
            <a:r>
              <a:rPr lang="ru-RU" sz="2000" dirty="0" smtClean="0">
                <a:solidFill>
                  <a:schemeClr val="bg1"/>
                </a:solidFill>
              </a:rPr>
              <a:t>ибо нажать сочетание клавиш </a:t>
            </a:r>
            <a:r>
              <a:rPr lang="en-US" sz="2000" dirty="0" smtClean="0">
                <a:solidFill>
                  <a:schemeClr val="bg1"/>
                </a:solidFill>
              </a:rPr>
              <a:t>Ctrl+Alt+M</a:t>
            </a:r>
            <a:r>
              <a:rPr lang="ru-RU" sz="20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r>
              <a:rPr lang="ru-RU" sz="2800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2800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tx1">
                    <a:lumMod val="95000"/>
                  </a:schemeClr>
                </a:solidFill>
              </a:rPr>
            </a:b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23900" y="257473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1. Разбиение  методов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6" name="Объект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471737"/>
            <a:ext cx="8096250" cy="4052888"/>
          </a:xfrm>
        </p:spPr>
      </p:pic>
    </p:spTree>
    <p:extLst>
      <p:ext uri="{BB962C8B-B14F-4D97-AF65-F5344CB8AC3E}">
        <p14:creationId xmlns:p14="http://schemas.microsoft.com/office/powerpoint/2010/main" val="304184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0400"/>
            <a:ext cx="10515600" cy="1325563"/>
          </a:xfrm>
        </p:spPr>
        <p:txBody>
          <a:bodyPr>
            <a:noAutofit/>
          </a:bodyPr>
          <a:lstStyle/>
          <a:p>
            <a:pPr marL="0" indent="0"/>
            <a:r>
              <a:rPr lang="ru-RU" sz="2000" dirty="0" smtClean="0">
                <a:solidFill>
                  <a:schemeClr val="bg1"/>
                </a:solidFill>
              </a:rPr>
              <a:t>	В появившемся окне необходимо выбрать модификатор доступа к новому методу, а так же ввести его название, после чего необходимо нажать на клавишу </a:t>
            </a:r>
            <a:r>
              <a:rPr lang="en-US" sz="2000" dirty="0" smtClean="0">
                <a:solidFill>
                  <a:schemeClr val="bg1"/>
                </a:solidFill>
              </a:rPr>
              <a:t>Refactor </a:t>
            </a:r>
            <a:r>
              <a:rPr lang="ru-RU" sz="2000" dirty="0" smtClean="0">
                <a:solidFill>
                  <a:schemeClr val="bg1"/>
                </a:solidFill>
              </a:rPr>
              <a:t> и </a:t>
            </a:r>
            <a:r>
              <a:rPr lang="en-US" sz="2000" dirty="0" smtClean="0">
                <a:solidFill>
                  <a:schemeClr val="bg1"/>
                </a:solidFill>
              </a:rPr>
              <a:t>Android Studio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самостоятельно выделит новый метод. Я же остановлюсь на модификаторе доступа </a:t>
            </a:r>
            <a:r>
              <a:rPr lang="en-US" sz="2000" dirty="0" smtClean="0">
                <a:solidFill>
                  <a:schemeClr val="bg1"/>
                </a:solidFill>
              </a:rPr>
              <a:t>private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т.к</a:t>
            </a:r>
            <a:r>
              <a:rPr lang="ru-RU" sz="2000" dirty="0" smtClean="0">
                <a:solidFill>
                  <a:schemeClr val="bg1"/>
                </a:solidFill>
              </a:rPr>
              <a:t> данный участок кода весьма важен, а так же назову свой метод </a:t>
            </a:r>
            <a:r>
              <a:rPr lang="en-US" sz="2000" dirty="0" smtClean="0">
                <a:solidFill>
                  <a:schemeClr val="bg1"/>
                </a:solidFill>
              </a:rPr>
              <a:t>editURL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5963"/>
            <a:ext cx="9353550" cy="42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0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ru-RU" sz="2000" dirty="0" smtClean="0">
                <a:solidFill>
                  <a:schemeClr val="bg1"/>
                </a:solidFill>
              </a:rPr>
              <a:t>Результат предоставлен на скриншоте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3"/>
            <a:ext cx="6096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2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2. Удаление комментариев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409482"/>
            <a:ext cx="9972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	Сколько-нибудь серьёзные проекты пишутся не один день, зачастую даже не одним человеком. Комментарии к коду оставляются в случае неочевидности работы метода(-</a:t>
            </a:r>
            <a:r>
              <a:rPr lang="ru-RU" sz="2000" dirty="0" err="1" smtClean="0">
                <a:solidFill>
                  <a:schemeClr val="bg1"/>
                </a:solidFill>
              </a:rPr>
              <a:t>ов</a:t>
            </a:r>
            <a:r>
              <a:rPr lang="ru-RU" sz="2000" dirty="0" smtClean="0">
                <a:solidFill>
                  <a:schemeClr val="bg1"/>
                </a:solidFill>
              </a:rPr>
              <a:t>)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  <a:r>
              <a:rPr lang="ru-RU" sz="2000" dirty="0" smtClean="0">
                <a:solidFill>
                  <a:schemeClr val="bg1"/>
                </a:solidFill>
              </a:rPr>
              <a:t>Идеальный комментарий к коду – адекватное название метода. Комментарии важны и нужны, но не в таком количестве, как на скриншоте ниже. 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8925"/>
            <a:ext cx="99726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5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После рефакторинга кода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данного метода получаем следующее 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8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7225" y="473869"/>
            <a:ext cx="6505575" cy="87947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3.Оптимизация неиспользуемых ресурсов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2525" y="15446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bg1"/>
                </a:solidFill>
              </a:rPr>
              <a:t>	В результате оптимизации кода, а так же его рефакторинга, остаются неиспользованные ресурсы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ru-RU" sz="2000" dirty="0" smtClean="0">
                <a:solidFill>
                  <a:schemeClr val="bg1"/>
                </a:solidFill>
              </a:rPr>
              <a:t>переменные, объекты классов, </a:t>
            </a:r>
            <a:r>
              <a:rPr lang="en-US" sz="2000" dirty="0" smtClean="0">
                <a:solidFill>
                  <a:schemeClr val="bg1"/>
                </a:solidFill>
              </a:rPr>
              <a:t>import</a:t>
            </a:r>
            <a:r>
              <a:rPr lang="ru-RU" sz="2000" dirty="0" smtClean="0">
                <a:solidFill>
                  <a:schemeClr val="bg1"/>
                </a:solidFill>
              </a:rPr>
              <a:t>. Неиспользованные ресурсы являются дурным тоном, от чего мы и будем избавляться . Пример прилагается ниже.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2972196"/>
            <a:ext cx="50482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282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208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Рефакторинг кода на примере проекта “BuildComponentShop” в среде разработки Android Studio</vt:lpstr>
      <vt:lpstr>Android Studio</vt:lpstr>
      <vt:lpstr>Разделы :</vt:lpstr>
      <vt:lpstr>Длина метода не должна превышать 10 строк кода. Было обнаружено данное недоразумение. Android Studio имеет выделение метода – инструмент рефакторинга кода. Для того, чтоб вынести участок кода в отдельный метод, нужно его выделить, щелкнуть правой кнопкой мыши на выделение, выбрать Refactor -&gt; Extract -&gt; Method, либо нажать сочетание клавиш Ctrl+Alt+M.  </vt:lpstr>
      <vt:lpstr> В появившемся окне необходимо выбрать модификатор доступа к новому методу, а так же ввести его название, после чего необходимо нажать на клавишу Refactor  и Android Studio самостоятельно выделит новый метод. Я же остановлюсь на модификаторе доступа private, т.к данный участок кода весьма важен, а так же назову свой метод editURL.</vt:lpstr>
      <vt:lpstr> Результат предоставлен на скриншоте</vt:lpstr>
      <vt:lpstr>2. Удаление комментариев</vt:lpstr>
      <vt:lpstr>После рефакторинга кода данного метода получаем следующее :</vt:lpstr>
      <vt:lpstr>3.Оптимизация неиспользуемых ресурсов</vt:lpstr>
      <vt:lpstr> Результат предоставлен на скриншоте</vt:lpstr>
      <vt:lpstr>4. Класс данных</vt:lpstr>
      <vt:lpstr>Рефакторинг данного участка кода будет заключаться в том, что сохраним инкапсуляцию и данные поля будут доступны только через специальные методы. Предлагаю рассмотреть полученные результаты.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Рефакторинг кода на примере проекта “BuildComponentShop” в среде разработки IntelliJ IDEA 2019</dc:title>
  <dc:creator>Vadim</dc:creator>
  <cp:lastModifiedBy>Vadim</cp:lastModifiedBy>
  <cp:revision>14</cp:revision>
  <dcterms:created xsi:type="dcterms:W3CDTF">2020-01-10T01:12:33Z</dcterms:created>
  <dcterms:modified xsi:type="dcterms:W3CDTF">2020-01-10T03:22:09Z</dcterms:modified>
</cp:coreProperties>
</file>