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" charset="1" panose="020B0503030501040103"/>
      <p:regular r:id="rId13"/>
    </p:embeddedFont>
    <p:embeddedFont>
      <p:font typeface="Garet" charset="1" panose="00000000000000000000"/>
      <p:regular r:id="rId14"/>
    </p:embeddedFont>
    <p:embeddedFont>
      <p:font typeface="Noto Serif Display" charset="1" panose="02020502080505020204"/>
      <p:regular r:id="rId15"/>
    </p:embeddedFont>
    <p:embeddedFont>
      <p:font typeface="Open Sans Bold Italics" charset="1" panose="00000000000000000000"/>
      <p:regular r:id="rId16"/>
    </p:embeddedFont>
    <p:embeddedFont>
      <p:font typeface="Noto Serif Display Bold" charset="1" panose="02020802080505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jpe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32561" y="9258300"/>
            <a:ext cx="4948748" cy="599221"/>
            <a:chOff x="0" y="0"/>
            <a:chExt cx="3356307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6308" cy="406400"/>
            </a:xfrm>
            <a:custGeom>
              <a:avLst/>
              <a:gdLst/>
              <a:ahLst/>
              <a:cxnLst/>
              <a:rect r="r" b="b" t="t" l="l"/>
              <a:pathLst>
                <a:path h="406400" w="3356308">
                  <a:moveTo>
                    <a:pt x="3153108" y="0"/>
                  </a:moveTo>
                  <a:cubicBezTo>
                    <a:pt x="3265332" y="0"/>
                    <a:pt x="3356308" y="90976"/>
                    <a:pt x="3356308" y="203200"/>
                  </a:cubicBezTo>
                  <a:cubicBezTo>
                    <a:pt x="3356308" y="315424"/>
                    <a:pt x="3265332" y="406400"/>
                    <a:pt x="31531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5630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803397" y="3320551"/>
            <a:ext cx="3160214" cy="3160214"/>
          </a:xfrm>
          <a:custGeom>
            <a:avLst/>
            <a:gdLst/>
            <a:ahLst/>
            <a:cxnLst/>
            <a:rect r="r" b="b" t="t" l="l"/>
            <a:pathLst>
              <a:path h="3160214" w="3160214">
                <a:moveTo>
                  <a:pt x="0" y="0"/>
                </a:moveTo>
                <a:lnTo>
                  <a:pt x="3160214" y="0"/>
                </a:lnTo>
                <a:lnTo>
                  <a:pt x="3160214" y="3160214"/>
                </a:lnTo>
                <a:lnTo>
                  <a:pt x="0" y="3160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226" y="3388108"/>
            <a:ext cx="12967508" cy="272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>
                <a:solidFill>
                  <a:srgbClr val="322415"/>
                </a:solidFill>
                <a:latin typeface="Canva Sans"/>
                <a:ea typeface="Canva Sans"/>
                <a:cs typeface="Canva Sans"/>
                <a:sym typeface="Canva Sans"/>
              </a:rPr>
              <a:t>AGR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85698" y="9385258"/>
            <a:ext cx="5195611" cy="30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sz="1804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For NASA Space Apps Challenge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9083" y="6060783"/>
            <a:ext cx="3345304" cy="41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2409">
                <a:solidFill>
                  <a:srgbClr val="FFFAF5"/>
                </a:solidFill>
                <a:latin typeface="Garet"/>
                <a:ea typeface="Garet"/>
                <a:cs typeface="Garet"/>
                <a:sym typeface="Garet"/>
              </a:rPr>
              <a:t>by Milkyway Biotechs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89466" y="3388108"/>
            <a:ext cx="12967508" cy="272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>
                <a:solidFill>
                  <a:srgbClr val="322415"/>
                </a:solidFill>
                <a:latin typeface="Canva Sans"/>
                <a:ea typeface="Canva Sans"/>
                <a:cs typeface="Canva Sans"/>
                <a:sym typeface="Canva Sans"/>
              </a:rPr>
              <a:t>NET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61418" cy="11600565"/>
            <a:chOff x="0" y="0"/>
            <a:chExt cx="253213" cy="30552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213" cy="3055293"/>
            </a:xfrm>
            <a:custGeom>
              <a:avLst/>
              <a:gdLst/>
              <a:ahLst/>
              <a:cxnLst/>
              <a:rect r="r" b="b" t="t" l="l"/>
              <a:pathLst>
                <a:path h="3055293" w="25321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59265"/>
            <a:ext cx="7842980" cy="7284879"/>
          </a:xfrm>
          <a:custGeom>
            <a:avLst/>
            <a:gdLst/>
            <a:ahLst/>
            <a:cxnLst/>
            <a:rect r="r" b="b" t="t" l="l"/>
            <a:pathLst>
              <a:path h="7284879" w="7842980">
                <a:moveTo>
                  <a:pt x="0" y="0"/>
                </a:moveTo>
                <a:lnTo>
                  <a:pt x="7842980" y="0"/>
                </a:lnTo>
                <a:lnTo>
                  <a:pt x="7842980" y="7284879"/>
                </a:lnTo>
                <a:lnTo>
                  <a:pt x="0" y="728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511" t="0" r="-5758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465" y="3471302"/>
            <a:ext cx="2688697" cy="3344396"/>
          </a:xfrm>
          <a:custGeom>
            <a:avLst/>
            <a:gdLst/>
            <a:ahLst/>
            <a:cxnLst/>
            <a:rect r="r" b="b" t="t" l="l"/>
            <a:pathLst>
              <a:path h="3344396" w="2688697">
                <a:moveTo>
                  <a:pt x="0" y="0"/>
                </a:moveTo>
                <a:lnTo>
                  <a:pt x="2688696" y="0"/>
                </a:lnTo>
                <a:lnTo>
                  <a:pt x="2688696" y="3344396"/>
                </a:lnTo>
                <a:lnTo>
                  <a:pt x="0" y="3344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56533" y="2352973"/>
            <a:ext cx="7842980" cy="7284879"/>
          </a:xfrm>
          <a:custGeom>
            <a:avLst/>
            <a:gdLst/>
            <a:ahLst/>
            <a:cxnLst/>
            <a:rect r="r" b="b" t="t" l="l"/>
            <a:pathLst>
              <a:path h="7284879" w="7842980">
                <a:moveTo>
                  <a:pt x="0" y="0"/>
                </a:moveTo>
                <a:lnTo>
                  <a:pt x="7842981" y="0"/>
                </a:lnTo>
                <a:lnTo>
                  <a:pt x="7842981" y="7284880"/>
                </a:lnTo>
                <a:lnTo>
                  <a:pt x="0" y="7284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511" t="0" r="-5758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38128" y="1125410"/>
            <a:ext cx="3076559" cy="1364873"/>
          </a:xfrm>
          <a:custGeom>
            <a:avLst/>
            <a:gdLst/>
            <a:ahLst/>
            <a:cxnLst/>
            <a:rect r="r" b="b" t="t" l="l"/>
            <a:pathLst>
              <a:path h="1364873" w="3076559">
                <a:moveTo>
                  <a:pt x="0" y="0"/>
                </a:moveTo>
                <a:lnTo>
                  <a:pt x="3076559" y="0"/>
                </a:lnTo>
                <a:lnTo>
                  <a:pt x="3076559" y="1364873"/>
                </a:lnTo>
                <a:lnTo>
                  <a:pt x="0" y="1364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90965" y="980234"/>
            <a:ext cx="923479" cy="1372740"/>
          </a:xfrm>
          <a:custGeom>
            <a:avLst/>
            <a:gdLst/>
            <a:ahLst/>
            <a:cxnLst/>
            <a:rect r="r" b="b" t="t" l="l"/>
            <a:pathLst>
              <a:path h="1372740" w="923479">
                <a:moveTo>
                  <a:pt x="0" y="0"/>
                </a:moveTo>
                <a:lnTo>
                  <a:pt x="923480" y="0"/>
                </a:lnTo>
                <a:lnTo>
                  <a:pt x="923480" y="1372739"/>
                </a:lnTo>
                <a:lnTo>
                  <a:pt x="0" y="13727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24783" y="2421165"/>
            <a:ext cx="4711765" cy="73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3"/>
              </a:lnSpc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AgroNet is innovative web-based platform designed to leverage NASA's open data to help farmers worldwide make informed decisions about their crops.</a:t>
            </a:r>
          </a:p>
          <a:p>
            <a:pPr algn="just">
              <a:lnSpc>
                <a:spcPts val="2943"/>
              </a:lnSpc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It focuses on :</a:t>
            </a:r>
          </a:p>
          <a:p>
            <a:pPr algn="just" marL="453880" indent="-226940" lvl="1">
              <a:lnSpc>
                <a:spcPts val="2943"/>
              </a:lnSpc>
              <a:buFont typeface="Arial"/>
              <a:buChar char="•"/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Providing data-driven insights for agricultural purposes, with a special focus on cotton production.</a:t>
            </a:r>
          </a:p>
          <a:p>
            <a:pPr algn="just" marL="453880" indent="-226940" lvl="1">
              <a:lnSpc>
                <a:spcPts val="2943"/>
              </a:lnSpc>
              <a:buFont typeface="Arial"/>
              <a:buChar char="•"/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platform uses environmental monitoring, and community-driven data for:</a:t>
            </a:r>
          </a:p>
          <a:p>
            <a:pPr algn="just" marL="453880" indent="-226940" lvl="1">
              <a:lnSpc>
                <a:spcPts val="2943"/>
              </a:lnSpc>
              <a:buAutoNum type="arabicPeriod" startAt="1"/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Collaboration and notifications alerts between users with heatmaps  driven by pushed button alerts farmers</a:t>
            </a:r>
          </a:p>
          <a:p>
            <a:pPr algn="just" marL="453880" indent="-226940" lvl="1">
              <a:lnSpc>
                <a:spcPts val="2943"/>
              </a:lnSpc>
              <a:buAutoNum type="arabicPeriod" startAt="1"/>
            </a:pPr>
            <a:r>
              <a:rPr lang="en-US" sz="2102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Facingclimate-related challenges, pests, and other agricultural risks.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1448" y="224541"/>
            <a:ext cx="35149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What is Agronet?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2797" y="1539729"/>
            <a:ext cx="5850637" cy="48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291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General Information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52705" y="1539729"/>
            <a:ext cx="5850637" cy="48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291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Real Problem driven idea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26640" y="2409574"/>
            <a:ext cx="7302767" cy="787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6"/>
              </a:lnSpc>
            </a:pPr>
            <a:r>
              <a:rPr lang="en-US" sz="22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Cotton is a key crop in Greece, producing 305,000 tons of high-quality fibers in 2022. </a:t>
            </a:r>
          </a:p>
          <a:p>
            <a:pPr algn="just">
              <a:lnSpc>
                <a:spcPts val="3126"/>
              </a:lnSpc>
            </a:pPr>
          </a:p>
          <a:p>
            <a:pPr algn="just">
              <a:lnSpc>
                <a:spcPts val="3126"/>
              </a:lnSpc>
            </a:pPr>
            <a:r>
              <a:rPr lang="en-US" sz="22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Cotton yields are threatened by the Helicoverpa armigera or else green warm , a major pest. Helicoverpa armigera is favored from high tempratures 25-30 Celsius.</a:t>
            </a:r>
          </a:p>
          <a:p>
            <a:pPr algn="just">
              <a:lnSpc>
                <a:spcPts val="3126"/>
              </a:lnSpc>
            </a:pPr>
          </a:p>
          <a:p>
            <a:pPr algn="just">
              <a:lnSpc>
                <a:spcPts val="3126"/>
              </a:lnSpc>
            </a:pPr>
            <a:r>
              <a:rPr lang="en-US" sz="22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So, we detect areas of Evoia , Greece that has been growing cotton crops and from data driven infrormations about weather condition give to farmers indications about the area of their interest to grow their cotton crops. </a:t>
            </a:r>
          </a:p>
          <a:p>
            <a:pPr algn="just">
              <a:lnSpc>
                <a:spcPts val="3126"/>
              </a:lnSpc>
            </a:pPr>
          </a:p>
          <a:p>
            <a:pPr algn="just">
              <a:lnSpc>
                <a:spcPts val="3126"/>
              </a:lnSpc>
            </a:pPr>
            <a:r>
              <a:rPr lang="en-US" sz="22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Also Greece suffered  from fires and fires that destroy fields and properties .Current platform gives the ability to add manual alerts for fires and online notifing near by users</a:t>
            </a:r>
          </a:p>
          <a:p>
            <a:pPr algn="just">
              <a:lnSpc>
                <a:spcPts val="3126"/>
              </a:lnSpc>
            </a:pPr>
          </a:p>
          <a:p>
            <a:pPr algn="just" marL="0" indent="0" lvl="0">
              <a:lnSpc>
                <a:spcPts val="31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2293" y="1787986"/>
            <a:ext cx="13708378" cy="7705251"/>
          </a:xfrm>
          <a:custGeom>
            <a:avLst/>
            <a:gdLst/>
            <a:ahLst/>
            <a:cxnLst/>
            <a:rect r="r" b="b" t="t" l="l"/>
            <a:pathLst>
              <a:path h="7705251" w="13708378">
                <a:moveTo>
                  <a:pt x="0" y="0"/>
                </a:moveTo>
                <a:lnTo>
                  <a:pt x="13708378" y="0"/>
                </a:lnTo>
                <a:lnTo>
                  <a:pt x="13708378" y="7705251"/>
                </a:lnTo>
                <a:lnTo>
                  <a:pt x="0" y="770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11320" y="2678329"/>
            <a:ext cx="1401443" cy="1086118"/>
          </a:xfrm>
          <a:custGeom>
            <a:avLst/>
            <a:gdLst/>
            <a:ahLst/>
            <a:cxnLst/>
            <a:rect r="r" b="b" t="t" l="l"/>
            <a:pathLst>
              <a:path h="1086118" w="1401443">
                <a:moveTo>
                  <a:pt x="0" y="0"/>
                </a:moveTo>
                <a:lnTo>
                  <a:pt x="1401443" y="0"/>
                </a:lnTo>
                <a:lnTo>
                  <a:pt x="1401443" y="1086118"/>
                </a:lnTo>
                <a:lnTo>
                  <a:pt x="0" y="108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91413" y="3339096"/>
            <a:ext cx="1466709" cy="1040030"/>
          </a:xfrm>
          <a:custGeom>
            <a:avLst/>
            <a:gdLst/>
            <a:ahLst/>
            <a:cxnLst/>
            <a:rect r="r" b="b" t="t" l="l"/>
            <a:pathLst>
              <a:path h="1040030" w="1466709">
                <a:moveTo>
                  <a:pt x="0" y="0"/>
                </a:moveTo>
                <a:lnTo>
                  <a:pt x="1466709" y="0"/>
                </a:lnTo>
                <a:lnTo>
                  <a:pt x="1466709" y="1040030"/>
                </a:lnTo>
                <a:lnTo>
                  <a:pt x="0" y="1040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374634">
            <a:off x="1455284" y="4591866"/>
            <a:ext cx="581339" cy="1737697"/>
          </a:xfrm>
          <a:custGeom>
            <a:avLst/>
            <a:gdLst/>
            <a:ahLst/>
            <a:cxnLst/>
            <a:rect r="r" b="b" t="t" l="l"/>
            <a:pathLst>
              <a:path h="1737697" w="581339">
                <a:moveTo>
                  <a:pt x="0" y="0"/>
                </a:moveTo>
                <a:lnTo>
                  <a:pt x="581339" y="0"/>
                </a:lnTo>
                <a:lnTo>
                  <a:pt x="581339" y="1737697"/>
                </a:lnTo>
                <a:lnTo>
                  <a:pt x="0" y="1737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13557163" y="290740"/>
            <a:ext cx="875457" cy="2746531"/>
          </a:xfrm>
          <a:custGeom>
            <a:avLst/>
            <a:gdLst/>
            <a:ahLst/>
            <a:cxnLst/>
            <a:rect r="r" b="b" t="t" l="l"/>
            <a:pathLst>
              <a:path h="2746531" w="875457">
                <a:moveTo>
                  <a:pt x="0" y="0"/>
                </a:moveTo>
                <a:lnTo>
                  <a:pt x="875457" y="0"/>
                </a:lnTo>
                <a:lnTo>
                  <a:pt x="875457" y="2746530"/>
                </a:lnTo>
                <a:lnTo>
                  <a:pt x="0" y="27465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7629">
            <a:off x="4093766" y="8849590"/>
            <a:ext cx="1337331" cy="948289"/>
          </a:xfrm>
          <a:custGeom>
            <a:avLst/>
            <a:gdLst/>
            <a:ahLst/>
            <a:cxnLst/>
            <a:rect r="r" b="b" t="t" l="l"/>
            <a:pathLst>
              <a:path h="948289" w="1337331">
                <a:moveTo>
                  <a:pt x="0" y="0"/>
                </a:moveTo>
                <a:lnTo>
                  <a:pt x="1337331" y="0"/>
                </a:lnTo>
                <a:lnTo>
                  <a:pt x="1337331" y="948289"/>
                </a:lnTo>
                <a:lnTo>
                  <a:pt x="0" y="948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3423" y="92822"/>
            <a:ext cx="2755676" cy="1571183"/>
          </a:xfrm>
          <a:custGeom>
            <a:avLst/>
            <a:gdLst/>
            <a:ahLst/>
            <a:cxnLst/>
            <a:rect r="r" b="b" t="t" l="l"/>
            <a:pathLst>
              <a:path h="1571183" w="2755676">
                <a:moveTo>
                  <a:pt x="0" y="0"/>
                </a:moveTo>
                <a:lnTo>
                  <a:pt x="2755676" y="0"/>
                </a:lnTo>
                <a:lnTo>
                  <a:pt x="2755676" y="1571183"/>
                </a:lnTo>
                <a:lnTo>
                  <a:pt x="0" y="15711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086" t="-44010" r="-225262" b="-1836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42557" y="4258184"/>
            <a:ext cx="1401443" cy="1086118"/>
          </a:xfrm>
          <a:custGeom>
            <a:avLst/>
            <a:gdLst/>
            <a:ahLst/>
            <a:cxnLst/>
            <a:rect r="r" b="b" t="t" l="l"/>
            <a:pathLst>
              <a:path h="1086118" w="1401443">
                <a:moveTo>
                  <a:pt x="0" y="0"/>
                </a:moveTo>
                <a:lnTo>
                  <a:pt x="1401443" y="0"/>
                </a:lnTo>
                <a:lnTo>
                  <a:pt x="1401443" y="1086118"/>
                </a:lnTo>
                <a:lnTo>
                  <a:pt x="0" y="108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252030">
            <a:off x="714910" y="2033765"/>
            <a:ext cx="1466709" cy="1040030"/>
          </a:xfrm>
          <a:custGeom>
            <a:avLst/>
            <a:gdLst/>
            <a:ahLst/>
            <a:cxnLst/>
            <a:rect r="r" b="b" t="t" l="l"/>
            <a:pathLst>
              <a:path h="1040030" w="1466709">
                <a:moveTo>
                  <a:pt x="0" y="0"/>
                </a:moveTo>
                <a:lnTo>
                  <a:pt x="1466709" y="0"/>
                </a:lnTo>
                <a:lnTo>
                  <a:pt x="1466709" y="1040030"/>
                </a:lnTo>
                <a:lnTo>
                  <a:pt x="0" y="1040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7972625" y="1305064"/>
            <a:ext cx="941307" cy="2953121"/>
          </a:xfrm>
          <a:custGeom>
            <a:avLst/>
            <a:gdLst/>
            <a:ahLst/>
            <a:cxnLst/>
            <a:rect r="r" b="b" t="t" l="l"/>
            <a:pathLst>
              <a:path h="2953121" w="941307">
                <a:moveTo>
                  <a:pt x="0" y="0"/>
                </a:moveTo>
                <a:lnTo>
                  <a:pt x="941307" y="0"/>
                </a:lnTo>
                <a:lnTo>
                  <a:pt x="941307" y="2953120"/>
                </a:lnTo>
                <a:lnTo>
                  <a:pt x="0" y="2953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423599">
            <a:off x="9481686" y="4311074"/>
            <a:ext cx="485190" cy="1450295"/>
          </a:xfrm>
          <a:custGeom>
            <a:avLst/>
            <a:gdLst/>
            <a:ahLst/>
            <a:cxnLst/>
            <a:rect r="r" b="b" t="t" l="l"/>
            <a:pathLst>
              <a:path h="1450295" w="485190">
                <a:moveTo>
                  <a:pt x="0" y="0"/>
                </a:moveTo>
                <a:lnTo>
                  <a:pt x="485189" y="0"/>
                </a:lnTo>
                <a:lnTo>
                  <a:pt x="485189" y="1450295"/>
                </a:lnTo>
                <a:lnTo>
                  <a:pt x="0" y="14502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1844" y="6296534"/>
            <a:ext cx="182705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NASA Data driven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informations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75458" y="855074"/>
            <a:ext cx="293065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Live Notifications Alert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06659" y="3627605"/>
            <a:ext cx="2181341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AOI Determination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04090" y="9725131"/>
            <a:ext cx="2181341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Alert Button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3423" y="1644955"/>
            <a:ext cx="181887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Date parameter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05550" y="1050429"/>
            <a:ext cx="293065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Heatmap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12448" y="3314"/>
            <a:ext cx="45480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Home Page of Agronet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9811" y="1290875"/>
            <a:ext cx="13708378" cy="7705251"/>
          </a:xfrm>
          <a:custGeom>
            <a:avLst/>
            <a:gdLst/>
            <a:ahLst/>
            <a:cxnLst/>
            <a:rect r="r" b="b" t="t" l="l"/>
            <a:pathLst>
              <a:path h="7705251" w="13708378">
                <a:moveTo>
                  <a:pt x="0" y="0"/>
                </a:moveTo>
                <a:lnTo>
                  <a:pt x="13708378" y="0"/>
                </a:lnTo>
                <a:lnTo>
                  <a:pt x="13708378" y="7705250"/>
                </a:lnTo>
                <a:lnTo>
                  <a:pt x="0" y="770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02315">
            <a:off x="2406938" y="623461"/>
            <a:ext cx="875457" cy="2746531"/>
          </a:xfrm>
          <a:custGeom>
            <a:avLst/>
            <a:gdLst/>
            <a:ahLst/>
            <a:cxnLst/>
            <a:rect r="r" b="b" t="t" l="l"/>
            <a:pathLst>
              <a:path h="2746531" w="875457">
                <a:moveTo>
                  <a:pt x="0" y="0"/>
                </a:moveTo>
                <a:lnTo>
                  <a:pt x="875456" y="0"/>
                </a:lnTo>
                <a:lnTo>
                  <a:pt x="875456" y="2746531"/>
                </a:lnTo>
                <a:lnTo>
                  <a:pt x="0" y="2746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99521" y="571700"/>
            <a:ext cx="2181341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Information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49463" y="177991"/>
            <a:ext cx="6389074" cy="380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6"/>
              </a:lnSpc>
              <a:spcBef>
                <a:spcPct val="0"/>
              </a:spcBef>
            </a:pPr>
            <a:r>
              <a:rPr lang="en-US" b="true" sz="2275" i="true" spc="182">
                <a:solidFill>
                  <a:srgbClr val="F35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 </a:t>
            </a:r>
            <a:r>
              <a:rPr lang="en-US" b="true" sz="2275" i="true" spc="182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PROFILE USER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289091">
            <a:off x="2571016" y="6732038"/>
            <a:ext cx="547301" cy="1717022"/>
          </a:xfrm>
          <a:custGeom>
            <a:avLst/>
            <a:gdLst/>
            <a:ahLst/>
            <a:cxnLst/>
            <a:rect r="r" b="b" t="t" l="l"/>
            <a:pathLst>
              <a:path h="1717022" w="547301">
                <a:moveTo>
                  <a:pt x="0" y="0"/>
                </a:moveTo>
                <a:lnTo>
                  <a:pt x="547300" y="0"/>
                </a:lnTo>
                <a:lnTo>
                  <a:pt x="547300" y="1717022"/>
                </a:lnTo>
                <a:lnTo>
                  <a:pt x="0" y="17170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470" y="7453706"/>
            <a:ext cx="218134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Alerts based on live interaction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982033">
            <a:off x="6025670" y="3109705"/>
            <a:ext cx="875457" cy="2746531"/>
          </a:xfrm>
          <a:custGeom>
            <a:avLst/>
            <a:gdLst/>
            <a:ahLst/>
            <a:cxnLst/>
            <a:rect r="r" b="b" t="t" l="l"/>
            <a:pathLst>
              <a:path h="2746531" w="875457">
                <a:moveTo>
                  <a:pt x="0" y="0"/>
                </a:moveTo>
                <a:lnTo>
                  <a:pt x="875457" y="0"/>
                </a:lnTo>
                <a:lnTo>
                  <a:pt x="875457" y="2746530"/>
                </a:lnTo>
                <a:lnTo>
                  <a:pt x="0" y="2746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62659" y="5268128"/>
            <a:ext cx="218134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Land Selection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5526192">
            <a:off x="12260506" y="5646675"/>
            <a:ext cx="576502" cy="1808633"/>
          </a:xfrm>
          <a:custGeom>
            <a:avLst/>
            <a:gdLst/>
            <a:ahLst/>
            <a:cxnLst/>
            <a:rect r="r" b="b" t="t" l="l"/>
            <a:pathLst>
              <a:path h="1808633" w="576502">
                <a:moveTo>
                  <a:pt x="0" y="0"/>
                </a:moveTo>
                <a:lnTo>
                  <a:pt x="576502" y="0"/>
                </a:lnTo>
                <a:lnTo>
                  <a:pt x="576502" y="1808633"/>
                </a:lnTo>
                <a:lnTo>
                  <a:pt x="0" y="1808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463043" y="6531941"/>
            <a:ext cx="1965570" cy="56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"/>
              </a:lnSpc>
            </a:pPr>
            <a:r>
              <a:rPr lang="en-US" sz="111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Water levels  based on  control systems alogirthm recommendations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6583142">
            <a:off x="14620859" y="1921916"/>
            <a:ext cx="576502" cy="1808633"/>
          </a:xfrm>
          <a:custGeom>
            <a:avLst/>
            <a:gdLst/>
            <a:ahLst/>
            <a:cxnLst/>
            <a:rect r="r" b="b" t="t" l="l"/>
            <a:pathLst>
              <a:path h="1808633" w="576502">
                <a:moveTo>
                  <a:pt x="0" y="0"/>
                </a:moveTo>
                <a:lnTo>
                  <a:pt x="576502" y="0"/>
                </a:lnTo>
                <a:lnTo>
                  <a:pt x="576502" y="1808633"/>
                </a:lnTo>
                <a:lnTo>
                  <a:pt x="0" y="1808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620342" y="2807182"/>
            <a:ext cx="2181341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Map Preview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9248108">
            <a:off x="9802343" y="1023417"/>
            <a:ext cx="576331" cy="1808098"/>
          </a:xfrm>
          <a:custGeom>
            <a:avLst/>
            <a:gdLst/>
            <a:ahLst/>
            <a:cxnLst/>
            <a:rect r="r" b="b" t="t" l="l"/>
            <a:pathLst>
              <a:path h="1808098" w="576331">
                <a:moveTo>
                  <a:pt x="0" y="0"/>
                </a:moveTo>
                <a:lnTo>
                  <a:pt x="576332" y="0"/>
                </a:lnTo>
                <a:lnTo>
                  <a:pt x="576332" y="1808098"/>
                </a:lnTo>
                <a:lnTo>
                  <a:pt x="0" y="1808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43801" y="689492"/>
            <a:ext cx="218134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Location &amp; imaging settings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1915" y="1837291"/>
            <a:ext cx="9204170" cy="6612418"/>
          </a:xfrm>
          <a:custGeom>
            <a:avLst/>
            <a:gdLst/>
            <a:ahLst/>
            <a:cxnLst/>
            <a:rect r="r" b="b" t="t" l="l"/>
            <a:pathLst>
              <a:path h="6612418" w="9204170">
                <a:moveTo>
                  <a:pt x="0" y="0"/>
                </a:moveTo>
                <a:lnTo>
                  <a:pt x="9204170" y="0"/>
                </a:lnTo>
                <a:lnTo>
                  <a:pt x="9204170" y="6612418"/>
                </a:lnTo>
                <a:lnTo>
                  <a:pt x="0" y="6612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36" t="-15625" r="-2928" b="-197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61418" cy="11600565"/>
            <a:chOff x="0" y="0"/>
            <a:chExt cx="253213" cy="3055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213" cy="3055293"/>
            </a:xfrm>
            <a:custGeom>
              <a:avLst/>
              <a:gdLst/>
              <a:ahLst/>
              <a:cxnLst/>
              <a:rect r="r" b="b" t="t" l="l"/>
              <a:pathLst>
                <a:path h="3055293" w="25321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802485" y="1652037"/>
            <a:ext cx="2756431" cy="862011"/>
          </a:xfrm>
          <a:custGeom>
            <a:avLst/>
            <a:gdLst/>
            <a:ahLst/>
            <a:cxnLst/>
            <a:rect r="r" b="b" t="t" l="l"/>
            <a:pathLst>
              <a:path h="862011" w="2756431">
                <a:moveTo>
                  <a:pt x="0" y="0"/>
                </a:moveTo>
                <a:lnTo>
                  <a:pt x="2756431" y="0"/>
                </a:lnTo>
                <a:lnTo>
                  <a:pt x="2756431" y="862011"/>
                </a:lnTo>
                <a:lnTo>
                  <a:pt x="0" y="862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921563">
            <a:off x="6601651" y="531397"/>
            <a:ext cx="576331" cy="1808098"/>
          </a:xfrm>
          <a:custGeom>
            <a:avLst/>
            <a:gdLst/>
            <a:ahLst/>
            <a:cxnLst/>
            <a:rect r="r" b="b" t="t" l="l"/>
            <a:pathLst>
              <a:path h="1808098" w="576331">
                <a:moveTo>
                  <a:pt x="0" y="0"/>
                </a:moveTo>
                <a:lnTo>
                  <a:pt x="576332" y="0"/>
                </a:lnTo>
                <a:lnTo>
                  <a:pt x="576332" y="1808098"/>
                </a:lnTo>
                <a:lnTo>
                  <a:pt x="0" y="1808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65300" y="2291384"/>
            <a:ext cx="2746474" cy="858897"/>
          </a:xfrm>
          <a:custGeom>
            <a:avLst/>
            <a:gdLst/>
            <a:ahLst/>
            <a:cxnLst/>
            <a:rect r="r" b="b" t="t" l="l"/>
            <a:pathLst>
              <a:path h="858897" w="2746474">
                <a:moveTo>
                  <a:pt x="0" y="0"/>
                </a:moveTo>
                <a:lnTo>
                  <a:pt x="2746474" y="0"/>
                </a:lnTo>
                <a:lnTo>
                  <a:pt x="2746474" y="858897"/>
                </a:lnTo>
                <a:lnTo>
                  <a:pt x="0" y="8588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21563">
            <a:off x="13423608" y="1028153"/>
            <a:ext cx="576331" cy="1808098"/>
          </a:xfrm>
          <a:custGeom>
            <a:avLst/>
            <a:gdLst/>
            <a:ahLst/>
            <a:cxnLst/>
            <a:rect r="r" b="b" t="t" l="l"/>
            <a:pathLst>
              <a:path h="1808098" w="576331">
                <a:moveTo>
                  <a:pt x="0" y="0"/>
                </a:moveTo>
                <a:lnTo>
                  <a:pt x="576331" y="0"/>
                </a:lnTo>
                <a:lnTo>
                  <a:pt x="576331" y="1808098"/>
                </a:lnTo>
                <a:lnTo>
                  <a:pt x="0" y="1808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10450">
            <a:off x="4233621" y="3946611"/>
            <a:ext cx="616588" cy="1934392"/>
          </a:xfrm>
          <a:custGeom>
            <a:avLst/>
            <a:gdLst/>
            <a:ahLst/>
            <a:cxnLst/>
            <a:rect r="r" b="b" t="t" l="l"/>
            <a:pathLst>
              <a:path h="1934392" w="616588">
                <a:moveTo>
                  <a:pt x="0" y="0"/>
                </a:moveTo>
                <a:lnTo>
                  <a:pt x="616588" y="0"/>
                </a:lnTo>
                <a:lnTo>
                  <a:pt x="616588" y="1934392"/>
                </a:lnTo>
                <a:lnTo>
                  <a:pt x="0" y="1934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751084">
            <a:off x="5496917" y="7318650"/>
            <a:ext cx="381081" cy="1195547"/>
          </a:xfrm>
          <a:custGeom>
            <a:avLst/>
            <a:gdLst/>
            <a:ahLst/>
            <a:cxnLst/>
            <a:rect r="r" b="b" t="t" l="l"/>
            <a:pathLst>
              <a:path h="1195547" w="381081">
                <a:moveTo>
                  <a:pt x="0" y="0"/>
                </a:moveTo>
                <a:lnTo>
                  <a:pt x="381081" y="0"/>
                </a:lnTo>
                <a:lnTo>
                  <a:pt x="381081" y="1195547"/>
                </a:lnTo>
                <a:lnTo>
                  <a:pt x="0" y="1195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49463" y="177991"/>
            <a:ext cx="6389074" cy="380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6"/>
              </a:lnSpc>
              <a:spcBef>
                <a:spcPct val="0"/>
              </a:spcBef>
            </a:pPr>
            <a:r>
              <a:rPr lang="en-US" b="true" sz="2275" i="true" spc="182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POP-UP WINDOWS &amp; DETAILS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30171" y="1009650"/>
            <a:ext cx="218134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Saving and extracting metadata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52128" y="1632987"/>
            <a:ext cx="218134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Previewing Image of selected area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4166" y="5258049"/>
            <a:ext cx="2181341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AOI : area of interest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49463" y="8430659"/>
            <a:ext cx="2181341" cy="108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Ability of extracting in different type of files</a:t>
            </a:r>
          </a:p>
          <a:p>
            <a:pPr algn="ctr">
              <a:lnSpc>
                <a:spcPts val="22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9811" y="1290875"/>
            <a:ext cx="13708378" cy="7705251"/>
          </a:xfrm>
          <a:custGeom>
            <a:avLst/>
            <a:gdLst/>
            <a:ahLst/>
            <a:cxnLst/>
            <a:rect r="r" b="b" t="t" l="l"/>
            <a:pathLst>
              <a:path h="7705251" w="13708378">
                <a:moveTo>
                  <a:pt x="0" y="0"/>
                </a:moveTo>
                <a:lnTo>
                  <a:pt x="13708378" y="0"/>
                </a:lnTo>
                <a:lnTo>
                  <a:pt x="13708378" y="7705250"/>
                </a:lnTo>
                <a:lnTo>
                  <a:pt x="0" y="770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9463" y="182204"/>
            <a:ext cx="6389074" cy="371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6"/>
              </a:lnSpc>
              <a:spcBef>
                <a:spcPct val="0"/>
              </a:spcBef>
            </a:pPr>
            <a:r>
              <a:rPr lang="en-US" b="true" sz="2275" i="true" spc="182">
                <a:solidFill>
                  <a:srgbClr val="F35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TEAM ABOUT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94678" y="647543"/>
            <a:ext cx="52986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Basic Informations of Team Members that participated in Nasa Space App Challenge 2024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2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59265"/>
            <a:ext cx="7842980" cy="7284879"/>
          </a:xfrm>
          <a:custGeom>
            <a:avLst/>
            <a:gdLst/>
            <a:ahLst/>
            <a:cxnLst/>
            <a:rect r="r" b="b" t="t" l="l"/>
            <a:pathLst>
              <a:path h="7284879" w="7842980">
                <a:moveTo>
                  <a:pt x="0" y="0"/>
                </a:moveTo>
                <a:lnTo>
                  <a:pt x="7842980" y="0"/>
                </a:lnTo>
                <a:lnTo>
                  <a:pt x="7842980" y="7284879"/>
                </a:lnTo>
                <a:lnTo>
                  <a:pt x="0" y="728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511" t="0" r="-5758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350" y="2459265"/>
            <a:ext cx="7842980" cy="7284879"/>
          </a:xfrm>
          <a:custGeom>
            <a:avLst/>
            <a:gdLst/>
            <a:ahLst/>
            <a:cxnLst/>
            <a:rect r="r" b="b" t="t" l="l"/>
            <a:pathLst>
              <a:path h="7284879" w="7842980">
                <a:moveTo>
                  <a:pt x="0" y="0"/>
                </a:moveTo>
                <a:lnTo>
                  <a:pt x="7842981" y="0"/>
                </a:lnTo>
                <a:lnTo>
                  <a:pt x="7842981" y="7284879"/>
                </a:lnTo>
                <a:lnTo>
                  <a:pt x="0" y="728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511" t="0" r="-5758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18135" y="7224013"/>
            <a:ext cx="2520131" cy="2520131"/>
          </a:xfrm>
          <a:custGeom>
            <a:avLst/>
            <a:gdLst/>
            <a:ahLst/>
            <a:cxnLst/>
            <a:rect r="r" b="b" t="t" l="l"/>
            <a:pathLst>
              <a:path h="2520131" w="2520131">
                <a:moveTo>
                  <a:pt x="0" y="0"/>
                </a:moveTo>
                <a:lnTo>
                  <a:pt x="2520130" y="0"/>
                </a:lnTo>
                <a:lnTo>
                  <a:pt x="2520130" y="2520131"/>
                </a:lnTo>
                <a:lnTo>
                  <a:pt x="0" y="2520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3195" y="2775369"/>
            <a:ext cx="7193990" cy="502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Yes it can.Our web platform in this current example is focused on Evoia Greece cotton crops and the real problems that farmers are facing.But this is just an example , our platform is designed for globally to optimized farming experience </a:t>
            </a:r>
          </a:p>
          <a:p>
            <a:pPr algn="just">
              <a:lnSpc>
                <a:spcPts val="3622"/>
              </a:lnSpc>
            </a:pPr>
          </a:p>
          <a:p>
            <a:pPr algn="just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Basic characteristics :</a:t>
            </a:r>
          </a:p>
          <a:p>
            <a:pPr algn="just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-Scalability </a:t>
            </a:r>
          </a:p>
          <a:p>
            <a:pPr algn="just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-Versatillity </a:t>
            </a:r>
          </a:p>
          <a:p>
            <a:pPr algn="just">
              <a:lnSpc>
                <a:spcPts val="362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108841" y="1376657"/>
            <a:ext cx="2903997" cy="51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sz="307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Why AgroNet?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9671" y="1376657"/>
            <a:ext cx="6378729" cy="51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sz="307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Can AgroNet  be used globally 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61350" y="2885283"/>
            <a:ext cx="7842980" cy="6135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9" b="tru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AgroNet Key Benefits:</a:t>
            </a:r>
          </a:p>
          <a:p>
            <a:pPr algn="just">
              <a:lnSpc>
                <a:spcPts val="2560"/>
              </a:lnSpc>
            </a:pP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b="true" sz="182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Improved Crop Management</a:t>
            </a: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: Farmers get timely, relevant data to protect their crops from pests and weather extremes.</a:t>
            </a: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b="true" sz="182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Enhanced Collaboration</a:t>
            </a: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: The community-driven heatmap and real-time chat promote knowledge sharing and collective problem-solving.</a:t>
            </a: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b="true" sz="182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Water Efficiency:</a:t>
            </a: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The integration of rain data helps farmers optimize irrigation, conserve water, and save costs.</a:t>
            </a: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b="true" sz="182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Proactive Pest Control</a:t>
            </a: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: Automated alerts about pests like green worms help farmers respond quickly, reducing crop damage.</a:t>
            </a: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Climate Resilience: Farmers in regions like Evia, Greece, can better prepare for the effects of climate change, such as wildfires and windstorms.</a:t>
            </a:r>
          </a:p>
          <a:p>
            <a:pPr algn="just" marL="394933" indent="-197467" lvl="1">
              <a:lnSpc>
                <a:spcPts val="2560"/>
              </a:lnSpc>
              <a:buFont typeface="Arial"/>
              <a:buChar char="•"/>
            </a:pPr>
            <a:r>
              <a:rPr lang="en-US" b="true" sz="182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Predictive Pest Risk Visualization</a:t>
            </a:r>
            <a:r>
              <a:rPr lang="en-US" sz="182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: The heatmap feature provides real-time visualization of pest risks, primarily focused on the cotton bollworm , allowing farmers to anticipate and prevent infestations before they cause significant damage.</a:t>
            </a:r>
          </a:p>
          <a:p>
            <a:pPr algn="just">
              <a:lnSpc>
                <a:spcPts val="25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DAGSyniI8dQ</dc:identifier>
  <dcterms:modified xsi:type="dcterms:W3CDTF">2011-08-01T06:04:30Z</dcterms:modified>
  <cp:revision>1</cp:revision>
  <dc:title>Green Modern Minimalist Agrifarm Company Presentation</dc:title>
</cp:coreProperties>
</file>