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40" r:id="rId2"/>
  </p:sldMasterIdLst>
  <p:sldIdLst>
    <p:sldId id="256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4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6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01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65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79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76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72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36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05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70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9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04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3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5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62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519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024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91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79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016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30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1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310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5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5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5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7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6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7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6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0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1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Αφηρημένο φόντο καπνού">
            <a:extLst>
              <a:ext uri="{FF2B5EF4-FFF2-40B4-BE49-F238E27FC236}">
                <a16:creationId xmlns:a16="http://schemas.microsoft.com/office/drawing/2014/main" id="{864D4FDC-C052-6450-0CA1-7B375B3E54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00" b="901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CC664D20-BB4B-6FF3-5501-5FE7A1CD9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l-GR" sz="4400" dirty="0"/>
              <a:t>Γιατί όμως να βάλουμε </a:t>
            </a:r>
            <a:r>
              <a:rPr lang="en-GB" sz="4400" dirty="0"/>
              <a:t>dictionary </a:t>
            </a:r>
            <a:r>
              <a:rPr lang="el-GR" sz="4400" dirty="0"/>
              <a:t>και όχι μία λίστα;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583A832-BD95-4604-5944-041344A3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pPr algn="ctr"/>
            <a:r>
              <a:rPr lang="el-GR" sz="2000" dirty="0"/>
              <a:t>΄Καλή ερώτηση</a:t>
            </a:r>
          </a:p>
        </p:txBody>
      </p:sp>
      <p:pic>
        <p:nvPicPr>
          <p:cNvPr id="6" name="Εικόνα 5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AF01142D-E09A-6657-844C-81740C9BB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3" y="5749412"/>
            <a:ext cx="6206615" cy="12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8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57FA48C-A6ED-1C1E-184F-F7BD8CF3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Σύγκριση των δυο περιπτώσεων</a:t>
            </a:r>
          </a:p>
        </p:txBody>
      </p:sp>
      <p:pic>
        <p:nvPicPr>
          <p:cNvPr id="11" name="Θέση περιεχομένου 10" descr="Εικόνα που περιέχει κείμενο, στιγμιότυπο οθόνης, λογισμικό, οθόνη&#10;&#10;Περιγραφή που δημιουργήθηκε αυτόματα">
            <a:extLst>
              <a:ext uri="{FF2B5EF4-FFF2-40B4-BE49-F238E27FC236}">
                <a16:creationId xmlns:a16="http://schemas.microsoft.com/office/drawing/2014/main" id="{E2A980C4-12FC-65D3-29F0-A517246E9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0" y="1829836"/>
            <a:ext cx="4937331" cy="4160837"/>
          </a:xfrm>
        </p:spPr>
      </p:pic>
      <p:pic>
        <p:nvPicPr>
          <p:cNvPr id="13" name="Εικόνα 12" descr="Εικόνα που περιέχει κείμενο, στιγμιότυπο οθόνης, οθόνη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C6CB8413-7CEA-B717-FFFC-E4D53F940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14" y="1829836"/>
            <a:ext cx="6104543" cy="4087013"/>
          </a:xfrm>
          <a:prstGeom prst="rect">
            <a:avLst/>
          </a:prstGeom>
        </p:spPr>
      </p:pic>
      <p:pic>
        <p:nvPicPr>
          <p:cNvPr id="3" name="Εικόνα 2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2A9C22C3-933B-8BB9-E8CF-02197C8AB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122" y="5880246"/>
            <a:ext cx="5422910" cy="10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8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6425A64-0DFB-FDD1-2219-59EF7E67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286" y="1882942"/>
            <a:ext cx="5602705" cy="30921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l-GR" sz="6000" i="1" dirty="0"/>
              <a:t>Ευχαριστούμε πολύ!</a:t>
            </a:r>
            <a:endParaRPr lang="en-US" sz="6000" i="1" dirty="0"/>
          </a:p>
        </p:txBody>
      </p:sp>
      <p:pic>
        <p:nvPicPr>
          <p:cNvPr id="3" name="Εικόνα 2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C5E2C8EA-A708-D6F2-697F-BD000D036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50" y="5920154"/>
            <a:ext cx="5422910" cy="10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7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DA1221-F015-7DBD-DA75-8F03F1D8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 ένα </a:t>
            </a:r>
            <a:r>
              <a:rPr lang="en-GB" dirty="0"/>
              <a:t>dictionary</a:t>
            </a:r>
            <a:r>
              <a:rPr lang="el-GR" dirty="0"/>
              <a:t>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C5C28B-A429-8D97-18EB-0DC0E10104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22280"/>
            <a:ext cx="1148186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Στην 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ένα </a:t>
            </a:r>
            <a:r>
              <a:rPr kumimoji="0" lang="el-GR" alt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λεξικό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είναι μια δομή που αποθηκεύει δεδομένα ως ζεύγη κλειδιών-τιμών.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Μπορούμε να έχουμε γρήγορη πρόσβαση σε τιμές χρησιμοποιώντας κλειδιά, </a:t>
            </a:r>
            <a:r>
              <a:rPr lang="el-GR" altLang="el-GR" sz="1800" dirty="0">
                <a:latin typeface="Arial" panose="020B0604020202020204" pitchFamily="34" charset="0"/>
              </a:rPr>
              <a:t>ω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ς μοναδικά αναγνωριστικά.</a:t>
            </a:r>
            <a:b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Κλειδιά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Αυτά είναι μοναδικά, αμετάβλητα αντικείμενα (όπως συμβολοσειρές, αριθμοί, πλειάδες)</a:t>
            </a:r>
            <a:b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Τιμές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Αυτά μπορεί να είναι οποιοδήποτε αντικείμενο της 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(π.χ. λίστες, αριθμοί, συμβολοσειρές ή ακόμη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και άλλα λεξικά).</a:t>
            </a:r>
            <a:b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Ένα λεξικό ορίζεται με τη χρήση τεθλασμένων αγκύλων {}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με κάθε ζεύγος κλειδιού-τιμής να διαχωρίζεται με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άνω και κάτω τελεία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Εικόνα 5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2FA48D0E-4406-E827-3359-8783408D0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812" y="5968079"/>
            <a:ext cx="5247960" cy="104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5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C366DC-97C7-13CE-482D-799F3E6F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5" name="Θέση περιεχομένου 4" descr="Εικόνα που περιέχει κείμενο, στιγμιότυπο οθόνης, γραμματοσειρά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9C8F76A1-5441-D6FE-6FF9-A60C7D629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2032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28B31DD-0197-B29F-C9E6-A77524CE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Εισαγωγή στο πρόβλημα</a:t>
            </a:r>
            <a:br>
              <a:rPr lang="el-GR" b="1" dirty="0"/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D57B117-45AB-0062-DC04-784DEDBE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</a:t>
            </a:r>
            <a:r>
              <a:rPr lang="el-GR" b="1" dirty="0" err="1"/>
              <a:t>πισκόπηση</a:t>
            </a:r>
            <a:r>
              <a:rPr lang="el-GR" dirty="0"/>
              <a:t>:</a:t>
            </a:r>
            <a:br>
              <a:rPr lang="el-GR" dirty="0"/>
            </a:br>
            <a:endParaRPr lang="el-G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Έχουμε ένα σενάριο όπου οι άνθρωποι ανταλλάσσουν γεύματα. Κάποιοι δίνουν γεύματα, άλλοι τα λαμβάνουν.</a:t>
            </a:r>
            <a:br>
              <a:rPr lang="el-GR" dirty="0"/>
            </a:br>
            <a:endParaRPr lang="el-G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Στόχος μας είναι να παρακολουθήσουμε πόσα γεύματα έχει δώσει ή λάβει κάθε άτομο και να προσδιορίσουμε πόσα γεύματα πρέπει να αγοραστούν ακόμη.</a:t>
            </a:r>
            <a:br>
              <a:rPr lang="el-GR" dirty="0"/>
            </a:b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Η τρέχουσα προσέγγιση</a:t>
            </a:r>
            <a:r>
              <a:rPr lang="el-GR" dirty="0"/>
              <a:t>:</a:t>
            </a:r>
            <a:br>
              <a:rPr lang="el-GR" dirty="0"/>
            </a:br>
            <a:endParaRPr lang="el-G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Χρησιμοποιήσαμε ένα </a:t>
            </a:r>
            <a:r>
              <a:rPr lang="en-GB" dirty="0"/>
              <a:t>dictionary </a:t>
            </a:r>
            <a:r>
              <a:rPr lang="el-GR" dirty="0"/>
              <a:t>όπου:</a:t>
            </a:r>
            <a:br>
              <a:rPr lang="el-GR" dirty="0"/>
            </a:br>
            <a:endParaRPr lang="el-G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l-GR" dirty="0"/>
              <a:t>Τα</a:t>
            </a:r>
            <a:r>
              <a:rPr lang="en-GB" dirty="0"/>
              <a:t> </a:t>
            </a:r>
            <a:r>
              <a:rPr lang="el-GR" b="1" dirty="0"/>
              <a:t>κλειδιά</a:t>
            </a:r>
            <a:r>
              <a:rPr lang="el-GR" dirty="0"/>
              <a:t> είναι τα ονόματα των ατόμων.</a:t>
            </a:r>
            <a:br>
              <a:rPr lang="el-GR" dirty="0"/>
            </a:br>
            <a:endParaRPr lang="el-G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l-GR" dirty="0"/>
              <a:t>Οι </a:t>
            </a:r>
            <a:r>
              <a:rPr lang="el-GR" b="1" dirty="0"/>
              <a:t>τιμές</a:t>
            </a:r>
            <a:r>
              <a:rPr lang="el-GR" dirty="0"/>
              <a:t> είναι ο </a:t>
            </a:r>
            <a:r>
              <a:rPr lang="el-GR" b="1" dirty="0"/>
              <a:t>καθαρός αριθμός των γευμάτων</a:t>
            </a:r>
            <a:r>
              <a:rPr lang="el-GR" dirty="0"/>
              <a:t> (γεύματα που δόθηκαν μείον γεύματα που ελήφθησαν).</a:t>
            </a:r>
          </a:p>
          <a:p>
            <a:endParaRPr lang="el-GR" dirty="0"/>
          </a:p>
        </p:txBody>
      </p:sp>
      <p:pic>
        <p:nvPicPr>
          <p:cNvPr id="5" name="Εικόνα 4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1ED90BEB-AEB1-5977-AD1D-D4343F11B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122" y="5880246"/>
            <a:ext cx="5422910" cy="10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3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377490-C039-BC4E-EDF7-64CAF9EC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Άλλη ιδέα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BFBCBBF-11AA-290F-BF32-D8F586F5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/>
              <a:t>Χρήση λιστών</a:t>
            </a:r>
            <a:br>
              <a:rPr lang="el-GR" b="1" dirty="0"/>
            </a:br>
            <a:endParaRPr lang="el-GR" b="1" dirty="0"/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Ιδέα</a:t>
            </a:r>
            <a:r>
              <a:rPr lang="el-GR" dirty="0"/>
              <a:t>:</a:t>
            </a:r>
            <a:br>
              <a:rPr lang="el-GR" dirty="0"/>
            </a:br>
            <a:endParaRPr lang="el-G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όπου κάθε </a:t>
            </a:r>
            <a:r>
              <a:rPr lang="el-GR" b="1" dirty="0" err="1"/>
              <a:t>υπο</a:t>
            </a:r>
            <a:r>
              <a:rPr lang="el-GR" b="1" dirty="0"/>
              <a:t>-λίστα</a:t>
            </a:r>
            <a:r>
              <a:rPr lang="el-GR" dirty="0"/>
              <a:t> περιέχει το όνομα ενός ατόμου και τον αριθμό των γευμάτων του.</a:t>
            </a:r>
          </a:p>
          <a:p>
            <a:r>
              <a:rPr lang="el-GR" dirty="0"/>
              <a:t>Δηλαδή να έχουμε αυτό </a:t>
            </a:r>
          </a:p>
          <a:p>
            <a:pPr marL="0" indent="0">
              <a:buNone/>
            </a:pPr>
            <a:r>
              <a:rPr lang="el-GR" dirty="0"/>
              <a:t>   </a:t>
            </a:r>
            <a:r>
              <a:rPr lang="en-US" dirty="0"/>
              <a:t>meals = [['Alice', 3], ['Bob', -1], ['Charlie', -1]]</a:t>
            </a:r>
            <a:endParaRPr lang="el-GR" dirty="0"/>
          </a:p>
        </p:txBody>
      </p:sp>
      <p:pic>
        <p:nvPicPr>
          <p:cNvPr id="6" name="Εικόνα 5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FADDF3FD-BC4C-CE18-8047-E4C20007B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122" y="5880246"/>
            <a:ext cx="5422910" cy="10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1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1607E5F-DA71-460F-777A-07B30B2C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Λεπτομέρειες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C0812C0-43CA-0324-7590-2340615A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Πώς θα λειτουργούσε:</a:t>
            </a:r>
            <a:br>
              <a:rPr lang="el-GR" dirty="0"/>
            </a:b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Για να τον αριθμό των γευμάτων ενός ατόμου:</a:t>
            </a:r>
            <a:br>
              <a:rPr lang="el-GR" dirty="0"/>
            </a:br>
            <a:endParaRPr lang="el-G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Θα πρέπει να τρέξουμε ένα </a:t>
            </a:r>
            <a:r>
              <a:rPr lang="en-GB" dirty="0"/>
              <a:t>loop </a:t>
            </a:r>
            <a:r>
              <a:rPr lang="el-GR" b="1" dirty="0"/>
              <a:t>στη λίστα</a:t>
            </a:r>
            <a:r>
              <a:rPr lang="el-GR" dirty="0"/>
              <a:t> για να βρούμε το άτομο με βάση το όνομά του.</a:t>
            </a:r>
            <a:br>
              <a:rPr lang="el-GR" dirty="0"/>
            </a:br>
            <a:endParaRPr lang="el-G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Στη συνέχεια, θα μπορούσαμε να αυξήσουμε ή να μειώσουμε τον αριθμό των γευμάτων του.</a:t>
            </a:r>
          </a:p>
          <a:p>
            <a:endParaRPr lang="el-GR" dirty="0"/>
          </a:p>
        </p:txBody>
      </p:sp>
      <p:pic>
        <p:nvPicPr>
          <p:cNvPr id="4" name="Εικόνα 3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E709CAF3-6EDA-3B6D-0948-DC82B5D9C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122" y="5880246"/>
            <a:ext cx="5422910" cy="10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0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D5838CB-AB57-6B0E-EE1B-16FF786C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Ένα παράδειγμα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AB6C66F-8C5B-ECF4-3050-FA66EA70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person in meals:</a:t>
            </a:r>
            <a:endParaRPr lang="el-GR" dirty="0"/>
          </a:p>
          <a:p>
            <a:r>
              <a:rPr lang="en-US" dirty="0"/>
              <a:t> if person[0] == 'Alice’:</a:t>
            </a:r>
            <a:endParaRPr lang="el-GR" dirty="0"/>
          </a:p>
          <a:p>
            <a:r>
              <a:rPr lang="en-US" dirty="0"/>
              <a:t> person[1] += 1 # Update meal count</a:t>
            </a:r>
            <a:endParaRPr lang="el-GR" dirty="0"/>
          </a:p>
        </p:txBody>
      </p:sp>
      <p:pic>
        <p:nvPicPr>
          <p:cNvPr id="4" name="Εικόνα 3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40ED8861-11B1-5A94-6BC1-494533754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122" y="5880246"/>
            <a:ext cx="5422910" cy="10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7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7592122-0519-1C31-C187-3329278F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δυσκολίες μίας λίστας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99F75A-E4EB-A25C-3AC9-DB4BF3459E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29729"/>
            <a:ext cx="11420434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Αναζητώντας ένα όνομα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Θα πρέπει να </a:t>
            </a:r>
            <a:r>
              <a:rPr kumimoji="0" lang="el-GR" alt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κάνουμε επανάληψη σε ολόκληρη τη λίστα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για να βρούμε το όνομα ενός ατόμου.</a:t>
            </a:r>
            <a:b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l-GR" altLang="el-G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Ενημέρωση του αριθμού των γευμάτων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Κάθε φορά που δίνεται ή λαμβάνεται ένα γεύμα, πρέπει να κάνουμε επανάληψη στη λίστα για να βρούμε το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άτομο</a:t>
            </a:r>
            <a:r>
              <a:rPr lang="el-GR" altLang="el-GR" sz="1800" dirty="0">
                <a:latin typeface="Arial" panose="020B0604020202020204" pitchFamily="34" charset="0"/>
              </a:rPr>
              <a:t> 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και να ενημερώσουμε τον αριθμό των γευμάτων του. Αυτό επιβραδύνει τη διαδικασία καθώς η λίστα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μεγαλώνει.</a:t>
            </a:r>
            <a:b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Χειρισμός μεγάλων δεδομένων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Με περισσότερους συμμετέχοντες και περισσότερες ανταλλαγές γευμάτων, οι λίστες γίνονται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αναποτελεσματικές, επειδή πρέπει να συνεχίσουμε να τις διατρέχουμε για να βρούμε το σωστό άτομο για κάθε</a:t>
            </a:r>
            <a:endParaRPr lang="el-GR" altLang="el-G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l-GR" altLang="el-GR" sz="1800" dirty="0">
                <a:latin typeface="Arial" panose="020B0604020202020204" pitchFamily="34" charset="0"/>
              </a:rPr>
              <a:t>α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ύξηση ή μείωση.</a:t>
            </a:r>
            <a:b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Εικόνα 2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C4D7547B-54E2-B521-03D0-30EF9A744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122" y="5880246"/>
            <a:ext cx="5422910" cy="10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6EE0A4-A4F1-AA45-0DB4-122BF2CF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Αποτελεσματικότητα των </a:t>
            </a:r>
            <a:r>
              <a:rPr lang="en-GB" dirty="0"/>
              <a:t>dictionaries</a:t>
            </a:r>
            <a:endParaRPr lang="el-G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69EB98-D3B9-52A1-D1C3-B19AF308F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37532"/>
            <a:ext cx="11493659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Με τα λεξικά, μπορούμε να έχετε πρόσβαση στον αριθμό των γευμάτων ενός ατόμου χρησιμοποιώντας το</a:t>
            </a:r>
            <a:endParaRPr kumimoji="0" lang="en-GB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όνομά του ως κλειδί απευθείας, χωρίς να χρειάζεται να κάνουμε αναζήτηση στα δεδομένα.</a:t>
            </a:r>
            <a:b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Σαφής δομή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Ένα λεξικό αντιστοιχίζει φυσικά το </a:t>
            </a:r>
            <a:r>
              <a:rPr kumimoji="0" lang="el-GR" alt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όνομα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ενός ατόμου στον </a:t>
            </a:r>
            <a:r>
              <a:rPr kumimoji="0" lang="el-GR" alt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αριθμό των γευμάτων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του .</a:t>
            </a:r>
            <a:endParaRPr lang="en-GB" altLang="el-GR" sz="1800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Αυτό καθιστά το πρόβλημα ευκολότερο στη συλλογιστική και ο κώδικας είναι πιο συνοπτικός και </a:t>
            </a:r>
            <a:endParaRPr kumimoji="0" lang="en-GB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ευανάγνωστος.</a:t>
            </a:r>
            <a:b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Επεκτασιμότητα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Καθώς ο αριθμός των ατόμων αυξάνεται, οι λειτουργίες του λεξικού παραμένουν αποδοτικές λόγω της</a:t>
            </a:r>
            <a:endParaRPr kumimoji="0" lang="en-GB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βελτιστοποιημένης δομής τους για αναζητήσεις και ενημερώσεις.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Εικόνα 2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9F0C443C-B428-F370-F565-719EB46C8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122" y="5880246"/>
            <a:ext cx="5422910" cy="10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9671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Σταγονίδιο">
  <a:themeElements>
    <a:clrScheme name="Σταγονίδιο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Σταγονίδιο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ταγονίδιο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545</Words>
  <Application>Microsoft Office PowerPoint</Application>
  <PresentationFormat>Ευρεία οθόνη</PresentationFormat>
  <Paragraphs>57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2</vt:i4>
      </vt:variant>
      <vt:variant>
        <vt:lpstr>Τίτλοι διαφανειών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Tw Cen MT</vt:lpstr>
      <vt:lpstr>BrushVTI</vt:lpstr>
      <vt:lpstr>Σταγονίδιο</vt:lpstr>
      <vt:lpstr>Γιατί όμως να βάλουμε dictionary και όχι μία λίστα;</vt:lpstr>
      <vt:lpstr>Τι είναι ένα dictionary;</vt:lpstr>
      <vt:lpstr>Παρουσίαση του PowerPoint</vt:lpstr>
      <vt:lpstr>Εισαγωγή στο πρόβλημα </vt:lpstr>
      <vt:lpstr>Άλλη ιδέα</vt:lpstr>
      <vt:lpstr>Λεπτομέρειες</vt:lpstr>
      <vt:lpstr>Ένα παράδειγμα</vt:lpstr>
      <vt:lpstr>Οι δυσκολίες μίας λίστας</vt:lpstr>
      <vt:lpstr>Αποτελεσματικότητα των dictionaries</vt:lpstr>
      <vt:lpstr>Σύγκριση των δυο περιπτώσεων</vt:lpstr>
      <vt:lpstr>Ευχαριστούμε πολύ!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zenia begka</dc:creator>
  <cp:lastModifiedBy>zenia begka</cp:lastModifiedBy>
  <cp:revision>2</cp:revision>
  <dcterms:created xsi:type="dcterms:W3CDTF">2024-10-20T07:00:05Z</dcterms:created>
  <dcterms:modified xsi:type="dcterms:W3CDTF">2024-10-20T10:20:22Z</dcterms:modified>
</cp:coreProperties>
</file>