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Roboto Condensed"/>
      <p:regular r:id="rId29"/>
      <p:bold r:id="rId30"/>
      <p:italic r:id="rId31"/>
      <p:boldItalic r:id="rId32"/>
    </p:embeddedFont>
    <p:embeddedFont>
      <p:font typeface="Squada One"/>
      <p:regular r:id="rId33"/>
    </p:embeddedFont>
    <p:embeddedFont>
      <p:font typeface="Roboto Condensed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8754CD-D877-4819-9CAD-46A3F332569E}">
  <a:tblStyle styleId="{898754CD-D877-4819-9CAD-46A3F33256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-italic.fntdata"/><Relationship Id="rId30" Type="http://schemas.openxmlformats.org/officeDocument/2006/relationships/font" Target="fonts/RobotoCondensed-bold.fntdata"/><Relationship Id="rId33" Type="http://schemas.openxmlformats.org/officeDocument/2006/relationships/font" Target="fonts/SquadaOne-regular.fntdata"/><Relationship Id="rId32" Type="http://schemas.openxmlformats.org/officeDocument/2006/relationships/font" Target="fonts/RobotoCondensed-boldItalic.fntdata"/><Relationship Id="rId35" Type="http://schemas.openxmlformats.org/officeDocument/2006/relationships/font" Target="fonts/RobotoCondensedLight-bold.fntdata"/><Relationship Id="rId34" Type="http://schemas.openxmlformats.org/officeDocument/2006/relationships/font" Target="fonts/RobotoCondensedLight-regular.fntdata"/><Relationship Id="rId37" Type="http://schemas.openxmlformats.org/officeDocument/2006/relationships/font" Target="fonts/RobotoCondensedLight-boldItalic.fntdata"/><Relationship Id="rId36" Type="http://schemas.openxmlformats.org/officeDocument/2006/relationships/font" Target="fonts/RobotoCondensedLight-italic.fntdata"/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29" Type="http://schemas.openxmlformats.org/officeDocument/2006/relationships/font" Target="fonts/RobotoCondense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2a8d1234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2a8d1234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39e48574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39e48574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a39e48574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a39e48574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a50b948b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a50b948b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a50b948b6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a50b948b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b619df54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b619df54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9f7b1142c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9f7b1142c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39e48574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39e48574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2a8d1234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2a8d1234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2a8d1234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2a8d1234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39e48574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39e48574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39e48574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39e48574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2a8d1234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2a8d1234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39e48574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39e48574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hasCustomPrompt="1"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hasCustomPrompt="1"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2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2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7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6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26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6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26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6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4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5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0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CUSTOM_5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1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46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46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6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46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2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7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47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7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47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7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47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7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47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8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>
            <p:ph hasCustomPrompt="1"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5" name="Google Shape;445;p48"/>
          <p:cNvSpPr txBox="1"/>
          <p:nvPr>
            <p:ph hasCustomPrompt="1"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hasCustomPrompt="1"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hasCustomPrompt="1"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49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49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49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49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49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CUSTOM_2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5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hasCustomPrompt="1"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CUSTOM_5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54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4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6" name="Google Shape;496;p54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55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9" name="Google Shape;509;p55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55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1" name="Google Shape;511;p55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2" name="Google Shape;512;p55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55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55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6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6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6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6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6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8" name="Google Shape;528;p56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6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62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2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theme" Target="../theme/theme1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>
            <p:ph type="title"/>
          </p:nvPr>
        </p:nvSpPr>
        <p:spPr>
          <a:xfrm>
            <a:off x="0" y="2535225"/>
            <a:ext cx="9049200" cy="17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lang="en" sz="4100"/>
              <a:t>RESEARCH PROJECT ON AES-128:IMPLEMENTATION ON FPGA</a:t>
            </a:r>
            <a:endParaRPr sz="4100"/>
          </a:p>
        </p:txBody>
      </p:sp>
      <p:sp>
        <p:nvSpPr>
          <p:cNvPr id="572" name="Google Shape;572;p65"/>
          <p:cNvSpPr txBox="1"/>
          <p:nvPr/>
        </p:nvSpPr>
        <p:spPr>
          <a:xfrm>
            <a:off x="0" y="4237050"/>
            <a:ext cx="664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Vangelis Ananiadis,Maria-Nikoletta Kalantzi (Students, UTH)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Supervising Professor: Karakonstantis Georgios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4"/>
          <p:cNvSpPr txBox="1"/>
          <p:nvPr>
            <p:ph type="ctrTitle"/>
          </p:nvPr>
        </p:nvSpPr>
        <p:spPr>
          <a:xfrm flipH="1">
            <a:off x="2359650" y="370175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 </a:t>
            </a:r>
            <a:endParaRPr/>
          </a:p>
        </p:txBody>
      </p:sp>
      <p:sp>
        <p:nvSpPr>
          <p:cNvPr id="673" name="Google Shape;673;p74"/>
          <p:cNvSpPr txBox="1"/>
          <p:nvPr>
            <p:ph idx="1" type="subTitle"/>
          </p:nvPr>
        </p:nvSpPr>
        <p:spPr>
          <a:xfrm>
            <a:off x="1409275" y="1308875"/>
            <a:ext cx="6435300" cy="18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better understand its inner workings, we implemented an AES-128 Encryption and Decryption core in Verilog. With the goal to verify and test our design on FPGAs we integrated universal asynchronous receiver / transmitter (UART) communication.</a:t>
            </a:r>
            <a:r>
              <a:rPr lang="en"/>
              <a:t> The design was synthesized and analyzed in Vivado to generate power, timing, and area results.</a:t>
            </a:r>
            <a:endParaRPr sz="1700"/>
          </a:p>
        </p:txBody>
      </p:sp>
      <p:cxnSp>
        <p:nvCxnSpPr>
          <p:cNvPr id="674" name="Google Shape;674;p74"/>
          <p:cNvCxnSpPr/>
          <p:nvPr/>
        </p:nvCxnSpPr>
        <p:spPr>
          <a:xfrm rot="10800000">
            <a:off x="2493000" y="1198275"/>
            <a:ext cx="4158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5" name="Google Shape;67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659662" y="777263"/>
            <a:ext cx="1934525" cy="626745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2095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5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VIVADO RESULTS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6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</a:t>
            </a:r>
            <a:endParaRPr/>
          </a:p>
        </p:txBody>
      </p:sp>
      <p:pic>
        <p:nvPicPr>
          <p:cNvPr id="686" name="Google Shape;68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00" y="1518343"/>
            <a:ext cx="4076700" cy="2676525"/>
          </a:xfrm>
          <a:prstGeom prst="rect">
            <a:avLst/>
          </a:prstGeom>
          <a:noFill/>
          <a:ln>
            <a:noFill/>
          </a:ln>
          <a:effectLst>
            <a:outerShdw blurRad="771525" rotWithShape="0" algn="bl" dir="6000000" dist="400050">
              <a:srgbClr val="000000">
                <a:alpha val="70000"/>
              </a:srgbClr>
            </a:outerShdw>
          </a:effectLst>
        </p:spPr>
      </p:pic>
      <p:sp>
        <p:nvSpPr>
          <p:cNvPr id="687" name="Google Shape;687;p76"/>
          <p:cNvSpPr txBox="1"/>
          <p:nvPr/>
        </p:nvSpPr>
        <p:spPr>
          <a:xfrm>
            <a:off x="5238075" y="2255638"/>
            <a:ext cx="2927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total on-chip power measures at 0.099W, with a significant portion (98%) attributed to device static power. Dynamic power accounts for only 2%, distributed across clocks (91%), signals (3%), logic (2%), and I/O (4%)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7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3" name="Google Shape;693;p77"/>
          <p:cNvGraphicFramePr/>
          <p:nvPr/>
        </p:nvGraphicFramePr>
        <p:xfrm>
          <a:off x="1021700" y="203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{898754CD-D877-4819-9CAD-46A3F332569E}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CLOCK(Hz)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WORST NEGATIVE SLACK(WNS)(ns)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TOTAL NEGATIVE SLACK(TNS)(ns)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-28.78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-3,626.91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1.220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25.77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25.87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99" name="Google Shape;69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525" y="1444025"/>
            <a:ext cx="2971800" cy="2819400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5400000" dist="304800">
              <a:srgbClr val="000000">
                <a:alpha val="60000"/>
              </a:srgbClr>
            </a:outerShdw>
          </a:effectLst>
        </p:spPr>
      </p:pic>
      <p:sp>
        <p:nvSpPr>
          <p:cNvPr id="700" name="Google Shape;700;p78"/>
          <p:cNvSpPr txBox="1"/>
          <p:nvPr/>
        </p:nvSpPr>
        <p:spPr>
          <a:xfrm>
            <a:off x="4350050" y="2161175"/>
            <a:ext cx="4414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area utilization on the FPGA, as shown in the provided schematic generated by Vivado, reflects the layout of the AES-128 encryption implementation. The image visualizes the placement of logic blocks and interconnections within the FPGA.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9"/>
          <p:cNvSpPr txBox="1"/>
          <p:nvPr/>
        </p:nvSpPr>
        <p:spPr>
          <a:xfrm>
            <a:off x="1993950" y="1976675"/>
            <a:ext cx="5156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THANK YOU FOR YOUR TIME</a:t>
            </a:r>
            <a:endParaRPr sz="41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/>
          <p:nvPr>
            <p:ph type="ctrTitle"/>
          </p:nvPr>
        </p:nvSpPr>
        <p:spPr>
          <a:xfrm>
            <a:off x="630825" y="2079273"/>
            <a:ext cx="1959300" cy="7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IDEA OF ENCRYPTION/DECRYPTION</a:t>
            </a:r>
            <a:endParaRPr/>
          </a:p>
        </p:txBody>
      </p:sp>
      <p:sp>
        <p:nvSpPr>
          <p:cNvPr id="578" name="Google Shape;578;p66"/>
          <p:cNvSpPr txBox="1"/>
          <p:nvPr>
            <p:ph idx="2" type="ctrTitle"/>
          </p:nvPr>
        </p:nvSpPr>
        <p:spPr>
          <a:xfrm>
            <a:off x="693636" y="371958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VULNERABILITIES</a:t>
            </a:r>
            <a:endParaRPr/>
          </a:p>
        </p:txBody>
      </p:sp>
      <p:sp>
        <p:nvSpPr>
          <p:cNvPr id="579" name="Google Shape;579;p66"/>
          <p:cNvSpPr txBox="1"/>
          <p:nvPr>
            <p:ph idx="4" type="ctrTitle"/>
          </p:nvPr>
        </p:nvSpPr>
        <p:spPr>
          <a:xfrm>
            <a:off x="3207532" y="2256091"/>
            <a:ext cx="179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GENERAL IMPLEMENTATION OF AES-128 </a:t>
            </a:r>
            <a:r>
              <a:rPr lang="en"/>
              <a:t>ENCRYPTION</a:t>
            </a:r>
            <a:endParaRPr/>
          </a:p>
        </p:txBody>
      </p:sp>
      <p:sp>
        <p:nvSpPr>
          <p:cNvPr id="580" name="Google Shape;580;p66"/>
          <p:cNvSpPr txBox="1"/>
          <p:nvPr>
            <p:ph idx="6" type="ctrTitle"/>
          </p:nvPr>
        </p:nvSpPr>
        <p:spPr>
          <a:xfrm>
            <a:off x="3280280" y="3905384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IMPLEMENTATION/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VIVADO RESULTS</a:t>
            </a:r>
            <a:endParaRPr/>
          </a:p>
        </p:txBody>
      </p:sp>
      <p:sp>
        <p:nvSpPr>
          <p:cNvPr id="581" name="Google Shape;581;p66"/>
          <p:cNvSpPr txBox="1"/>
          <p:nvPr>
            <p:ph idx="8" type="ctrTitle"/>
          </p:nvPr>
        </p:nvSpPr>
        <p:spPr>
          <a:xfrm>
            <a:off x="571525" y="361875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82" name="Google Shape;582;p66"/>
          <p:cNvSpPr txBox="1"/>
          <p:nvPr>
            <p:ph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3" name="Google Shape;583;p66"/>
          <p:cNvSpPr txBox="1"/>
          <p:nvPr>
            <p:ph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4" name="Google Shape;584;p66"/>
          <p:cNvSpPr txBox="1"/>
          <p:nvPr>
            <p:ph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5" name="Google Shape;585;p66"/>
          <p:cNvSpPr txBox="1"/>
          <p:nvPr>
            <p:ph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7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ENCRYPTION?</a:t>
            </a:r>
            <a:endParaRPr/>
          </a:p>
        </p:txBody>
      </p:sp>
      <p:sp>
        <p:nvSpPr>
          <p:cNvPr id="591" name="Google Shape;591;p67"/>
          <p:cNvSpPr txBox="1"/>
          <p:nvPr>
            <p:ph idx="1" type="subTitle"/>
          </p:nvPr>
        </p:nvSpPr>
        <p:spPr>
          <a:xfrm>
            <a:off x="2378700" y="24113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Encryption is the process of securing information and data during transmission or storage.Specifically it transforms plaintext into ciphertext using a mathematical </a:t>
            </a:r>
            <a:r>
              <a:rPr lang="en"/>
              <a:t>algorithm and a secret key.</a:t>
            </a:r>
            <a:r>
              <a:rPr lang="en"/>
              <a:t> </a:t>
            </a:r>
            <a:endParaRPr/>
          </a:p>
        </p:txBody>
      </p:sp>
      <p:cxnSp>
        <p:nvCxnSpPr>
          <p:cNvPr id="592" name="Google Shape;592;p67"/>
          <p:cNvCxnSpPr/>
          <p:nvPr/>
        </p:nvCxnSpPr>
        <p:spPr>
          <a:xfrm rot="10800000">
            <a:off x="2493000" y="2315375"/>
            <a:ext cx="4158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8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DECRYPTION?</a:t>
            </a:r>
            <a:endParaRPr/>
          </a:p>
        </p:txBody>
      </p:sp>
      <p:sp>
        <p:nvSpPr>
          <p:cNvPr id="598" name="Google Shape;598;p68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</a:t>
            </a:r>
            <a:r>
              <a:rPr lang="en"/>
              <a:t> is the reverse operation of Encryption.In particular is the process of converting ciphertext back to its original form, plaintext, using the same initial cryptographic key. </a:t>
            </a:r>
            <a:endParaRPr/>
          </a:p>
        </p:txBody>
      </p:sp>
      <p:cxnSp>
        <p:nvCxnSpPr>
          <p:cNvPr id="599" name="Google Shape;599;p68"/>
          <p:cNvCxnSpPr/>
          <p:nvPr/>
        </p:nvCxnSpPr>
        <p:spPr>
          <a:xfrm rot="10800000">
            <a:off x="2493000" y="2315375"/>
            <a:ext cx="4158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9"/>
          <p:cNvSpPr txBox="1"/>
          <p:nvPr>
            <p:ph type="ctrTitle"/>
          </p:nvPr>
        </p:nvSpPr>
        <p:spPr>
          <a:xfrm flipH="1">
            <a:off x="2359650" y="1400650"/>
            <a:ext cx="4424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AES-128 </a:t>
            </a:r>
            <a:r>
              <a:rPr lang="en"/>
              <a:t>ENCRYPTION</a:t>
            </a:r>
            <a:endParaRPr/>
          </a:p>
        </p:txBody>
      </p:sp>
      <p:sp>
        <p:nvSpPr>
          <p:cNvPr id="605" name="Google Shape;605;p69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implementation of Encryption involves a process of 10 rounds, each consisting of four key steps: SubBytes, ShiftRows, MixColumns and AddRoundKey.The </a:t>
            </a:r>
            <a:r>
              <a:rPr lang="en"/>
              <a:t>first</a:t>
            </a:r>
            <a:r>
              <a:rPr lang="en"/>
              <a:t> and final rounds have slight variations.</a:t>
            </a:r>
            <a:endParaRPr/>
          </a:p>
        </p:txBody>
      </p:sp>
      <p:cxnSp>
        <p:nvCxnSpPr>
          <p:cNvPr id="606" name="Google Shape;606;p69"/>
          <p:cNvCxnSpPr/>
          <p:nvPr/>
        </p:nvCxnSpPr>
        <p:spPr>
          <a:xfrm rot="10800000">
            <a:off x="2493000" y="2378675"/>
            <a:ext cx="4158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0"/>
          <p:cNvSpPr txBox="1"/>
          <p:nvPr>
            <p:ph type="ctrTitle"/>
          </p:nvPr>
        </p:nvSpPr>
        <p:spPr>
          <a:xfrm flipH="1">
            <a:off x="292550" y="1290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MAIN COMPONENTS OF ALGORITHM</a:t>
            </a:r>
            <a:endParaRPr/>
          </a:p>
        </p:txBody>
      </p:sp>
      <p:grpSp>
        <p:nvGrpSpPr>
          <p:cNvPr id="612" name="Google Shape;612;p70"/>
          <p:cNvGrpSpPr/>
          <p:nvPr/>
        </p:nvGrpSpPr>
        <p:grpSpPr>
          <a:xfrm>
            <a:off x="3596293" y="3409658"/>
            <a:ext cx="3187215" cy="989306"/>
            <a:chOff x="3636333" y="3431130"/>
            <a:chExt cx="3021343" cy="937819"/>
          </a:xfrm>
        </p:grpSpPr>
        <p:sp>
          <p:nvSpPr>
            <p:cNvPr id="613" name="Google Shape;613;p70"/>
            <p:cNvSpPr/>
            <p:nvPr/>
          </p:nvSpPr>
          <p:spPr>
            <a:xfrm rot="-5400000">
              <a:off x="3573191" y="3494272"/>
              <a:ext cx="937819" cy="811536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70"/>
            <p:cNvSpPr/>
            <p:nvPr/>
          </p:nvSpPr>
          <p:spPr>
            <a:xfrm rot="-5400000">
              <a:off x="3666444" y="3574971"/>
              <a:ext cx="751318" cy="650139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5" name="Google Shape;615;p70"/>
            <p:cNvCxnSpPr/>
            <p:nvPr/>
          </p:nvCxnSpPr>
          <p:spPr>
            <a:xfrm>
              <a:off x="4454776" y="3668175"/>
              <a:ext cx="2202900" cy="298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6" name="Google Shape;616;p70"/>
          <p:cNvSpPr txBox="1"/>
          <p:nvPr>
            <p:ph idx="2" type="subTitle"/>
          </p:nvPr>
        </p:nvSpPr>
        <p:spPr>
          <a:xfrm>
            <a:off x="5109300" y="3954200"/>
            <a:ext cx="21753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structure representing the i</a:t>
            </a:r>
            <a:r>
              <a:rPr lang="en"/>
              <a:t>ntermediate result of the process at every stage</a:t>
            </a:r>
            <a:endParaRPr sz="15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70"/>
          <p:cNvGrpSpPr/>
          <p:nvPr/>
        </p:nvGrpSpPr>
        <p:grpSpPr>
          <a:xfrm>
            <a:off x="1518620" y="2609954"/>
            <a:ext cx="3397330" cy="989306"/>
            <a:chOff x="1666788" y="2673044"/>
            <a:chExt cx="3220523" cy="937819"/>
          </a:xfrm>
        </p:grpSpPr>
        <p:sp>
          <p:nvSpPr>
            <p:cNvPr id="618" name="Google Shape;618;p70"/>
            <p:cNvSpPr/>
            <p:nvPr/>
          </p:nvSpPr>
          <p:spPr>
            <a:xfrm rot="-5400000">
              <a:off x="4012633" y="2736186"/>
              <a:ext cx="937819" cy="811536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0"/>
            <p:cNvSpPr/>
            <p:nvPr/>
          </p:nvSpPr>
          <p:spPr>
            <a:xfrm rot="-5400000">
              <a:off x="4105887" y="2816885"/>
              <a:ext cx="751318" cy="650139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0" name="Google Shape;620;p70"/>
            <p:cNvCxnSpPr/>
            <p:nvPr/>
          </p:nvCxnSpPr>
          <p:spPr>
            <a:xfrm flipH="1">
              <a:off x="1666788" y="2914950"/>
              <a:ext cx="2409000" cy="3054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1" name="Google Shape;621;p70"/>
          <p:cNvSpPr txBox="1"/>
          <p:nvPr>
            <p:ph idx="4" type="subTitle"/>
          </p:nvPr>
        </p:nvSpPr>
        <p:spPr>
          <a:xfrm>
            <a:off x="1518631" y="2700809"/>
            <a:ext cx="20082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622" name="Google Shape;622;p70"/>
          <p:cNvSpPr txBox="1"/>
          <p:nvPr>
            <p:ph idx="1" type="subTitle"/>
          </p:nvPr>
        </p:nvSpPr>
        <p:spPr>
          <a:xfrm>
            <a:off x="1456949" y="3218342"/>
            <a:ext cx="20082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128-bit cipher, or plaintext.</a:t>
            </a:r>
            <a:endParaRPr/>
          </a:p>
        </p:txBody>
      </p:sp>
      <p:sp>
        <p:nvSpPr>
          <p:cNvPr id="623" name="Google Shape;623;p70"/>
          <p:cNvSpPr txBox="1"/>
          <p:nvPr>
            <p:ph idx="5" type="subTitle"/>
          </p:nvPr>
        </p:nvSpPr>
        <p:spPr>
          <a:xfrm>
            <a:off x="4721783" y="3218359"/>
            <a:ext cx="20376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STATE ARRAY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70"/>
          <p:cNvGrpSpPr/>
          <p:nvPr/>
        </p:nvGrpSpPr>
        <p:grpSpPr>
          <a:xfrm>
            <a:off x="3566723" y="1823823"/>
            <a:ext cx="3179931" cy="989306"/>
            <a:chOff x="3629547" y="1912884"/>
            <a:chExt cx="3014438" cy="937819"/>
          </a:xfrm>
        </p:grpSpPr>
        <p:sp>
          <p:nvSpPr>
            <p:cNvPr id="625" name="Google Shape;625;p70"/>
            <p:cNvSpPr/>
            <p:nvPr/>
          </p:nvSpPr>
          <p:spPr>
            <a:xfrm rot="-5400000">
              <a:off x="3566405" y="1976026"/>
              <a:ext cx="937819" cy="811536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70"/>
            <p:cNvSpPr/>
            <p:nvPr/>
          </p:nvSpPr>
          <p:spPr>
            <a:xfrm rot="-5400000">
              <a:off x="3659659" y="2056725"/>
              <a:ext cx="751318" cy="650139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7" name="Google Shape;627;p70"/>
            <p:cNvCxnSpPr/>
            <p:nvPr/>
          </p:nvCxnSpPr>
          <p:spPr>
            <a:xfrm>
              <a:off x="4441085" y="2146375"/>
              <a:ext cx="2202900" cy="298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8" name="Google Shape;628;p70"/>
          <p:cNvSpPr txBox="1"/>
          <p:nvPr>
            <p:ph idx="3" type="subTitle"/>
          </p:nvPr>
        </p:nvSpPr>
        <p:spPr>
          <a:xfrm>
            <a:off x="4710072" y="2357107"/>
            <a:ext cx="20610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128-bit key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70"/>
          <p:cNvGrpSpPr/>
          <p:nvPr/>
        </p:nvGrpSpPr>
        <p:grpSpPr>
          <a:xfrm>
            <a:off x="1549458" y="1048941"/>
            <a:ext cx="3397330" cy="989306"/>
            <a:chOff x="1666788" y="2673044"/>
            <a:chExt cx="3220523" cy="937819"/>
          </a:xfrm>
        </p:grpSpPr>
        <p:sp>
          <p:nvSpPr>
            <p:cNvPr id="630" name="Google Shape;630;p70"/>
            <p:cNvSpPr/>
            <p:nvPr/>
          </p:nvSpPr>
          <p:spPr>
            <a:xfrm rot="-5400000">
              <a:off x="4012633" y="2736186"/>
              <a:ext cx="937819" cy="811536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70"/>
            <p:cNvSpPr/>
            <p:nvPr/>
          </p:nvSpPr>
          <p:spPr>
            <a:xfrm rot="-5400000">
              <a:off x="4105887" y="2816885"/>
              <a:ext cx="751318" cy="650139"/>
            </a:xfrm>
            <a:custGeom>
              <a:rect b="b" l="l" r="r" t="t"/>
              <a:pathLst>
                <a:path extrusionOk="0" h="8508" w="9834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2" name="Google Shape;632;p70"/>
            <p:cNvCxnSpPr/>
            <p:nvPr/>
          </p:nvCxnSpPr>
          <p:spPr>
            <a:xfrm flipH="1">
              <a:off x="1666788" y="2914950"/>
              <a:ext cx="2409000" cy="3054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3" name="Google Shape;633;p70"/>
          <p:cNvSpPr txBox="1"/>
          <p:nvPr>
            <p:ph idx="4" type="subTitle"/>
          </p:nvPr>
        </p:nvSpPr>
        <p:spPr>
          <a:xfrm>
            <a:off x="1549469" y="1139796"/>
            <a:ext cx="20082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634" name="Google Shape;634;p70"/>
          <p:cNvSpPr txBox="1"/>
          <p:nvPr>
            <p:ph idx="1" type="subTitle"/>
          </p:nvPr>
        </p:nvSpPr>
        <p:spPr>
          <a:xfrm>
            <a:off x="1487787" y="1657330"/>
            <a:ext cx="20082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128-bit cipher, or plaintext</a:t>
            </a:r>
            <a:r>
              <a:rPr lang="en"/>
              <a:t>.</a:t>
            </a:r>
            <a:endParaRPr/>
          </a:p>
        </p:txBody>
      </p:sp>
      <p:sp>
        <p:nvSpPr>
          <p:cNvPr id="635" name="Google Shape;635;p70"/>
          <p:cNvSpPr txBox="1"/>
          <p:nvPr>
            <p:ph idx="4" type="subTitle"/>
          </p:nvPr>
        </p:nvSpPr>
        <p:spPr>
          <a:xfrm>
            <a:off x="6322248" y="1943525"/>
            <a:ext cx="5751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STEPS OF PROCESSING</a:t>
            </a:r>
            <a:endParaRPr/>
          </a:p>
        </p:txBody>
      </p:sp>
      <p:sp>
        <p:nvSpPr>
          <p:cNvPr id="641" name="Google Shape;641;p71"/>
          <p:cNvSpPr txBox="1"/>
          <p:nvPr/>
        </p:nvSpPr>
        <p:spPr>
          <a:xfrm>
            <a:off x="457200" y="1733725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1</a:t>
            </a:r>
            <a:endParaRPr sz="30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42" name="Google Shape;642;p71"/>
          <p:cNvSpPr txBox="1"/>
          <p:nvPr/>
        </p:nvSpPr>
        <p:spPr>
          <a:xfrm>
            <a:off x="2548551" y="1736455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2</a:t>
            </a:r>
            <a:endParaRPr sz="30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43" name="Google Shape;643;p71"/>
          <p:cNvSpPr txBox="1"/>
          <p:nvPr/>
        </p:nvSpPr>
        <p:spPr>
          <a:xfrm>
            <a:off x="4618345" y="1727733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3</a:t>
            </a:r>
            <a:endParaRPr sz="30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44" name="Google Shape;644;p71"/>
          <p:cNvSpPr txBox="1"/>
          <p:nvPr/>
        </p:nvSpPr>
        <p:spPr>
          <a:xfrm>
            <a:off x="6684933" y="1732465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4</a:t>
            </a:r>
            <a:endParaRPr sz="30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45" name="Google Shape;645;p71"/>
          <p:cNvSpPr txBox="1"/>
          <p:nvPr>
            <p:ph idx="1" type="subTitle"/>
          </p:nvPr>
        </p:nvSpPr>
        <p:spPr>
          <a:xfrm>
            <a:off x="704275" y="2298800"/>
            <a:ext cx="17148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Substitutes every byte in the state array independently using a substitution box (S-box)</a:t>
            </a:r>
            <a:endParaRPr/>
          </a:p>
        </p:txBody>
      </p:sp>
      <p:sp>
        <p:nvSpPr>
          <p:cNvPr id="646" name="Google Shape;646;p71"/>
          <p:cNvSpPr txBox="1"/>
          <p:nvPr>
            <p:ph idx="2" type="subTitle"/>
          </p:nvPr>
        </p:nvSpPr>
        <p:spPr>
          <a:xfrm>
            <a:off x="3024263" y="2298800"/>
            <a:ext cx="13971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Enhances diffusion by cyclically shifting the rows of the state aray</a:t>
            </a:r>
            <a:endParaRPr/>
          </a:p>
        </p:txBody>
      </p:sp>
      <p:sp>
        <p:nvSpPr>
          <p:cNvPr id="647" name="Google Shape;647;p71"/>
          <p:cNvSpPr txBox="1"/>
          <p:nvPr>
            <p:ph idx="3" type="subTitle"/>
          </p:nvPr>
        </p:nvSpPr>
        <p:spPr>
          <a:xfrm>
            <a:off x="4969400" y="2342275"/>
            <a:ext cx="14382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Mixes the bytes within each column of the state array to enhance diffusion</a:t>
            </a:r>
            <a:endParaRPr/>
          </a:p>
        </p:txBody>
      </p:sp>
      <p:sp>
        <p:nvSpPr>
          <p:cNvPr id="648" name="Google Shape;648;p71"/>
          <p:cNvSpPr txBox="1"/>
          <p:nvPr>
            <p:ph idx="4" type="subTitle"/>
          </p:nvPr>
        </p:nvSpPr>
        <p:spPr>
          <a:xfrm>
            <a:off x="7017200" y="2342275"/>
            <a:ext cx="1618800" cy="1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XOR-ing the current state matrix with the round key derived from key expansion process</a:t>
            </a:r>
            <a:endParaRPr/>
          </a:p>
        </p:txBody>
      </p:sp>
      <p:sp>
        <p:nvSpPr>
          <p:cNvPr id="649" name="Google Shape;649;p71"/>
          <p:cNvSpPr txBox="1"/>
          <p:nvPr>
            <p:ph idx="5" type="subTitle"/>
          </p:nvPr>
        </p:nvSpPr>
        <p:spPr>
          <a:xfrm>
            <a:off x="1045775" y="1912850"/>
            <a:ext cx="13812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SubBytes</a:t>
            </a:r>
            <a:endParaRPr/>
          </a:p>
        </p:txBody>
      </p:sp>
      <p:sp>
        <p:nvSpPr>
          <p:cNvPr id="650" name="Google Shape;650;p71"/>
          <p:cNvSpPr txBox="1"/>
          <p:nvPr>
            <p:ph idx="6" type="subTitle"/>
          </p:nvPr>
        </p:nvSpPr>
        <p:spPr>
          <a:xfrm>
            <a:off x="3136838" y="191283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ShiftRows</a:t>
            </a:r>
            <a:endParaRPr/>
          </a:p>
        </p:txBody>
      </p:sp>
      <p:sp>
        <p:nvSpPr>
          <p:cNvPr id="651" name="Google Shape;651;p71"/>
          <p:cNvSpPr txBox="1"/>
          <p:nvPr>
            <p:ph idx="7" type="subTitle"/>
          </p:nvPr>
        </p:nvSpPr>
        <p:spPr>
          <a:xfrm>
            <a:off x="5227937" y="191283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MixColumns</a:t>
            </a:r>
            <a:endParaRPr/>
          </a:p>
        </p:txBody>
      </p:sp>
      <p:sp>
        <p:nvSpPr>
          <p:cNvPr id="652" name="Google Shape;652;p71"/>
          <p:cNvSpPr txBox="1"/>
          <p:nvPr>
            <p:ph idx="8" type="subTitle"/>
          </p:nvPr>
        </p:nvSpPr>
        <p:spPr>
          <a:xfrm>
            <a:off x="7347975" y="1869497"/>
            <a:ext cx="1381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AddRoundKey</a:t>
            </a:r>
            <a:endParaRPr/>
          </a:p>
        </p:txBody>
      </p:sp>
      <p:sp>
        <p:nvSpPr>
          <p:cNvPr id="653" name="Google Shape;653;p71"/>
          <p:cNvSpPr/>
          <p:nvPr/>
        </p:nvSpPr>
        <p:spPr>
          <a:xfrm>
            <a:off x="656450" y="4106875"/>
            <a:ext cx="3861600" cy="7914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21540000" dist="381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Key Expansion: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Is the process of taking the initial 128-bit key and generating a series of additional round keys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2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DECRYPTION</a:t>
            </a:r>
            <a:endParaRPr/>
          </a:p>
        </p:txBody>
      </p:sp>
      <p:sp>
        <p:nvSpPr>
          <p:cNvPr id="659" name="Google Shape;659;p72"/>
          <p:cNvSpPr txBox="1"/>
          <p:nvPr>
            <p:ph idx="1" type="subTitle"/>
          </p:nvPr>
        </p:nvSpPr>
        <p:spPr>
          <a:xfrm>
            <a:off x="2397750" y="2437225"/>
            <a:ext cx="4386600" cy="12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implementation of Decryption involves a process that it is designed to undo the transformations applied during encryption.Each round uses the inverse steps of encryption: Inverse SubBytes, Inverse ShiftRows, Inverse MixColumns, Inverse AddRoundKey.In addition a reverse order of round keys is used.</a:t>
            </a:r>
            <a:endParaRPr/>
          </a:p>
        </p:txBody>
      </p:sp>
      <p:cxnSp>
        <p:nvCxnSpPr>
          <p:cNvPr id="660" name="Google Shape;660;p72"/>
          <p:cNvCxnSpPr/>
          <p:nvPr/>
        </p:nvCxnSpPr>
        <p:spPr>
          <a:xfrm rot="10800000">
            <a:off x="2493000" y="2378675"/>
            <a:ext cx="4158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3"/>
          <p:cNvSpPr txBox="1"/>
          <p:nvPr>
            <p:ph type="ctrTitle"/>
          </p:nvPr>
        </p:nvSpPr>
        <p:spPr>
          <a:xfrm flipH="1">
            <a:off x="1398700" y="1047325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/>
              <a:t> VULNERABILITIES</a:t>
            </a:r>
            <a:endParaRPr sz="4100"/>
          </a:p>
        </p:txBody>
      </p:sp>
      <p:sp>
        <p:nvSpPr>
          <p:cNvPr id="666" name="Google Shape;666;p73"/>
          <p:cNvSpPr txBox="1"/>
          <p:nvPr>
            <p:ph idx="1" type="subTitle"/>
          </p:nvPr>
        </p:nvSpPr>
        <p:spPr>
          <a:xfrm>
            <a:off x="1398700" y="1851650"/>
            <a:ext cx="34860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SIDE CHANNEL ATTACKS: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Cache Attacks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Electromagnetic Interference Attacks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Timing Attacks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Power Analysis Attacks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67" name="Google Shape;667;p73"/>
          <p:cNvCxnSpPr/>
          <p:nvPr/>
        </p:nvCxnSpPr>
        <p:spPr>
          <a:xfrm>
            <a:off x="1538119" y="1709425"/>
            <a:ext cx="3115500" cy="8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