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Cairo"/>
      <p:regular r:id="rId26"/>
      <p:bold r:id="rId27"/>
    </p:embeddedFont>
    <p:embeddedFont>
      <p:font typeface="Space Grotesk Medium"/>
      <p:regular r:id="rId28"/>
      <p:bold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Space Grotesk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Vaggelis 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i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paceGroteskMedium-regular.fntdata"/><Relationship Id="rId27" Type="http://schemas.openxmlformats.org/officeDocument/2006/relationships/font" Target="fonts/Cai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aceGrotesk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6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5.xml"/><Relationship Id="rId32" Type="http://schemas.openxmlformats.org/officeDocument/2006/relationships/font" Target="fonts/PTSans-italic.fntdata"/><Relationship Id="rId13" Type="http://schemas.openxmlformats.org/officeDocument/2006/relationships/slide" Target="slides/slide8.xml"/><Relationship Id="rId35" Type="http://schemas.openxmlformats.org/officeDocument/2006/relationships/font" Target="fonts/SpaceGrotesk-bold.fntdata"/><Relationship Id="rId12" Type="http://schemas.openxmlformats.org/officeDocument/2006/relationships/slide" Target="slides/slide7.xml"/><Relationship Id="rId34" Type="http://schemas.openxmlformats.org/officeDocument/2006/relationships/font" Target="fonts/SpaceGrotesk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22T19:02:00.342">
    <p:pos x="449" y="839"/>
    <p:text>Εφαρμογή συμπιεσμένου νευρωνικού δικτύου σε FPGA για εφαρμογές ιατρικής απεικόνισης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5-22T14:56:54.824">
    <p:pos x="453" y="280"/>
    <p:text>πάνω βλέπουμε τι έχω κάνει ως τώρα και κάτω είναι τα επόμενα βήματα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6ae5d9b33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6ae5d9b33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ae5d9b3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6ae5d9b3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ae5d9b33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6ae5d9b33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6ae5d9b33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6ae5d9b33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1160"/>
                </a:solidFill>
                <a:latin typeface="Cairo"/>
                <a:ea typeface="Cairo"/>
                <a:cs typeface="Cairo"/>
                <a:sym typeface="Cairo"/>
              </a:rPr>
              <a:t>70%, while reasonable, leaves room for improvement.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6ae5d9b33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6ae5d9b33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6b0546dc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6b0546dc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ae5d9b33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6ae5d9b33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6ae5d9b3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6ae5d9b3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ae5d9b33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ae5d9b33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ae5d9b33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6ae5d9b33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4076350" y="2296400"/>
            <a:ext cx="3843300" cy="1085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4076350" y="3426700"/>
            <a:ext cx="3843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5" type="title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6" type="title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9" type="subTitle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3" type="subTitle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4" type="subTitle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5" type="subTitle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12" name="Google Shape;11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15" name="Google Shape;115;p1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5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23" name="Google Shape;123;p1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3889175" y="1000050"/>
            <a:ext cx="3205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subTitle"/>
          </p:nvPr>
        </p:nvSpPr>
        <p:spPr>
          <a:xfrm>
            <a:off x="3889175" y="2131950"/>
            <a:ext cx="41853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6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32" name="Google Shape;132;p1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713225" y="707075"/>
            <a:ext cx="23454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713225" y="1606775"/>
            <a:ext cx="23454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6"/>
          <p:cNvSpPr/>
          <p:nvPr>
            <p:ph idx="2" type="pic"/>
          </p:nvPr>
        </p:nvSpPr>
        <p:spPr>
          <a:xfrm>
            <a:off x="5588500" y="539500"/>
            <a:ext cx="2801100" cy="40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7" name="Google Shape;137;p16"/>
          <p:cNvSpPr/>
          <p:nvPr>
            <p:ph idx="3" type="pic"/>
          </p:nvPr>
        </p:nvSpPr>
        <p:spPr>
          <a:xfrm>
            <a:off x="3171450" y="539500"/>
            <a:ext cx="2304300" cy="228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8" name="Google Shape;138;p16"/>
          <p:cNvSpPr/>
          <p:nvPr>
            <p:ph idx="4" type="pic"/>
          </p:nvPr>
        </p:nvSpPr>
        <p:spPr>
          <a:xfrm>
            <a:off x="3171450" y="2953775"/>
            <a:ext cx="23043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9" name="Google Shape;139;p16"/>
          <p:cNvSpPr/>
          <p:nvPr>
            <p:ph idx="5" type="pic"/>
          </p:nvPr>
        </p:nvSpPr>
        <p:spPr>
          <a:xfrm>
            <a:off x="754400" y="2953775"/>
            <a:ext cx="23043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42" name="Google Shape;142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45" name="Google Shape;145;p1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subTitle"/>
          </p:nvPr>
        </p:nvSpPr>
        <p:spPr>
          <a:xfrm>
            <a:off x="719975" y="1164450"/>
            <a:ext cx="37488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8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51" name="Google Shape;151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18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54" name="Google Shape;154;p1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719975" y="1393800"/>
            <a:ext cx="50154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2" type="subTitle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3" type="subTitle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4" type="subTitle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5" type="subTitle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6" type="subTitle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2" type="subTitle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3" type="subTitle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4" type="subTitle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5" type="subTitle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6" type="subTitle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7" type="subTitle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8" type="subTitle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2" type="subTitle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3" type="subTitle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4" type="subTitle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5" type="subTitle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6" type="subTitle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7" type="subTitle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3" name="Google Shape;203;p21"/>
          <p:cNvSpPr txBox="1"/>
          <p:nvPr>
            <p:ph idx="8" type="subTitle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21"/>
          <p:cNvSpPr txBox="1"/>
          <p:nvPr>
            <p:ph idx="9" type="subTitle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13" type="subTitle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14" type="subTitle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15" type="subTitle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hasCustomPrompt="1" type="title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/>
          <p:nvPr>
            <p:ph idx="1" type="subTitle"/>
          </p:nvPr>
        </p:nvSpPr>
        <p:spPr>
          <a:xfrm>
            <a:off x="1200575" y="2948884"/>
            <a:ext cx="2739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hasCustomPrompt="1" idx="2" type="title"/>
          </p:nvPr>
        </p:nvSpPr>
        <p:spPr>
          <a:xfrm>
            <a:off x="1200575" y="977950"/>
            <a:ext cx="2739300" cy="666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/>
          <p:nvPr>
            <p:ph idx="3" type="subTitle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hasCustomPrompt="1" idx="4" type="title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2"/>
          <p:cNvSpPr txBox="1"/>
          <p:nvPr>
            <p:ph idx="5" type="subTitle"/>
          </p:nvPr>
        </p:nvSpPr>
        <p:spPr>
          <a:xfrm>
            <a:off x="1200575" y="4238300"/>
            <a:ext cx="2739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15" name="Google Shape;2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713225" y="3410538"/>
            <a:ext cx="3278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b="1" sz="1000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flipH="1" rot="-10539848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" name="Google Shape;22;p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23" name="Google Shape;23;p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088475" y="770400"/>
            <a:ext cx="3081600" cy="360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flipH="1" rot="-10539848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>
            <p:ph type="ctrTitle"/>
          </p:nvPr>
        </p:nvSpPr>
        <p:spPr>
          <a:xfrm>
            <a:off x="713225" y="1332725"/>
            <a:ext cx="6165600" cy="24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</a:rPr>
              <a:t>Compressed NN Implementation for Low Power Medical Imaging</a:t>
            </a:r>
            <a:endParaRPr sz="3900">
              <a:solidFill>
                <a:schemeClr val="dk1"/>
              </a:solidFill>
            </a:endParaRPr>
          </a:p>
        </p:txBody>
      </p:sp>
      <p:sp>
        <p:nvSpPr>
          <p:cNvPr id="245" name="Google Shape;245;p26"/>
          <p:cNvSpPr txBox="1"/>
          <p:nvPr>
            <p:ph idx="1" type="subTitle"/>
          </p:nvPr>
        </p:nvSpPr>
        <p:spPr>
          <a:xfrm>
            <a:off x="713225" y="3885650"/>
            <a:ext cx="36906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Vaggelis Ananiadis, 03409,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Supervisor: Prof. </a:t>
            </a:r>
            <a:r>
              <a:rPr lang="en"/>
              <a:t>Karakostantis G.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/>
          <p:nvPr/>
        </p:nvSpPr>
        <p:spPr>
          <a:xfrm>
            <a:off x="1161000" y="3001200"/>
            <a:ext cx="33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dk2"/>
                </a:highlight>
                <a:latin typeface="Cairo"/>
                <a:ea typeface="Cairo"/>
                <a:cs typeface="Cairo"/>
                <a:sym typeface="Cairo"/>
              </a:rPr>
              <a:t>Latency/ Throughput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1127738" y="1226788"/>
            <a:ext cx="33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dk2"/>
                </a:highlight>
                <a:latin typeface="Cairo"/>
                <a:ea typeface="Cairo"/>
                <a:cs typeface="Cairo"/>
                <a:sym typeface="Cairo"/>
              </a:rPr>
              <a:t>Model Accuracy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1127750" y="2021788"/>
            <a:ext cx="33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dk2"/>
                </a:highlight>
                <a:latin typeface="Cairo"/>
                <a:ea typeface="Cairo"/>
                <a:cs typeface="Cairo"/>
                <a:sym typeface="Cairo"/>
              </a:rPr>
              <a:t>Power usage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808900" y="534650"/>
            <a:ext cx="332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CPU Estimates</a:t>
            </a:r>
            <a:endParaRPr b="1"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1127750" y="2362663"/>
            <a:ext cx="325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l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ow estimate is 20W for inference.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80" name="Google Shape;380;p35"/>
          <p:cNvPicPr preferRelativeResize="0"/>
          <p:nvPr/>
        </p:nvPicPr>
        <p:blipFill rotWithShape="1">
          <a:blip r:embed="rId3">
            <a:alphaModFix/>
          </a:blip>
          <a:srcRect b="0" l="0" r="69162" t="79620"/>
          <a:stretch/>
        </p:blipFill>
        <p:spPr>
          <a:xfrm>
            <a:off x="1161000" y="3370500"/>
            <a:ext cx="1890950" cy="2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5"/>
          <p:cNvSpPr txBox="1"/>
          <p:nvPr/>
        </p:nvSpPr>
        <p:spPr>
          <a:xfrm>
            <a:off x="1161000" y="3944825"/>
            <a:ext cx="422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Measured on an Intel Core 5 120U</a:t>
            </a:r>
            <a:endParaRPr sz="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1161050" y="1471763"/>
            <a:ext cx="325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80%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against Results</a:t>
            </a:r>
            <a:endParaRPr/>
          </a:p>
        </p:txBody>
      </p:sp>
      <p:pic>
        <p:nvPicPr>
          <p:cNvPr id="388" name="Google Shape;3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1194100"/>
            <a:ext cx="8395976" cy="19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idx="6" type="subTitle"/>
          </p:nvPr>
        </p:nvSpPr>
        <p:spPr>
          <a:xfrm>
            <a:off x="2962650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2"/>
                </a:highlight>
                <a:latin typeface="Space Grotesk"/>
                <a:ea typeface="Space Grotesk"/>
                <a:cs typeface="Space Grotesk"/>
                <a:sym typeface="Space Grotesk"/>
              </a:rPr>
              <a:t>Throughput</a:t>
            </a:r>
            <a:endParaRPr b="1"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94" name="Google Shape;39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Comparisons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 txBox="1"/>
          <p:nvPr>
            <p:ph idx="1" type="subTitle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FPGAs consume less than 0.5W, while CPUs need at the very least 15-20W for small scale inference.</a:t>
            </a:r>
            <a:endParaRPr/>
          </a:p>
        </p:txBody>
      </p:sp>
      <p:sp>
        <p:nvSpPr>
          <p:cNvPr id="396" name="Google Shape;396;p37"/>
          <p:cNvSpPr txBox="1"/>
          <p:nvPr>
            <p:ph idx="2" type="subTitle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71% accuracy was achieved on the FPGA for the inferred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CPU has a 85%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 txBox="1"/>
          <p:nvPr>
            <p:ph idx="3" type="subTitle"/>
          </p:nvPr>
        </p:nvSpPr>
        <p:spPr>
          <a:xfrm>
            <a:off x="2962649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latency for the CPU is 90ms, while for the FPGA it is 19μs. In a real system a CPU would not be practical.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 txBox="1"/>
          <p:nvPr>
            <p:ph idx="5" type="subTitle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2"/>
                </a:highlight>
                <a:latin typeface="Space Grotesk"/>
                <a:ea typeface="Space Grotesk"/>
                <a:cs typeface="Space Grotesk"/>
                <a:sym typeface="Space Grotesk"/>
              </a:rPr>
              <a:t>Power Usage</a:t>
            </a:r>
            <a:endParaRPr b="1"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99" name="Google Shape;399;p37"/>
          <p:cNvSpPr txBox="1"/>
          <p:nvPr>
            <p:ph idx="7" type="subTitle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2"/>
                </a:highlight>
                <a:latin typeface="Space Grotesk"/>
                <a:ea typeface="Space Grotesk"/>
                <a:cs typeface="Space Grotesk"/>
                <a:sym typeface="Space Grotesk"/>
              </a:rPr>
              <a:t>Accuracy</a:t>
            </a:r>
            <a:endParaRPr b="1"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</p:txBody>
      </p:sp>
      <p:sp>
        <p:nvSpPr>
          <p:cNvPr id="405" name="Google Shape;405;p38"/>
          <p:cNvSpPr txBox="1"/>
          <p:nvPr>
            <p:ph idx="1" type="subTitle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70%, while reasonable, leaves room for improvement. </a:t>
            </a:r>
            <a:r>
              <a:rPr lang="en"/>
              <a:t>Larger FPGAs allow for larger Networks.</a:t>
            </a:r>
            <a:endParaRPr/>
          </a:p>
        </p:txBody>
      </p:sp>
      <p:sp>
        <p:nvSpPr>
          <p:cNvPr id="406" name="Google Shape;406;p38"/>
          <p:cNvSpPr txBox="1"/>
          <p:nvPr>
            <p:ph idx="2" type="subTitle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Porting another medical imaging CNN should be a simple process.</a:t>
            </a:r>
            <a:endParaRPr/>
          </a:p>
        </p:txBody>
      </p:sp>
      <p:sp>
        <p:nvSpPr>
          <p:cNvPr id="407" name="Google Shape;407;p38"/>
          <p:cNvSpPr txBox="1"/>
          <p:nvPr>
            <p:ph idx="3" type="subTitle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wrapper for </a:t>
            </a:r>
            <a:r>
              <a:rPr lang="en"/>
              <a:t>automating</a:t>
            </a:r>
            <a:r>
              <a:rPr lang="en"/>
              <a:t> the optimal inference of a CNN, by automatically tuning parameters.</a:t>
            </a:r>
            <a:endParaRPr/>
          </a:p>
        </p:txBody>
      </p:sp>
      <p:sp>
        <p:nvSpPr>
          <p:cNvPr id="408" name="Google Shape;408;p38"/>
          <p:cNvSpPr txBox="1"/>
          <p:nvPr>
            <p:ph idx="4" type="subTitle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hardware-aware CNN architectures </a:t>
            </a:r>
            <a:r>
              <a:rPr lang="en"/>
              <a:t>to auto-</a:t>
            </a:r>
            <a:r>
              <a:rPr lang="en"/>
              <a:t>optimize networks for FPGA constraints.</a:t>
            </a:r>
            <a:endParaRPr/>
          </a:p>
        </p:txBody>
      </p:sp>
      <p:sp>
        <p:nvSpPr>
          <p:cNvPr id="409" name="Google Shape;409;p38"/>
          <p:cNvSpPr txBox="1"/>
          <p:nvPr>
            <p:ph idx="5" type="subTitle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advantage of advanced quantization techniques, using frameworks, such as HGQ, or QKeras.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 txBox="1"/>
          <p:nvPr>
            <p:ph idx="7" type="subTitle"/>
          </p:nvPr>
        </p:nvSpPr>
        <p:spPr>
          <a:xfrm>
            <a:off x="1162025" y="1359250"/>
            <a:ext cx="2100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highlight>
                  <a:schemeClr val="dk2"/>
                </a:highlight>
              </a:rPr>
              <a:t>Improve diagnostic accuracy</a:t>
            </a:r>
            <a:endParaRPr sz="1300"/>
          </a:p>
        </p:txBody>
      </p:sp>
      <p:sp>
        <p:nvSpPr>
          <p:cNvPr id="411" name="Google Shape;411;p38"/>
          <p:cNvSpPr txBox="1"/>
          <p:nvPr>
            <p:ph idx="8" type="subTitle"/>
          </p:nvPr>
        </p:nvSpPr>
        <p:spPr>
          <a:xfrm>
            <a:off x="3722913" y="1359250"/>
            <a:ext cx="2220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highlight>
                  <a:schemeClr val="dk2"/>
                </a:highlight>
              </a:rPr>
              <a:t>Expansion to other medical domains</a:t>
            </a:r>
            <a:endParaRPr sz="1300"/>
          </a:p>
        </p:txBody>
      </p:sp>
      <p:sp>
        <p:nvSpPr>
          <p:cNvPr id="412" name="Google Shape;412;p38"/>
          <p:cNvSpPr txBox="1"/>
          <p:nvPr>
            <p:ph idx="9" type="subTitle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highlight>
                  <a:schemeClr val="dk2"/>
                </a:highlight>
              </a:rPr>
              <a:t>Explore advanced quantization options</a:t>
            </a:r>
            <a:endParaRPr sz="1300"/>
          </a:p>
        </p:txBody>
      </p:sp>
      <p:sp>
        <p:nvSpPr>
          <p:cNvPr id="413" name="Google Shape;413;p38"/>
          <p:cNvSpPr txBox="1"/>
          <p:nvPr>
            <p:ph idx="13" type="subTitle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1160"/>
                </a:solidFill>
                <a:highlight>
                  <a:schemeClr val="dk2"/>
                </a:highlight>
              </a:rPr>
              <a:t>CNN to FPGA Wrapper</a:t>
            </a:r>
            <a:endParaRPr sz="1300">
              <a:solidFill>
                <a:srgbClr val="241160"/>
              </a:solidFill>
            </a:endParaRPr>
          </a:p>
        </p:txBody>
      </p:sp>
      <p:sp>
        <p:nvSpPr>
          <p:cNvPr id="414" name="Google Shape;414;p38"/>
          <p:cNvSpPr txBox="1"/>
          <p:nvPr>
            <p:ph idx="14" type="subTitle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1160"/>
                </a:solidFill>
                <a:highlight>
                  <a:schemeClr val="dk2"/>
                </a:highlight>
              </a:rPr>
              <a:t>Hardware aware CNN search</a:t>
            </a:r>
            <a:endParaRPr sz="1300">
              <a:solidFill>
                <a:srgbClr val="2411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r>
              <a:rPr lang="en"/>
              <a:t>...</a:t>
            </a:r>
            <a:endParaRPr/>
          </a:p>
        </p:txBody>
      </p:sp>
      <p:sp>
        <p:nvSpPr>
          <p:cNvPr id="420" name="Google Shape;420;p39"/>
          <p:cNvSpPr txBox="1"/>
          <p:nvPr>
            <p:ph idx="2" type="subTitle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v2 is better supported than Keras v3, or PyTorch.</a:t>
            </a:r>
            <a:endParaRPr/>
          </a:p>
        </p:txBody>
      </p:sp>
      <p:sp>
        <p:nvSpPr>
          <p:cNvPr id="421" name="Google Shape;421;p39"/>
          <p:cNvSpPr txBox="1"/>
          <p:nvPr>
            <p:ph idx="1" type="subTitle"/>
          </p:nvPr>
        </p:nvSpPr>
        <p:spPr>
          <a:xfrm>
            <a:off x="1100300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is too large.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include reducing input size and changing io_stream from parallel to serial.</a:t>
            </a:r>
            <a:endParaRPr/>
          </a:p>
        </p:txBody>
      </p:sp>
      <p:sp>
        <p:nvSpPr>
          <p:cNvPr id="422" name="Google Shape;422;p39"/>
          <p:cNvSpPr txBox="1"/>
          <p:nvPr>
            <p:ph idx="3" type="subTitle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onflict between hls4ml and </a:t>
            </a:r>
            <a:r>
              <a:rPr lang="en"/>
              <a:t>Vitis for specific versions (2022.2, for example*). Upgrade to Vitis 2023.2 or later.</a:t>
            </a:r>
            <a:endParaRPr/>
          </a:p>
        </p:txBody>
      </p:sp>
      <p:sp>
        <p:nvSpPr>
          <p:cNvPr id="423" name="Google Shape;423;p39"/>
          <p:cNvSpPr txBox="1"/>
          <p:nvPr>
            <p:ph idx="4" type="subTitle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package versions can be found on hls4ml documentation. </a:t>
            </a:r>
            <a:r>
              <a:rPr lang="en"/>
              <a:t>A clean conda environment is necessary to avoid package version conflicts.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9"/>
          <p:cNvSpPr txBox="1"/>
          <p:nvPr>
            <p:ph idx="5" type="subTitle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OOM killer kicks in due to low memory. Can be avoided by adding swap memory.</a:t>
            </a:r>
            <a:endParaRPr/>
          </a:p>
        </p:txBody>
      </p:sp>
      <p:sp>
        <p:nvSpPr>
          <p:cNvPr id="425" name="Google Shape;425;p39"/>
          <p:cNvSpPr txBox="1"/>
          <p:nvPr>
            <p:ph idx="6" type="subTitle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of the High Granularity Quantization framework is austere. </a:t>
            </a:r>
            <a:endParaRPr/>
          </a:p>
        </p:txBody>
      </p:sp>
      <p:sp>
        <p:nvSpPr>
          <p:cNvPr id="426" name="Google Shape;426;p39"/>
          <p:cNvSpPr txBox="1"/>
          <p:nvPr>
            <p:ph idx="7" type="subTitle"/>
          </p:nvPr>
        </p:nvSpPr>
        <p:spPr>
          <a:xfrm>
            <a:off x="1100300" y="1359250"/>
            <a:ext cx="2314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highlight>
                  <a:schemeClr val="dk2"/>
                </a:highlight>
              </a:rPr>
              <a:t>Silent failure before compilation</a:t>
            </a:r>
            <a:endParaRPr sz="1300"/>
          </a:p>
        </p:txBody>
      </p:sp>
      <p:sp>
        <p:nvSpPr>
          <p:cNvPr id="427" name="Google Shape;427;p39"/>
          <p:cNvSpPr txBox="1"/>
          <p:nvPr>
            <p:ph idx="8" type="subTitle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highlight>
                  <a:schemeClr val="dk2"/>
                </a:highlight>
              </a:rPr>
              <a:t>ML Framerwork</a:t>
            </a:r>
            <a:endParaRPr sz="1300"/>
          </a:p>
        </p:txBody>
      </p:sp>
      <p:sp>
        <p:nvSpPr>
          <p:cNvPr id="428" name="Google Shape;428;p39"/>
          <p:cNvSpPr txBox="1"/>
          <p:nvPr>
            <p:ph idx="9" type="subTitle"/>
          </p:nvPr>
        </p:nvSpPr>
        <p:spPr>
          <a:xfrm>
            <a:off x="6337625" y="1359250"/>
            <a:ext cx="2107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highlight>
                  <a:schemeClr val="dk2"/>
                </a:highlight>
              </a:rPr>
              <a:t>Implementation silently fails at random points</a:t>
            </a:r>
            <a:endParaRPr sz="130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429" name="Google Shape;429;p39"/>
          <p:cNvSpPr txBox="1"/>
          <p:nvPr>
            <p:ph idx="13" type="subTitle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highlight>
                  <a:schemeClr val="dk2"/>
                </a:highlight>
              </a:rPr>
              <a:t>Implementation does not start</a:t>
            </a:r>
            <a:endParaRPr sz="130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430" name="Google Shape;430;p39"/>
          <p:cNvSpPr txBox="1"/>
          <p:nvPr>
            <p:ph idx="14" type="subTitle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highlight>
                  <a:schemeClr val="dk2"/>
                </a:highlight>
              </a:rPr>
              <a:t>Dependencies</a:t>
            </a:r>
            <a:endParaRPr sz="130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431" name="Google Shape;431;p39"/>
          <p:cNvSpPr txBox="1"/>
          <p:nvPr>
            <p:ph idx="15" type="subTitle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highlight>
                  <a:schemeClr val="dk2"/>
                </a:highlight>
              </a:rPr>
              <a:t>HGQ documentation</a:t>
            </a:r>
            <a:endParaRPr sz="130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432" name="Google Shape;432;p39"/>
          <p:cNvSpPr txBox="1"/>
          <p:nvPr>
            <p:ph idx="3" type="subTitle"/>
          </p:nvPr>
        </p:nvSpPr>
        <p:spPr>
          <a:xfrm>
            <a:off x="1100300" y="4687547"/>
            <a:ext cx="19752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many more…</a:t>
            </a:r>
            <a:endParaRPr/>
          </a:p>
        </p:txBody>
      </p:sp>
      <p:sp>
        <p:nvSpPr>
          <p:cNvPr id="433" name="Google Shape;433;p39"/>
          <p:cNvSpPr txBox="1"/>
          <p:nvPr>
            <p:ph idx="3" type="subTitle"/>
          </p:nvPr>
        </p:nvSpPr>
        <p:spPr>
          <a:xfrm>
            <a:off x="1012375" y="4323575"/>
            <a:ext cx="2770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* </a:t>
            </a:r>
            <a:r>
              <a:rPr lang="en" sz="900"/>
              <a:t>This is only reported by fastmachinelearning on GitHub issues and not on the documentations.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439" name="Google Shape;439;p40"/>
          <p:cNvSpPr txBox="1"/>
          <p:nvPr>
            <p:ph idx="1" type="subTitle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Vitis HLS 2023.2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Vivado 2023.2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Vitis 2023.2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0"/>
          <p:cNvSpPr txBox="1"/>
          <p:nvPr>
            <p:ph idx="2" type="subTitle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0"/>
          <p:cNvSpPr txBox="1"/>
          <p:nvPr>
            <p:ph idx="3" type="subTitle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0"/>
          <p:cNvSpPr txBox="1"/>
          <p:nvPr>
            <p:ph idx="4" type="subTitle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0"/>
          <p:cNvSpPr txBox="1"/>
          <p:nvPr>
            <p:ph idx="5" type="subTitle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ensorflow 2.14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eras 2.14</a:t>
            </a:r>
            <a:endParaRPr/>
          </a:p>
        </p:txBody>
      </p:sp>
      <p:sp>
        <p:nvSpPr>
          <p:cNvPr id="444" name="Google Shape;444;p40"/>
          <p:cNvSpPr txBox="1"/>
          <p:nvPr>
            <p:ph idx="6" type="subTitle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"/>
          <p:cNvSpPr txBox="1"/>
          <p:nvPr>
            <p:ph idx="7" type="subTitle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</a:rPr>
              <a:t>Vitis Suite</a:t>
            </a:r>
            <a:endParaRPr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446" name="Google Shape;446;p40"/>
          <p:cNvSpPr txBox="1"/>
          <p:nvPr>
            <p:ph idx="8" type="subTitle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</a:rPr>
              <a:t>h</a:t>
            </a:r>
            <a:r>
              <a:rPr lang="en">
                <a:solidFill>
                  <a:schemeClr val="lt2"/>
                </a:solidFill>
                <a:highlight>
                  <a:schemeClr val="dk2"/>
                </a:highlight>
              </a:rPr>
              <a:t>ls4ml 1.1.0</a:t>
            </a:r>
            <a:endParaRPr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447" name="Google Shape;447;p40"/>
          <p:cNvSpPr txBox="1"/>
          <p:nvPr>
            <p:ph idx="9" type="subTitle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</a:rPr>
              <a:t>Python 3.10</a:t>
            </a:r>
            <a:endParaRPr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448" name="Google Shape;448;p40"/>
          <p:cNvSpPr txBox="1"/>
          <p:nvPr>
            <p:ph idx="13" type="subTitle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"/>
          <p:cNvSpPr txBox="1"/>
          <p:nvPr>
            <p:ph idx="14" type="subTitle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 txBox="1"/>
          <p:nvPr>
            <p:ph idx="15" type="subTitle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type="title"/>
          </p:nvPr>
        </p:nvSpPr>
        <p:spPr>
          <a:xfrm>
            <a:off x="1398600" y="2001350"/>
            <a:ext cx="63468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Ευχαριστώ για τον χρόνο σας!</a:t>
            </a:r>
            <a:endParaRPr sz="3900"/>
          </a:p>
        </p:txBody>
      </p:sp>
      <p:sp>
        <p:nvSpPr>
          <p:cNvPr id="456" name="Google Shape;456;p41"/>
          <p:cNvSpPr/>
          <p:nvPr/>
        </p:nvSpPr>
        <p:spPr>
          <a:xfrm>
            <a:off x="643950" y="3340450"/>
            <a:ext cx="3555000" cy="8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457" name="Google Shape;4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138690">
            <a:off x="6594877" y="519811"/>
            <a:ext cx="4104270" cy="218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7"/>
          <p:cNvGrpSpPr/>
          <p:nvPr/>
        </p:nvGrpSpPr>
        <p:grpSpPr>
          <a:xfrm flipH="1" rot="4659980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251" name="Google Shape;251;p2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7"/>
          <p:cNvSpPr txBox="1"/>
          <p:nvPr>
            <p:ph idx="1" type="subTitle"/>
          </p:nvPr>
        </p:nvSpPr>
        <p:spPr>
          <a:xfrm>
            <a:off x="1200575" y="3169218"/>
            <a:ext cx="2739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4" name="Google Shape;254;p27"/>
          <p:cNvSpPr txBox="1"/>
          <p:nvPr>
            <p:ph type="title"/>
          </p:nvPr>
        </p:nvSpPr>
        <p:spPr>
          <a:xfrm>
            <a:off x="1200575" y="2266175"/>
            <a:ext cx="4601700" cy="6675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Grotesk Medium"/>
                <a:ea typeface="Space Grotesk Medium"/>
                <a:cs typeface="Space Grotesk Medium"/>
                <a:sym typeface="Space Grotesk Medium"/>
              </a:rPr>
              <a:t>Deploying and optimizing a CNN to an FPGA, for a low-power, accurate and real-time breast cancer diagnosis from ultrasound images.</a:t>
            </a:r>
            <a:endParaRPr sz="3700"/>
          </a:p>
        </p:txBody>
      </p:sp>
      <p:sp>
        <p:nvSpPr>
          <p:cNvPr id="255" name="Google Shape;255;p27"/>
          <p:cNvSpPr txBox="1"/>
          <p:nvPr>
            <p:ph idx="2" type="title"/>
          </p:nvPr>
        </p:nvSpPr>
        <p:spPr>
          <a:xfrm>
            <a:off x="1200575" y="977950"/>
            <a:ext cx="4574700" cy="6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Description</a:t>
            </a:r>
            <a:endParaRPr/>
          </a:p>
        </p:txBody>
      </p:sp>
      <p:sp>
        <p:nvSpPr>
          <p:cNvPr id="256" name="Google Shape;256;p27"/>
          <p:cNvSpPr txBox="1"/>
          <p:nvPr>
            <p:ph idx="3" type="subTitle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idx="6" type="subTitle"/>
          </p:nvPr>
        </p:nvSpPr>
        <p:spPr>
          <a:xfrm>
            <a:off x="2962650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highlight>
                  <a:schemeClr val="dk2"/>
                </a:highlight>
                <a:latin typeface="Space Grotesk"/>
                <a:ea typeface="Space Grotesk"/>
                <a:cs typeface="Space Grotesk"/>
                <a:sym typeface="Space Grotesk"/>
              </a:rPr>
              <a:t>Throughput</a:t>
            </a:r>
            <a:endParaRPr b="1">
              <a:solidFill>
                <a:schemeClr val="lt2"/>
              </a:solidFill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3" name="Google Shape;26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64" name="Google Shape;264;p28"/>
          <p:cNvSpPr txBox="1"/>
          <p:nvPr>
            <p:ph idx="1" type="subTitle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 CNN implementation be more energy efficient than it would be on a CPU or GPU?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 txBox="1"/>
          <p:nvPr>
            <p:ph idx="2" type="subTitle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retain the performance of the CNN under the strict resource constraints of the FPGA?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 txBox="1"/>
          <p:nvPr>
            <p:ph idx="3" type="subTitle"/>
          </p:nvPr>
        </p:nvSpPr>
        <p:spPr>
          <a:xfrm>
            <a:off x="2962649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s it possible to make a CNN run faster than it would on a CPU or a GPU?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 txBox="1"/>
          <p:nvPr>
            <p:ph idx="5" type="subTitle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highlight>
                  <a:schemeClr val="dk2"/>
                </a:highlight>
                <a:latin typeface="Space Grotesk"/>
                <a:ea typeface="Space Grotesk"/>
                <a:cs typeface="Space Grotesk"/>
                <a:sym typeface="Space Grotesk"/>
              </a:rPr>
              <a:t>Power Usage</a:t>
            </a:r>
            <a:endParaRPr b="1">
              <a:solidFill>
                <a:schemeClr val="lt2"/>
              </a:solidFill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8" name="Google Shape;268;p28"/>
          <p:cNvSpPr txBox="1"/>
          <p:nvPr>
            <p:ph idx="7" type="subTitle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highlight>
                  <a:schemeClr val="dk2"/>
                </a:highlight>
                <a:latin typeface="Space Grotesk"/>
                <a:ea typeface="Space Grotesk"/>
                <a:cs typeface="Space Grotesk"/>
                <a:sym typeface="Space Grotesk"/>
              </a:rPr>
              <a:t>Accuracy</a:t>
            </a:r>
            <a:endParaRPr b="1">
              <a:solidFill>
                <a:schemeClr val="lt2"/>
              </a:solidFill>
              <a:highlight>
                <a:schemeClr val="dk2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</a:t>
            </a:r>
            <a:r>
              <a:rPr b="1" lang="en"/>
              <a:t>focus</a:t>
            </a:r>
            <a:r>
              <a:rPr b="1" lang="en"/>
              <a:t> </a:t>
            </a:r>
            <a:endParaRPr b="1"/>
          </a:p>
        </p:txBody>
      </p:sp>
      <p:sp>
        <p:nvSpPr>
          <p:cNvPr id="274" name="Google Shape;274;p29"/>
          <p:cNvSpPr/>
          <p:nvPr/>
        </p:nvSpPr>
        <p:spPr>
          <a:xfrm>
            <a:off x="1652300" y="1361700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3540000" y="1361700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5427700" y="1361700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 flipH="1">
            <a:off x="834300" y="17863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Find a suitable CNN</a:t>
            </a:r>
            <a:endParaRPr b="1"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 flipH="1">
            <a:off x="2722000" y="17863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Modify and Train CNN</a:t>
            </a:r>
            <a:endParaRPr b="1"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7315400" y="1361700"/>
            <a:ext cx="176400" cy="17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 txBox="1"/>
          <p:nvPr/>
        </p:nvSpPr>
        <p:spPr>
          <a:xfrm flipH="1">
            <a:off x="4609700" y="17863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Optimize CNN for FPGA inference</a:t>
            </a:r>
            <a:endParaRPr b="1"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281" name="Google Shape;281;p29"/>
          <p:cNvCxnSpPr>
            <a:stCxn id="274" idx="6"/>
            <a:endCxn id="275" idx="2"/>
          </p:cNvCxnSpPr>
          <p:nvPr/>
        </p:nvCxnSpPr>
        <p:spPr>
          <a:xfrm>
            <a:off x="1828700" y="1449900"/>
            <a:ext cx="1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>
            <a:stCxn id="275" idx="6"/>
            <a:endCxn id="276" idx="2"/>
          </p:cNvCxnSpPr>
          <p:nvPr/>
        </p:nvCxnSpPr>
        <p:spPr>
          <a:xfrm>
            <a:off x="3716400" y="1449900"/>
            <a:ext cx="1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>
            <a:stCxn id="276" idx="6"/>
            <a:endCxn id="279" idx="2"/>
          </p:cNvCxnSpPr>
          <p:nvPr/>
        </p:nvCxnSpPr>
        <p:spPr>
          <a:xfrm>
            <a:off x="5604100" y="1449900"/>
            <a:ext cx="1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9"/>
          <p:cNvCxnSpPr>
            <a:stCxn id="274" idx="4"/>
            <a:endCxn id="277" idx="0"/>
          </p:cNvCxnSpPr>
          <p:nvPr/>
        </p:nvCxnSpPr>
        <p:spPr>
          <a:xfrm>
            <a:off x="1740500" y="1538100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9"/>
          <p:cNvCxnSpPr>
            <a:stCxn id="275" idx="4"/>
            <a:endCxn id="278" idx="0"/>
          </p:cNvCxnSpPr>
          <p:nvPr/>
        </p:nvCxnSpPr>
        <p:spPr>
          <a:xfrm>
            <a:off x="3628200" y="1538100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9"/>
          <p:cNvCxnSpPr>
            <a:stCxn id="276" idx="4"/>
            <a:endCxn id="280" idx="0"/>
          </p:cNvCxnSpPr>
          <p:nvPr/>
        </p:nvCxnSpPr>
        <p:spPr>
          <a:xfrm>
            <a:off x="5515900" y="1538100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9"/>
          <p:cNvSpPr/>
          <p:nvPr/>
        </p:nvSpPr>
        <p:spPr>
          <a:xfrm>
            <a:off x="3654675" y="354932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5466925" y="354932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 flipH="1">
            <a:off x="2836675" y="3974000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Compare results between FPGA and CPU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 flipH="1">
            <a:off x="4648975" y="3974000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Conclusions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291" name="Google Shape;291;p29"/>
          <p:cNvCxnSpPr>
            <a:stCxn id="287" idx="6"/>
            <a:endCxn id="288" idx="2"/>
          </p:cNvCxnSpPr>
          <p:nvPr/>
        </p:nvCxnSpPr>
        <p:spPr>
          <a:xfrm>
            <a:off x="3831075" y="3637525"/>
            <a:ext cx="163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9"/>
          <p:cNvCxnSpPr>
            <a:stCxn id="287" idx="4"/>
            <a:endCxn id="289" idx="0"/>
          </p:cNvCxnSpPr>
          <p:nvPr/>
        </p:nvCxnSpPr>
        <p:spPr>
          <a:xfrm>
            <a:off x="3742875" y="37257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9"/>
          <p:cNvCxnSpPr>
            <a:stCxn id="288" idx="4"/>
            <a:endCxn id="290" idx="0"/>
          </p:cNvCxnSpPr>
          <p:nvPr/>
        </p:nvCxnSpPr>
        <p:spPr>
          <a:xfrm>
            <a:off x="5555125" y="37257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9"/>
          <p:cNvCxnSpPr>
            <a:stCxn id="279" idx="6"/>
            <a:endCxn id="287" idx="2"/>
          </p:cNvCxnSpPr>
          <p:nvPr/>
        </p:nvCxnSpPr>
        <p:spPr>
          <a:xfrm flipH="1">
            <a:off x="3654800" y="1449900"/>
            <a:ext cx="3837000" cy="2187600"/>
          </a:xfrm>
          <a:prstGeom prst="bentConnector5">
            <a:avLst>
              <a:gd fmla="val -6206" name="adj1"/>
              <a:gd fmla="val 50001" name="adj2"/>
              <a:gd fmla="val 168475" name="adj3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9"/>
          <p:cNvSpPr/>
          <p:nvPr/>
        </p:nvSpPr>
        <p:spPr>
          <a:xfrm>
            <a:off x="1727700" y="354932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 flipH="1">
            <a:off x="909700" y="3974000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Synthesize and implement model</a:t>
            </a:r>
            <a:endParaRPr b="1"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297" name="Google Shape;297;p29"/>
          <p:cNvCxnSpPr>
            <a:stCxn id="295" idx="4"/>
            <a:endCxn id="296" idx="0"/>
          </p:cNvCxnSpPr>
          <p:nvPr/>
        </p:nvCxnSpPr>
        <p:spPr>
          <a:xfrm>
            <a:off x="1815900" y="37257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9"/>
          <p:cNvCxnSpPr>
            <a:stCxn id="279" idx="2"/>
            <a:endCxn id="279" idx="6"/>
          </p:cNvCxnSpPr>
          <p:nvPr/>
        </p:nvCxnSpPr>
        <p:spPr>
          <a:xfrm>
            <a:off x="7315400" y="1449900"/>
            <a:ext cx="17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9"/>
          <p:cNvCxnSpPr>
            <a:stCxn id="288" idx="6"/>
            <a:endCxn id="300" idx="2"/>
          </p:cNvCxnSpPr>
          <p:nvPr/>
        </p:nvCxnSpPr>
        <p:spPr>
          <a:xfrm>
            <a:off x="5643325" y="3637525"/>
            <a:ext cx="131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0" name="Google Shape;300;p29"/>
          <p:cNvSpPr/>
          <p:nvPr/>
        </p:nvSpPr>
        <p:spPr>
          <a:xfrm>
            <a:off x="6961900" y="354932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 flipH="1">
            <a:off x="6143900" y="3974000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Future Prospects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302" name="Google Shape;302;p29"/>
          <p:cNvCxnSpPr>
            <a:stCxn id="300" idx="4"/>
            <a:endCxn id="301" idx="0"/>
          </p:cNvCxnSpPr>
          <p:nvPr/>
        </p:nvCxnSpPr>
        <p:spPr>
          <a:xfrm>
            <a:off x="7050100" y="3725725"/>
            <a:ext cx="0" cy="24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Model, Dataset and Training</a:t>
            </a:r>
            <a:endParaRPr b="1"/>
          </a:p>
        </p:txBody>
      </p:sp>
      <p:sp>
        <p:nvSpPr>
          <p:cNvPr id="308" name="Google Shape;308;p30"/>
          <p:cNvSpPr txBox="1"/>
          <p:nvPr>
            <p:ph idx="1" type="subTitle"/>
          </p:nvPr>
        </p:nvSpPr>
        <p:spPr>
          <a:xfrm>
            <a:off x="618975" y="1635775"/>
            <a:ext cx="21483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LeNet CNN for Breast Cancer Diagnosis from Ultrasound Images.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 txBox="1"/>
          <p:nvPr>
            <p:ph idx="7" type="subTitle"/>
          </p:nvPr>
        </p:nvSpPr>
        <p:spPr>
          <a:xfrm>
            <a:off x="618975" y="1332075"/>
            <a:ext cx="2642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</a:rPr>
              <a:t>Model</a:t>
            </a:r>
            <a:endParaRPr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310" name="Google Shape;310;p30"/>
          <p:cNvSpPr txBox="1"/>
          <p:nvPr>
            <p:ph idx="1" type="subTitle"/>
          </p:nvPr>
        </p:nvSpPr>
        <p:spPr>
          <a:xfrm>
            <a:off x="3261677" y="1629750"/>
            <a:ext cx="23559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780 images,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ugmented to ~2k images classified under normal, benign and malign.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Augmentations: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Zoom, Rotation, Flipping, Stretching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Training 70%, Validation 15% and Testing 15%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 txBox="1"/>
          <p:nvPr>
            <p:ph idx="7" type="subTitle"/>
          </p:nvPr>
        </p:nvSpPr>
        <p:spPr>
          <a:xfrm>
            <a:off x="3261686" y="1332075"/>
            <a:ext cx="2148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</a:rPr>
              <a:t>Dataset</a:t>
            </a:r>
            <a:endParaRPr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312" name="Google Shape;312;p30"/>
          <p:cNvSpPr txBox="1"/>
          <p:nvPr>
            <p:ph idx="1" type="subTitle"/>
          </p:nvPr>
        </p:nvSpPr>
        <p:spPr>
          <a:xfrm>
            <a:off x="6171375" y="1635785"/>
            <a:ext cx="19752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75%, begins after 5 epochs, applied at every epoch after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Optimizer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rate: 0.001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size: 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epochs w/ checkpoints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 txBox="1"/>
          <p:nvPr>
            <p:ph idx="7" type="subTitle"/>
          </p:nvPr>
        </p:nvSpPr>
        <p:spPr>
          <a:xfrm>
            <a:off x="6171374" y="1338113"/>
            <a:ext cx="2148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</a:rPr>
              <a:t>Training</a:t>
            </a:r>
            <a:endParaRPr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314" name="Google Shape;314;p30"/>
          <p:cNvSpPr txBox="1"/>
          <p:nvPr>
            <p:ph idx="1" type="subTitle"/>
          </p:nvPr>
        </p:nvSpPr>
        <p:spPr>
          <a:xfrm>
            <a:off x="618975" y="2354625"/>
            <a:ext cx="21483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Python 3.10,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Keras v2,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Tensorflow 2.14</a:t>
            </a:r>
            <a:endParaRPr b="1" sz="900"/>
          </a:p>
        </p:txBody>
      </p:sp>
      <p:sp>
        <p:nvSpPr>
          <p:cNvPr id="315" name="Google Shape;315;p30"/>
          <p:cNvSpPr txBox="1"/>
          <p:nvPr>
            <p:ph idx="1" type="subTitle"/>
          </p:nvPr>
        </p:nvSpPr>
        <p:spPr>
          <a:xfrm>
            <a:off x="6171375" y="3767250"/>
            <a:ext cx="21483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Initial Accuracy of the proposed Modified LeNet was 75%.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Training with these techniques (excluding pruning), 80% accuracy was achieved.</a:t>
            </a:r>
            <a:endParaRPr b="1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HLS Inference</a:t>
            </a:r>
            <a:endParaRPr b="1"/>
          </a:p>
        </p:txBody>
      </p: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618975" y="1635775"/>
            <a:ext cx="2148300" cy="23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Zynq UltraScale+ MPSoC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Part: </a:t>
            </a:r>
            <a:r>
              <a:rPr lang="en"/>
              <a:t>XCZU3EG-SBVA484-1-E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scale,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enough resources to enable experimentation, while requiring heavy optimizations.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was then implemented on a smaller board, a Zynq-7000 ZedBoard, for comparison.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 txBox="1"/>
          <p:nvPr>
            <p:ph idx="7" type="subTitle"/>
          </p:nvPr>
        </p:nvSpPr>
        <p:spPr>
          <a:xfrm>
            <a:off x="618975" y="1332075"/>
            <a:ext cx="2642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</a:rPr>
              <a:t>FPGA</a:t>
            </a:r>
            <a:endParaRPr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323" name="Google Shape;323;p31"/>
          <p:cNvSpPr txBox="1"/>
          <p:nvPr>
            <p:ph idx="1" type="subTitle"/>
          </p:nvPr>
        </p:nvSpPr>
        <p:spPr>
          <a:xfrm>
            <a:off x="3261677" y="1629750"/>
            <a:ext cx="23559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 size: 16x16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3x 2D Convolution Layers: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Filter sizes: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32→4,  64→8, 128→16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Kernel sizes:</a:t>
            </a:r>
            <a:br>
              <a:rPr lang="en"/>
            </a:br>
            <a:r>
              <a:rPr lang="en"/>
              <a:t>    3, 2, 4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Stride: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1, 2, 2</a:t>
            </a:r>
            <a:br>
              <a:rPr lang="en"/>
            </a:br>
            <a:r>
              <a:rPr lang="en"/>
              <a:t>- ReLU Activation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 rate: 20%</a:t>
            </a:r>
            <a:endParaRPr/>
          </a:p>
        </p:txBody>
      </p:sp>
      <p:sp>
        <p:nvSpPr>
          <p:cNvPr id="324" name="Google Shape;324;p31"/>
          <p:cNvSpPr txBox="1"/>
          <p:nvPr>
            <p:ph idx="7" type="subTitle"/>
          </p:nvPr>
        </p:nvSpPr>
        <p:spPr>
          <a:xfrm>
            <a:off x="3261674" y="1332075"/>
            <a:ext cx="224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</a:rPr>
              <a:t>Model Parameters</a:t>
            </a:r>
            <a:endParaRPr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325" name="Google Shape;325;p31"/>
          <p:cNvSpPr txBox="1"/>
          <p:nvPr>
            <p:ph idx="1" type="subTitle"/>
          </p:nvPr>
        </p:nvSpPr>
        <p:spPr>
          <a:xfrm>
            <a:off x="5904375" y="1641810"/>
            <a:ext cx="19752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Quantization: None,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BRAMs are plentiful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Reuse factor: 16,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DSPs are a bottleneck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S</a:t>
            </a:r>
            <a:r>
              <a:rPr lang="en"/>
              <a:t>tream: stream,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would require sacrificing accuracy. LUTs are another bottleneck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ranularity: model,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or function create larger designs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 txBox="1"/>
          <p:nvPr>
            <p:ph idx="7" type="subTitle"/>
          </p:nvPr>
        </p:nvSpPr>
        <p:spPr>
          <a:xfrm>
            <a:off x="5904375" y="1344150"/>
            <a:ext cx="2285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highlight>
                  <a:schemeClr val="dk2"/>
                </a:highlight>
              </a:rPr>
              <a:t>HLS optimizations</a:t>
            </a:r>
            <a:endParaRPr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618975" y="3880325"/>
            <a:ext cx="204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</a:t>
            </a:r>
            <a:r>
              <a:rPr b="1" lang="en" sz="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ls4ml 1.1.0, </a:t>
            </a:r>
            <a:endParaRPr b="1" sz="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Vitis 2023.2</a:t>
            </a:r>
            <a:endParaRPr b="1" sz="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2" title="my_mod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873" y="563625"/>
            <a:ext cx="322849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2" title="model_selec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12" y="297000"/>
            <a:ext cx="4614575" cy="13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 txBox="1"/>
          <p:nvPr/>
        </p:nvSpPr>
        <p:spPr>
          <a:xfrm>
            <a:off x="321100" y="0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Find, train and modify a model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35" name="Google Shape;335;p32" title="le_net_vs_modified_le_net- Cop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00" y="1703050"/>
            <a:ext cx="5156076" cy="247229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2"/>
          <p:cNvSpPr txBox="1"/>
          <p:nvPr/>
        </p:nvSpPr>
        <p:spPr>
          <a:xfrm>
            <a:off x="1180287" y="4175350"/>
            <a:ext cx="266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Model inspiration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Balasubramaniam, Sathiyabhama, et al. "A modified LeNet CNN for breast cancer diagnosis in ultrasound images." </a:t>
            </a:r>
            <a:r>
              <a:rPr i="1" lang="en" sz="700"/>
              <a:t>Diagnostics</a:t>
            </a:r>
            <a:r>
              <a:rPr lang="en" sz="700"/>
              <a:t> 13.17 (2023): 2746</a:t>
            </a:r>
            <a:endParaRPr sz="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5433875" y="297000"/>
            <a:ext cx="385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Final model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38" y="1568712"/>
            <a:ext cx="2153800" cy="3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175" y="688863"/>
            <a:ext cx="2786450" cy="70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825" y="2132147"/>
            <a:ext cx="1254597" cy="3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3"/>
          <p:cNvSpPr txBox="1"/>
          <p:nvPr/>
        </p:nvSpPr>
        <p:spPr>
          <a:xfrm>
            <a:off x="4594050" y="319575"/>
            <a:ext cx="33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dk2"/>
                </a:highlight>
                <a:latin typeface="Cairo"/>
                <a:ea typeface="Cairo"/>
                <a:cs typeface="Cairo"/>
                <a:sym typeface="Cairo"/>
              </a:rPr>
              <a:t>Latency/ Throughput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1127738" y="1226788"/>
            <a:ext cx="33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dk2"/>
                </a:highlight>
                <a:latin typeface="Cairo"/>
                <a:ea typeface="Cairo"/>
                <a:cs typeface="Cairo"/>
                <a:sym typeface="Cairo"/>
              </a:rPr>
              <a:t>Model Accuracy</a:t>
            </a:r>
            <a:endParaRPr sz="1200">
              <a:solidFill>
                <a:schemeClr val="lt2"/>
              </a:solidFill>
              <a:highlight>
                <a:schemeClr val="dk2"/>
              </a:highlight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47" name="Google Shape;34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375" y="2709425"/>
            <a:ext cx="2786450" cy="21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 txBox="1"/>
          <p:nvPr/>
        </p:nvSpPr>
        <p:spPr>
          <a:xfrm>
            <a:off x="4484200" y="2340113"/>
            <a:ext cx="33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dk2"/>
                </a:highlight>
                <a:latin typeface="Cairo"/>
                <a:ea typeface="Cairo"/>
                <a:cs typeface="Cairo"/>
                <a:sym typeface="Cairo"/>
              </a:rPr>
              <a:t>Resource Utilization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8650" y="4267224"/>
            <a:ext cx="1706988" cy="1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 txBox="1"/>
          <p:nvPr/>
        </p:nvSpPr>
        <p:spPr>
          <a:xfrm>
            <a:off x="1127750" y="2021788"/>
            <a:ext cx="33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dk2"/>
                </a:highlight>
                <a:latin typeface="Cairo"/>
                <a:ea typeface="Cairo"/>
                <a:cs typeface="Cairo"/>
                <a:sym typeface="Cairo"/>
              </a:rPr>
              <a:t>Power usage</a:t>
            </a:r>
            <a:endParaRPr sz="1200">
              <a:solidFill>
                <a:schemeClr val="lt2"/>
              </a:solidFill>
              <a:highlight>
                <a:schemeClr val="dk2"/>
              </a:highlight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808900" y="534650"/>
            <a:ext cx="332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Zynq UltraScale+ MPSoC - Results</a:t>
            </a:r>
            <a:endParaRPr b="1"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52" name="Google Shape;35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7756" y="2391088"/>
            <a:ext cx="2516969" cy="223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8650" y="4267224"/>
            <a:ext cx="1706988" cy="1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94050" y="1422175"/>
            <a:ext cx="3105510" cy="7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38" y="1568712"/>
            <a:ext cx="2153800" cy="3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4"/>
          <p:cNvSpPr txBox="1"/>
          <p:nvPr/>
        </p:nvSpPr>
        <p:spPr>
          <a:xfrm>
            <a:off x="4605713" y="263650"/>
            <a:ext cx="33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dk2"/>
                </a:highlight>
                <a:latin typeface="Cairo"/>
                <a:ea typeface="Cairo"/>
                <a:cs typeface="Cairo"/>
                <a:sym typeface="Cairo"/>
              </a:rPr>
              <a:t>Latency/ Throughput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1127738" y="1226788"/>
            <a:ext cx="332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dk2"/>
                </a:highlight>
                <a:latin typeface="Cairo"/>
                <a:ea typeface="Cairo"/>
                <a:cs typeface="Cairo"/>
                <a:sym typeface="Cairo"/>
              </a:rPr>
              <a:t>Model Accuracy</a:t>
            </a:r>
            <a:endParaRPr sz="1200">
              <a:solidFill>
                <a:schemeClr val="lt2"/>
              </a:solidFill>
              <a:highlight>
                <a:schemeClr val="dk2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4536525" y="2296163"/>
            <a:ext cx="33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dk2"/>
                </a:highlight>
                <a:latin typeface="Cairo"/>
                <a:ea typeface="Cairo"/>
                <a:cs typeface="Cairo"/>
                <a:sym typeface="Cairo"/>
              </a:rPr>
              <a:t>Resource Utilization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127750" y="2021788"/>
            <a:ext cx="332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chemeClr val="dk2"/>
                </a:highlight>
                <a:latin typeface="Cairo"/>
                <a:ea typeface="Cairo"/>
                <a:cs typeface="Cairo"/>
                <a:sym typeface="Cairo"/>
              </a:rPr>
              <a:t>Power usage</a:t>
            </a:r>
            <a:endParaRPr sz="1200">
              <a:solidFill>
                <a:schemeClr val="lt2"/>
              </a:solidFill>
              <a:highlight>
                <a:schemeClr val="dk2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08900" y="534650"/>
            <a:ext cx="332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ZedBoard </a:t>
            </a:r>
            <a:r>
              <a:rPr b="1"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Results</a:t>
            </a:r>
            <a:endParaRPr b="1"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950" y="571300"/>
            <a:ext cx="2805388" cy="7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525" y="2058450"/>
            <a:ext cx="1353568" cy="3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0925" y="2648175"/>
            <a:ext cx="2700975" cy="2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7750" y="2441575"/>
            <a:ext cx="2381850" cy="21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4"/>
          <p:cNvPicPr preferRelativeResize="0"/>
          <p:nvPr/>
        </p:nvPicPr>
        <p:blipFill rotWithShape="1">
          <a:blip r:embed="rId8">
            <a:alphaModFix/>
          </a:blip>
          <a:srcRect b="-10" l="0" r="0" t="10"/>
          <a:stretch/>
        </p:blipFill>
        <p:spPr>
          <a:xfrm>
            <a:off x="1218650" y="4285350"/>
            <a:ext cx="2153800" cy="1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05725" y="1357218"/>
            <a:ext cx="3325200" cy="70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