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he Seasons" charset="1" panose="00000000000000000000"/>
      <p:regular r:id="rId15"/>
    </p:embeddedFont>
    <p:embeddedFont>
      <p:font typeface="Glacial Indifference" charset="1" panose="00000000000000000000"/>
      <p:regular r:id="rId16"/>
    </p:embeddedFont>
    <p:embeddedFont>
      <p:font typeface="Canva Sans Bold" charset="1" panose="020B0803030501040103"/>
      <p:regular r:id="rId17"/>
    </p:embeddedFont>
    <p:embeddedFont>
      <p:font typeface="The Seasons Bold" charset="1" panose="00000000000000000000"/>
      <p:regular r:id="rId18"/>
    </p:embeddedFont>
    <p:embeddedFont>
      <p:font typeface="Glacial Indifference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jpeg" Type="http://schemas.openxmlformats.org/officeDocument/2006/relationships/image"/><Relationship Id="rId5"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9907828" y="0"/>
            <a:ext cx="8380172" cy="10287000"/>
            <a:chOff x="0" y="0"/>
            <a:chExt cx="11173563" cy="13716000"/>
          </a:xfrm>
        </p:grpSpPr>
        <p:pic>
          <p:nvPicPr>
            <p:cNvPr name="Picture 3" id="3"/>
            <p:cNvPicPr>
              <a:picLocks noChangeAspect="true"/>
            </p:cNvPicPr>
            <p:nvPr/>
          </p:nvPicPr>
          <p:blipFill>
            <a:blip r:embed="rId2"/>
            <a:srcRect l="0" t="9107" r="0" b="9107"/>
            <a:stretch>
              <a:fillRect/>
            </a:stretch>
          </p:blipFill>
          <p:spPr>
            <a:xfrm flipH="false" flipV="false">
              <a:off x="0" y="0"/>
              <a:ext cx="11173563" cy="13716000"/>
            </a:xfrm>
            <a:prstGeom prst="rect">
              <a:avLst/>
            </a:prstGeom>
          </p:spPr>
        </p:pic>
      </p:grpSp>
      <p:sp>
        <p:nvSpPr>
          <p:cNvPr name="TextBox 4" id="4"/>
          <p:cNvSpPr txBox="true"/>
          <p:nvPr/>
        </p:nvSpPr>
        <p:spPr>
          <a:xfrm rot="0">
            <a:off x="811635" y="1560868"/>
            <a:ext cx="9701491" cy="3053660"/>
          </a:xfrm>
          <a:prstGeom prst="rect">
            <a:avLst/>
          </a:prstGeom>
        </p:spPr>
        <p:txBody>
          <a:bodyPr anchor="t" rtlCol="false" tIns="0" lIns="0" bIns="0" rIns="0">
            <a:spAutoFit/>
          </a:bodyPr>
          <a:lstStyle/>
          <a:p>
            <a:pPr algn="l">
              <a:lnSpc>
                <a:spcPts val="12010"/>
              </a:lnSpc>
            </a:pPr>
            <a:r>
              <a:rPr lang="en-US" sz="9608">
                <a:solidFill>
                  <a:srgbClr val="866255"/>
                </a:solidFill>
                <a:latin typeface="The Seasons"/>
                <a:ea typeface="The Seasons"/>
                <a:cs typeface="The Seasons"/>
                <a:sym typeface="The Seasons"/>
              </a:rPr>
              <a:t>SMARTSTUDY</a:t>
            </a:r>
          </a:p>
          <a:p>
            <a:pPr algn="l">
              <a:lnSpc>
                <a:spcPts val="12010"/>
              </a:lnSpc>
            </a:pPr>
          </a:p>
        </p:txBody>
      </p:sp>
      <p:sp>
        <p:nvSpPr>
          <p:cNvPr name="TextBox 5" id="5"/>
          <p:cNvSpPr txBox="true"/>
          <p:nvPr/>
        </p:nvSpPr>
        <p:spPr>
          <a:xfrm rot="0">
            <a:off x="0" y="6651105"/>
            <a:ext cx="5155739" cy="3525157"/>
          </a:xfrm>
          <a:prstGeom prst="rect">
            <a:avLst/>
          </a:prstGeom>
        </p:spPr>
        <p:txBody>
          <a:bodyPr anchor="t" rtlCol="false" tIns="0" lIns="0" bIns="0" rIns="0">
            <a:spAutoFit/>
          </a:bodyPr>
          <a:lstStyle/>
          <a:p>
            <a:pPr algn="l">
              <a:lnSpc>
                <a:spcPts val="4675"/>
              </a:lnSpc>
            </a:pPr>
            <a:r>
              <a:rPr lang="en-US" sz="3339" spc="407">
                <a:solidFill>
                  <a:srgbClr val="866255"/>
                </a:solidFill>
                <a:latin typeface="Glacial Indifference"/>
                <a:ea typeface="Glacial Indifference"/>
                <a:cs typeface="Glacial Indifference"/>
                <a:sym typeface="Glacial Indifference"/>
              </a:rPr>
              <a:t>BY:</a:t>
            </a:r>
          </a:p>
          <a:p>
            <a:pPr algn="l">
              <a:lnSpc>
                <a:spcPts val="4675"/>
              </a:lnSpc>
            </a:pPr>
            <a:r>
              <a:rPr lang="en-US" sz="3339" spc="407">
                <a:solidFill>
                  <a:srgbClr val="866255"/>
                </a:solidFill>
                <a:latin typeface="Glacial Indifference"/>
                <a:ea typeface="Glacial Indifference"/>
                <a:cs typeface="Glacial Indifference"/>
                <a:sym typeface="Glacial Indifference"/>
              </a:rPr>
              <a:t>K.VAGMI SREE</a:t>
            </a:r>
          </a:p>
          <a:p>
            <a:pPr algn="l">
              <a:lnSpc>
                <a:spcPts val="4675"/>
              </a:lnSpc>
            </a:pPr>
            <a:r>
              <a:rPr lang="en-US" sz="3339" spc="407">
                <a:solidFill>
                  <a:srgbClr val="866255"/>
                </a:solidFill>
                <a:latin typeface="Glacial Indifference"/>
                <a:ea typeface="Glacial Indifference"/>
                <a:cs typeface="Glacial Indifference"/>
                <a:sym typeface="Glacial Indifference"/>
              </a:rPr>
              <a:t>Mani Kumari</a:t>
            </a:r>
          </a:p>
          <a:p>
            <a:pPr algn="l">
              <a:lnSpc>
                <a:spcPts val="4675"/>
              </a:lnSpc>
            </a:pPr>
            <a:r>
              <a:rPr lang="en-US" sz="3339" spc="407">
                <a:solidFill>
                  <a:srgbClr val="866255"/>
                </a:solidFill>
                <a:latin typeface="Glacial Indifference"/>
                <a:ea typeface="Glacial Indifference"/>
                <a:cs typeface="Glacial Indifference"/>
                <a:sym typeface="Glacial Indifference"/>
              </a:rPr>
              <a:t>LucasRatna</a:t>
            </a:r>
          </a:p>
          <a:p>
            <a:pPr algn="l">
              <a:lnSpc>
                <a:spcPts val="4675"/>
              </a:lnSpc>
            </a:pPr>
            <a:r>
              <a:rPr lang="en-US" sz="3339" spc="407">
                <a:solidFill>
                  <a:srgbClr val="866255"/>
                </a:solidFill>
                <a:latin typeface="Glacial Indifference"/>
                <a:ea typeface="Glacial Indifference"/>
                <a:cs typeface="Glacial Indifference"/>
                <a:sym typeface="Glacial Indifference"/>
              </a:rPr>
              <a:t>Prameela</a:t>
            </a:r>
          </a:p>
          <a:p>
            <a:pPr algn="l">
              <a:lnSpc>
                <a:spcPts val="4675"/>
              </a:lnSpc>
            </a:pPr>
          </a:p>
        </p:txBody>
      </p:sp>
      <p:sp>
        <p:nvSpPr>
          <p:cNvPr name="TextBox 6" id="6"/>
          <p:cNvSpPr txBox="true"/>
          <p:nvPr/>
        </p:nvSpPr>
        <p:spPr>
          <a:xfrm rot="0">
            <a:off x="811635" y="3617326"/>
            <a:ext cx="6870394" cy="2734945"/>
          </a:xfrm>
          <a:prstGeom prst="rect">
            <a:avLst/>
          </a:prstGeom>
        </p:spPr>
        <p:txBody>
          <a:bodyPr anchor="t" rtlCol="false" tIns="0" lIns="0" bIns="0" rIns="0">
            <a:spAutoFit/>
          </a:bodyPr>
          <a:lstStyle/>
          <a:p>
            <a:pPr algn="ctr">
              <a:lnSpc>
                <a:spcPts val="7279"/>
              </a:lnSpc>
            </a:pPr>
            <a:r>
              <a:rPr lang="en-US" b="true" sz="5199">
                <a:solidFill>
                  <a:srgbClr val="866255"/>
                </a:solidFill>
                <a:latin typeface="Canva Sans Bold"/>
                <a:ea typeface="Canva Sans Bold"/>
                <a:cs typeface="Canva Sans Bold"/>
                <a:sym typeface="Canva Sans Bold"/>
              </a:rPr>
              <a:t> Plan Smart, Achieve More!" 📚✨</a:t>
            </a:r>
          </a:p>
          <a:p>
            <a:pPr algn="ctr">
              <a:lnSpc>
                <a:spcPts val="7279"/>
              </a:lnSpc>
            </a:pPr>
            <a:r>
              <a:rPr lang="en-US" b="true" sz="5199">
                <a:solidFill>
                  <a:srgbClr val="866255"/>
                </a:solidFill>
                <a:latin typeface="Canva Sans Bold"/>
                <a:ea typeface="Canva Sans Bold"/>
                <a:cs typeface="Canva Sans Bold"/>
                <a:sym typeface="Canva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16135623" y="0"/>
            <a:ext cx="2152377" cy="10287000"/>
            <a:chOff x="0" y="0"/>
            <a:chExt cx="2869836" cy="13716000"/>
          </a:xfrm>
        </p:grpSpPr>
        <p:pic>
          <p:nvPicPr>
            <p:cNvPr name="Picture 3" id="3"/>
            <p:cNvPicPr>
              <a:picLocks noChangeAspect="true"/>
            </p:cNvPicPr>
            <p:nvPr/>
          </p:nvPicPr>
          <p:blipFill>
            <a:blip r:embed="rId2"/>
            <a:srcRect l="34297" t="0" r="34297" b="0"/>
            <a:stretch>
              <a:fillRect/>
            </a:stretch>
          </p:blipFill>
          <p:spPr>
            <a:xfrm flipH="false" flipV="false">
              <a:off x="0" y="0"/>
              <a:ext cx="2869836" cy="13716000"/>
            </a:xfrm>
            <a:prstGeom prst="rect">
              <a:avLst/>
            </a:prstGeom>
          </p:spPr>
        </p:pic>
      </p:grpSp>
      <p:grpSp>
        <p:nvGrpSpPr>
          <p:cNvPr name="Group 4" id="4"/>
          <p:cNvGrpSpPr/>
          <p:nvPr/>
        </p:nvGrpSpPr>
        <p:grpSpPr>
          <a:xfrm rot="0">
            <a:off x="0" y="0"/>
            <a:ext cx="2152377" cy="10287000"/>
            <a:chOff x="0" y="0"/>
            <a:chExt cx="2869836" cy="13716000"/>
          </a:xfrm>
        </p:grpSpPr>
        <p:pic>
          <p:nvPicPr>
            <p:cNvPr name="Picture 5" id="5"/>
            <p:cNvPicPr>
              <a:picLocks noChangeAspect="true"/>
            </p:cNvPicPr>
            <p:nvPr/>
          </p:nvPicPr>
          <p:blipFill>
            <a:blip r:embed="rId3"/>
            <a:srcRect l="34297" t="0" r="34297" b="0"/>
            <a:stretch>
              <a:fillRect/>
            </a:stretch>
          </p:blipFill>
          <p:spPr>
            <a:xfrm flipH="false" flipV="false">
              <a:off x="0" y="0"/>
              <a:ext cx="2869836" cy="13716000"/>
            </a:xfrm>
            <a:prstGeom prst="rect">
              <a:avLst/>
            </a:prstGeom>
          </p:spPr>
        </p:pic>
      </p:grpSp>
      <p:sp>
        <p:nvSpPr>
          <p:cNvPr name="TextBox 6" id="6"/>
          <p:cNvSpPr txBox="true"/>
          <p:nvPr/>
        </p:nvSpPr>
        <p:spPr>
          <a:xfrm rot="0">
            <a:off x="2768695" y="862197"/>
            <a:ext cx="11928680" cy="2470374"/>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 WHAT IS SMARTSTUDY?</a:t>
            </a:r>
          </a:p>
        </p:txBody>
      </p:sp>
      <p:sp>
        <p:nvSpPr>
          <p:cNvPr name="TextBox 7" id="7"/>
          <p:cNvSpPr txBox="true"/>
          <p:nvPr/>
        </p:nvSpPr>
        <p:spPr>
          <a:xfrm rot="0">
            <a:off x="3395608" y="3646405"/>
            <a:ext cx="16475355" cy="2717481"/>
          </a:xfrm>
          <a:prstGeom prst="rect">
            <a:avLst/>
          </a:prstGeom>
        </p:spPr>
        <p:txBody>
          <a:bodyPr anchor="t" rtlCol="false" tIns="0" lIns="0" bIns="0" rIns="0">
            <a:spAutoFit/>
          </a:bodyPr>
          <a:lstStyle/>
          <a:p>
            <a:pPr algn="just" marL="841098" indent="-420549" lvl="1">
              <a:lnSpc>
                <a:spcPts val="5454"/>
              </a:lnSpc>
              <a:buFont typeface="Arial"/>
              <a:buChar char="•"/>
            </a:pPr>
            <a:r>
              <a:rPr lang="en-US" sz="3895">
                <a:solidFill>
                  <a:srgbClr val="866255"/>
                </a:solidFill>
                <a:latin typeface="Glacial Indifference"/>
                <a:ea typeface="Glacial Indifference"/>
                <a:cs typeface="Glacial Indifference"/>
                <a:sym typeface="Glacial Indifference"/>
              </a:rPr>
              <a:t>SmartStudy, AI-powered study planner</a:t>
            </a:r>
          </a:p>
          <a:p>
            <a:pPr algn="just" marL="841098" indent="-420549" lvl="1">
              <a:lnSpc>
                <a:spcPts val="5454"/>
              </a:lnSpc>
              <a:buFont typeface="Arial"/>
              <a:buChar char="•"/>
            </a:pPr>
            <a:r>
              <a:rPr lang="en-US" sz="3895">
                <a:solidFill>
                  <a:srgbClr val="866255"/>
                </a:solidFill>
                <a:latin typeface="Glacial Indifference"/>
                <a:ea typeface="Glacial Indifference"/>
                <a:cs typeface="Glacial Indifference"/>
                <a:sym typeface="Glacial Indifference"/>
              </a:rPr>
              <a:t>Helps students organize their schedules efficiently</a:t>
            </a:r>
          </a:p>
          <a:p>
            <a:pPr algn="just" marL="841098" indent="-420549" lvl="1">
              <a:lnSpc>
                <a:spcPts val="5454"/>
              </a:lnSpc>
              <a:buFont typeface="Arial"/>
              <a:buChar char="•"/>
            </a:pPr>
            <a:r>
              <a:rPr lang="en-US" sz="3895">
                <a:solidFill>
                  <a:srgbClr val="866255"/>
                </a:solidFill>
                <a:latin typeface="Glacial Indifference"/>
                <a:ea typeface="Glacial Indifference"/>
                <a:cs typeface="Glacial Indifference"/>
                <a:sym typeface="Glacial Indifference"/>
              </a:rPr>
              <a:t>Enhances productivity with personalized reminders</a:t>
            </a:r>
          </a:p>
          <a:p>
            <a:pPr algn="just">
              <a:lnSpc>
                <a:spcPts val="545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16135623" y="0"/>
            <a:ext cx="2152377" cy="10287000"/>
            <a:chOff x="0" y="0"/>
            <a:chExt cx="2869836" cy="13716000"/>
          </a:xfrm>
        </p:grpSpPr>
        <p:pic>
          <p:nvPicPr>
            <p:cNvPr name="Picture 3" id="3"/>
            <p:cNvPicPr>
              <a:picLocks noChangeAspect="true"/>
            </p:cNvPicPr>
            <p:nvPr/>
          </p:nvPicPr>
          <p:blipFill>
            <a:blip r:embed="rId2"/>
            <a:srcRect l="34297" t="0" r="34297" b="0"/>
            <a:stretch>
              <a:fillRect/>
            </a:stretch>
          </p:blipFill>
          <p:spPr>
            <a:xfrm flipH="false" flipV="false">
              <a:off x="0" y="0"/>
              <a:ext cx="2869836" cy="13716000"/>
            </a:xfrm>
            <a:prstGeom prst="rect">
              <a:avLst/>
            </a:prstGeom>
          </p:spPr>
        </p:pic>
      </p:grpSp>
      <p:grpSp>
        <p:nvGrpSpPr>
          <p:cNvPr name="Group 4" id="4"/>
          <p:cNvGrpSpPr/>
          <p:nvPr/>
        </p:nvGrpSpPr>
        <p:grpSpPr>
          <a:xfrm rot="0">
            <a:off x="0" y="0"/>
            <a:ext cx="2152377" cy="10287000"/>
            <a:chOff x="0" y="0"/>
            <a:chExt cx="2869836" cy="13716000"/>
          </a:xfrm>
        </p:grpSpPr>
        <p:pic>
          <p:nvPicPr>
            <p:cNvPr name="Picture 5" id="5"/>
            <p:cNvPicPr>
              <a:picLocks noChangeAspect="true"/>
            </p:cNvPicPr>
            <p:nvPr/>
          </p:nvPicPr>
          <p:blipFill>
            <a:blip r:embed="rId3"/>
            <a:srcRect l="34297" t="0" r="34297" b="0"/>
            <a:stretch>
              <a:fillRect/>
            </a:stretch>
          </p:blipFill>
          <p:spPr>
            <a:xfrm flipH="false" flipV="false">
              <a:off x="0" y="0"/>
              <a:ext cx="2869836" cy="13716000"/>
            </a:xfrm>
            <a:prstGeom prst="rect">
              <a:avLst/>
            </a:prstGeom>
          </p:spPr>
        </p:pic>
      </p:grpSp>
      <p:sp>
        <p:nvSpPr>
          <p:cNvPr name="TextBox 6" id="6"/>
          <p:cNvSpPr txBox="true"/>
          <p:nvPr/>
        </p:nvSpPr>
        <p:spPr>
          <a:xfrm rot="0">
            <a:off x="2768695" y="862197"/>
            <a:ext cx="11928680" cy="1245459"/>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 PROBLEM STATEMENT</a:t>
            </a:r>
          </a:p>
        </p:txBody>
      </p:sp>
      <p:sp>
        <p:nvSpPr>
          <p:cNvPr name="TextBox 7" id="7"/>
          <p:cNvSpPr txBox="true"/>
          <p:nvPr/>
        </p:nvSpPr>
        <p:spPr>
          <a:xfrm rot="0">
            <a:off x="3490294" y="3207617"/>
            <a:ext cx="11648690" cy="3402539"/>
          </a:xfrm>
          <a:prstGeom prst="rect">
            <a:avLst/>
          </a:prstGeom>
        </p:spPr>
        <p:txBody>
          <a:bodyPr anchor="t" rtlCol="false" tIns="0" lIns="0" bIns="0" rIns="0">
            <a:spAutoFit/>
          </a:bodyPr>
          <a:lstStyle/>
          <a:p>
            <a:pPr algn="just">
              <a:lnSpc>
                <a:spcPts val="5454"/>
              </a:lnSpc>
            </a:pPr>
            <a:r>
              <a:rPr lang="en-US" sz="3895">
                <a:solidFill>
                  <a:srgbClr val="866255"/>
                </a:solidFill>
                <a:latin typeface="Glacial Indifference"/>
                <a:ea typeface="Glacial Indifference"/>
                <a:cs typeface="Glacial Indifference"/>
                <a:sym typeface="Glacial Indifference"/>
              </a:rPr>
              <a:t> AI Personalized Study Planner is an intelligent tool that creates customized study plans based on students' goals, strengths, and preferences. Using BERT architecture, it optimizes study schedules to help students achieve academic success efficiently.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16135623" y="0"/>
            <a:ext cx="2152377" cy="10287000"/>
            <a:chOff x="0" y="0"/>
            <a:chExt cx="2869836" cy="13716000"/>
          </a:xfrm>
        </p:grpSpPr>
        <p:pic>
          <p:nvPicPr>
            <p:cNvPr name="Picture 3" id="3"/>
            <p:cNvPicPr>
              <a:picLocks noChangeAspect="true"/>
            </p:cNvPicPr>
            <p:nvPr/>
          </p:nvPicPr>
          <p:blipFill>
            <a:blip r:embed="rId2"/>
            <a:srcRect l="34297" t="0" r="34297" b="0"/>
            <a:stretch>
              <a:fillRect/>
            </a:stretch>
          </p:blipFill>
          <p:spPr>
            <a:xfrm flipH="false" flipV="false">
              <a:off x="0" y="0"/>
              <a:ext cx="2869836" cy="13716000"/>
            </a:xfrm>
            <a:prstGeom prst="rect">
              <a:avLst/>
            </a:prstGeom>
          </p:spPr>
        </p:pic>
      </p:grpSp>
      <p:grpSp>
        <p:nvGrpSpPr>
          <p:cNvPr name="Group 4" id="4"/>
          <p:cNvGrpSpPr/>
          <p:nvPr/>
        </p:nvGrpSpPr>
        <p:grpSpPr>
          <a:xfrm rot="0">
            <a:off x="0" y="0"/>
            <a:ext cx="2152377" cy="10287000"/>
            <a:chOff x="0" y="0"/>
            <a:chExt cx="2869836" cy="13716000"/>
          </a:xfrm>
        </p:grpSpPr>
        <p:pic>
          <p:nvPicPr>
            <p:cNvPr name="Picture 5" id="5"/>
            <p:cNvPicPr>
              <a:picLocks noChangeAspect="true"/>
            </p:cNvPicPr>
            <p:nvPr/>
          </p:nvPicPr>
          <p:blipFill>
            <a:blip r:embed="rId3"/>
            <a:srcRect l="34297" t="0" r="34297" b="0"/>
            <a:stretch>
              <a:fillRect/>
            </a:stretch>
          </p:blipFill>
          <p:spPr>
            <a:xfrm flipH="false" flipV="false">
              <a:off x="0" y="0"/>
              <a:ext cx="2869836" cy="13716000"/>
            </a:xfrm>
            <a:prstGeom prst="rect">
              <a:avLst/>
            </a:prstGeom>
          </p:spPr>
        </p:pic>
      </p:grpSp>
      <p:sp>
        <p:nvSpPr>
          <p:cNvPr name="TextBox 6" id="6"/>
          <p:cNvSpPr txBox="true"/>
          <p:nvPr/>
        </p:nvSpPr>
        <p:spPr>
          <a:xfrm rot="0">
            <a:off x="2768695" y="862197"/>
            <a:ext cx="11928680" cy="2470374"/>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 OUR SOLUTION – SMARTSTUDY!</a:t>
            </a:r>
          </a:p>
        </p:txBody>
      </p:sp>
      <p:sp>
        <p:nvSpPr>
          <p:cNvPr name="TextBox 7" id="7"/>
          <p:cNvSpPr txBox="true"/>
          <p:nvPr/>
        </p:nvSpPr>
        <p:spPr>
          <a:xfrm rot="0">
            <a:off x="3319655" y="4231455"/>
            <a:ext cx="11648690" cy="3402539"/>
          </a:xfrm>
          <a:prstGeom prst="rect">
            <a:avLst/>
          </a:prstGeom>
        </p:spPr>
        <p:txBody>
          <a:bodyPr anchor="t" rtlCol="false" tIns="0" lIns="0" bIns="0" rIns="0">
            <a:spAutoFit/>
          </a:bodyPr>
          <a:lstStyle/>
          <a:p>
            <a:pPr algn="just">
              <a:lnSpc>
                <a:spcPts val="5454"/>
              </a:lnSpc>
            </a:pPr>
            <a:r>
              <a:rPr lang="en-US" sz="3895">
                <a:solidFill>
                  <a:srgbClr val="866255"/>
                </a:solidFill>
                <a:latin typeface="Glacial Indifference"/>
                <a:ea typeface="Glacial Indifference"/>
                <a:cs typeface="Glacial Indifference"/>
                <a:sym typeface="Glacial Indifference"/>
              </a:rPr>
              <a:t>-AI-generated study plans</a:t>
            </a:r>
          </a:p>
          <a:p>
            <a:pPr algn="just">
              <a:lnSpc>
                <a:spcPts val="5454"/>
              </a:lnSpc>
            </a:pPr>
            <a:r>
              <a:rPr lang="en-US" sz="3895">
                <a:solidFill>
                  <a:srgbClr val="866255"/>
                </a:solidFill>
                <a:latin typeface="Glacial Indifference"/>
                <a:ea typeface="Glacial Indifference"/>
                <a:cs typeface="Glacial Indifference"/>
                <a:sym typeface="Glacial Indifference"/>
              </a:rPr>
              <a:t> - Difficulty-based time allocation</a:t>
            </a:r>
          </a:p>
          <a:p>
            <a:pPr algn="just">
              <a:lnSpc>
                <a:spcPts val="5454"/>
              </a:lnSpc>
            </a:pPr>
            <a:r>
              <a:rPr lang="en-US" sz="3895">
                <a:solidFill>
                  <a:srgbClr val="866255"/>
                </a:solidFill>
                <a:latin typeface="Glacial Indifference"/>
                <a:ea typeface="Glacial Indifference"/>
                <a:cs typeface="Glacial Indifference"/>
                <a:sym typeface="Glacial Indifference"/>
              </a:rPr>
              <a:t>  - Subject-wise study important  recommendations</a:t>
            </a:r>
          </a:p>
          <a:p>
            <a:pPr algn="just">
              <a:lnSpc>
                <a:spcPts val="5454"/>
              </a:lnSpc>
            </a:pPr>
          </a:p>
          <a:p>
            <a:pPr algn="just">
              <a:lnSpc>
                <a:spcPts val="545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16135623" y="0"/>
            <a:ext cx="2152377" cy="10287000"/>
            <a:chOff x="0" y="0"/>
            <a:chExt cx="2869836" cy="13716000"/>
          </a:xfrm>
        </p:grpSpPr>
        <p:pic>
          <p:nvPicPr>
            <p:cNvPr name="Picture 3" id="3"/>
            <p:cNvPicPr>
              <a:picLocks noChangeAspect="true"/>
            </p:cNvPicPr>
            <p:nvPr/>
          </p:nvPicPr>
          <p:blipFill>
            <a:blip r:embed="rId2"/>
            <a:srcRect l="34297" t="0" r="34297" b="0"/>
            <a:stretch>
              <a:fillRect/>
            </a:stretch>
          </p:blipFill>
          <p:spPr>
            <a:xfrm flipH="false" flipV="false">
              <a:off x="0" y="0"/>
              <a:ext cx="2869836" cy="13716000"/>
            </a:xfrm>
            <a:prstGeom prst="rect">
              <a:avLst/>
            </a:prstGeom>
          </p:spPr>
        </p:pic>
      </p:grpSp>
      <p:grpSp>
        <p:nvGrpSpPr>
          <p:cNvPr name="Group 4" id="4"/>
          <p:cNvGrpSpPr/>
          <p:nvPr/>
        </p:nvGrpSpPr>
        <p:grpSpPr>
          <a:xfrm rot="0">
            <a:off x="0" y="0"/>
            <a:ext cx="2152377" cy="10287000"/>
            <a:chOff x="0" y="0"/>
            <a:chExt cx="2869836" cy="13716000"/>
          </a:xfrm>
        </p:grpSpPr>
        <p:pic>
          <p:nvPicPr>
            <p:cNvPr name="Picture 5" id="5"/>
            <p:cNvPicPr>
              <a:picLocks noChangeAspect="true"/>
            </p:cNvPicPr>
            <p:nvPr/>
          </p:nvPicPr>
          <p:blipFill>
            <a:blip r:embed="rId3"/>
            <a:srcRect l="34297" t="0" r="34297" b="0"/>
            <a:stretch>
              <a:fillRect/>
            </a:stretch>
          </p:blipFill>
          <p:spPr>
            <a:xfrm flipH="false" flipV="false">
              <a:off x="0" y="0"/>
              <a:ext cx="2869836" cy="13716000"/>
            </a:xfrm>
            <a:prstGeom prst="rect">
              <a:avLst/>
            </a:prstGeom>
          </p:spPr>
        </p:pic>
      </p:grpSp>
      <p:sp>
        <p:nvSpPr>
          <p:cNvPr name="TextBox 6" id="6"/>
          <p:cNvSpPr txBox="true"/>
          <p:nvPr/>
        </p:nvSpPr>
        <p:spPr>
          <a:xfrm rot="0">
            <a:off x="2329907" y="1496002"/>
            <a:ext cx="11928680" cy="1245459"/>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HOW IT WORKS</a:t>
            </a:r>
          </a:p>
        </p:txBody>
      </p:sp>
      <p:sp>
        <p:nvSpPr>
          <p:cNvPr name="TextBox 7" id="7"/>
          <p:cNvSpPr txBox="true"/>
          <p:nvPr/>
        </p:nvSpPr>
        <p:spPr>
          <a:xfrm rot="0">
            <a:off x="3319655" y="3134486"/>
            <a:ext cx="11648690" cy="4087598"/>
          </a:xfrm>
          <a:prstGeom prst="rect">
            <a:avLst/>
          </a:prstGeom>
        </p:spPr>
        <p:txBody>
          <a:bodyPr anchor="t" rtlCol="false" tIns="0" lIns="0" bIns="0" rIns="0">
            <a:spAutoFit/>
          </a:bodyPr>
          <a:lstStyle/>
          <a:p>
            <a:pPr algn="just">
              <a:lnSpc>
                <a:spcPts val="5454"/>
              </a:lnSpc>
            </a:pPr>
            <a:r>
              <a:rPr lang="en-US" sz="3895">
                <a:solidFill>
                  <a:srgbClr val="866255"/>
                </a:solidFill>
                <a:latin typeface="Glacial Indifference"/>
                <a:ea typeface="Glacial Indifference"/>
                <a:cs typeface="Glacial Indifference"/>
                <a:sym typeface="Glacial Indifference"/>
              </a:rPr>
              <a:t>1. User inputs total available study time.</a:t>
            </a:r>
          </a:p>
          <a:p>
            <a:pPr algn="just">
              <a:lnSpc>
                <a:spcPts val="5454"/>
              </a:lnSpc>
            </a:pPr>
            <a:r>
              <a:rPr lang="en-US" sz="3895">
                <a:solidFill>
                  <a:srgbClr val="866255"/>
                </a:solidFill>
                <a:latin typeface="Glacial Indifference"/>
                <a:ea typeface="Glacial Indifference"/>
                <a:cs typeface="Glacial Indifference"/>
                <a:sym typeface="Glacial Indifference"/>
              </a:rPr>
              <a:t>2. Selects subjects and assigns difficulty weights.</a:t>
            </a:r>
          </a:p>
          <a:p>
            <a:pPr algn="just">
              <a:lnSpc>
                <a:spcPts val="5454"/>
              </a:lnSpc>
            </a:pPr>
            <a:r>
              <a:rPr lang="en-US" sz="3895">
                <a:solidFill>
                  <a:srgbClr val="866255"/>
                </a:solidFill>
                <a:latin typeface="Glacial Indifference"/>
                <a:ea typeface="Glacial Indifference"/>
                <a:cs typeface="Glacial Indifference"/>
                <a:sym typeface="Glacial Indifference"/>
              </a:rPr>
              <a:t>3. AI generates an optimized study schedule.</a:t>
            </a:r>
          </a:p>
          <a:p>
            <a:pPr algn="just">
              <a:lnSpc>
                <a:spcPts val="5454"/>
              </a:lnSpc>
            </a:pPr>
            <a:r>
              <a:rPr lang="en-US" sz="3895">
                <a:solidFill>
                  <a:srgbClr val="866255"/>
                </a:solidFill>
                <a:latin typeface="Glacial Indifference"/>
                <a:ea typeface="Glacial Indifference"/>
                <a:cs typeface="Glacial Indifference"/>
                <a:sym typeface="Glacial Indifference"/>
              </a:rPr>
              <a:t>4. AI provides tips and recommend important topics to study </a:t>
            </a:r>
          </a:p>
          <a:p>
            <a:pPr algn="just">
              <a:lnSpc>
                <a:spcPts val="545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sp>
        <p:nvSpPr>
          <p:cNvPr name="Freeform 2" id="2"/>
          <p:cNvSpPr/>
          <p:nvPr/>
        </p:nvSpPr>
        <p:spPr>
          <a:xfrm flipH="false" flipV="false" rot="0">
            <a:off x="4694409" y="1437131"/>
            <a:ext cx="4267915" cy="3499691"/>
          </a:xfrm>
          <a:custGeom>
            <a:avLst/>
            <a:gdLst/>
            <a:ahLst/>
            <a:cxnLst/>
            <a:rect r="r" b="b" t="t" l="l"/>
            <a:pathLst>
              <a:path h="3499691" w="4267915">
                <a:moveTo>
                  <a:pt x="0" y="0"/>
                </a:moveTo>
                <a:lnTo>
                  <a:pt x="4267916" y="0"/>
                </a:lnTo>
                <a:lnTo>
                  <a:pt x="4267916" y="3499691"/>
                </a:lnTo>
                <a:lnTo>
                  <a:pt x="0" y="3499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19524" y="2471633"/>
            <a:ext cx="3217686" cy="1108710"/>
          </a:xfrm>
          <a:prstGeom prst="rect">
            <a:avLst/>
          </a:prstGeom>
        </p:spPr>
        <p:txBody>
          <a:bodyPr anchor="t" rtlCol="false" tIns="0" lIns="0" bIns="0" rIns="0">
            <a:spAutoFit/>
          </a:bodyPr>
          <a:lstStyle/>
          <a:p>
            <a:pPr algn="just">
              <a:lnSpc>
                <a:spcPts val="2940"/>
              </a:lnSpc>
            </a:pPr>
            <a:r>
              <a:rPr lang="en-US" sz="2100">
                <a:solidFill>
                  <a:srgbClr val="866255"/>
                </a:solidFill>
                <a:latin typeface="Glacial Indifference"/>
                <a:ea typeface="Glacial Indifference"/>
                <a:cs typeface="Glacial Indifference"/>
                <a:sym typeface="Glacial Indifference"/>
              </a:rPr>
              <a:t>– A Python framework for creating web applications with minimal effort</a:t>
            </a:r>
          </a:p>
        </p:txBody>
      </p:sp>
      <p:sp>
        <p:nvSpPr>
          <p:cNvPr name="TextBox 4" id="4"/>
          <p:cNvSpPr txBox="true"/>
          <p:nvPr/>
        </p:nvSpPr>
        <p:spPr>
          <a:xfrm rot="0">
            <a:off x="5219524" y="1530057"/>
            <a:ext cx="3217686" cy="365760"/>
          </a:xfrm>
          <a:prstGeom prst="rect">
            <a:avLst/>
          </a:prstGeom>
        </p:spPr>
        <p:txBody>
          <a:bodyPr anchor="t" rtlCol="false" tIns="0" lIns="0" bIns="0" rIns="0">
            <a:spAutoFit/>
          </a:bodyPr>
          <a:lstStyle/>
          <a:p>
            <a:pPr algn="ctr">
              <a:lnSpc>
                <a:spcPts val="2940"/>
              </a:lnSpc>
            </a:pPr>
            <a:r>
              <a:rPr lang="en-US" sz="2100" b="true">
                <a:solidFill>
                  <a:srgbClr val="866255"/>
                </a:solidFill>
                <a:latin typeface="Glacial Indifference Bold"/>
                <a:ea typeface="Glacial Indifference Bold"/>
                <a:cs typeface="Glacial Indifference Bold"/>
                <a:sym typeface="Glacial Indifference Bold"/>
              </a:rPr>
              <a:t>Streamlit </a:t>
            </a:r>
          </a:p>
        </p:txBody>
      </p:sp>
      <p:sp>
        <p:nvSpPr>
          <p:cNvPr name="Freeform 5" id="5"/>
          <p:cNvSpPr/>
          <p:nvPr/>
        </p:nvSpPr>
        <p:spPr>
          <a:xfrm flipH="false" flipV="false" rot="0">
            <a:off x="9325675" y="1437131"/>
            <a:ext cx="4267915" cy="3499691"/>
          </a:xfrm>
          <a:custGeom>
            <a:avLst/>
            <a:gdLst/>
            <a:ahLst/>
            <a:cxnLst/>
            <a:rect r="r" b="b" t="t" l="l"/>
            <a:pathLst>
              <a:path h="3499691" w="4267915">
                <a:moveTo>
                  <a:pt x="0" y="0"/>
                </a:moveTo>
                <a:lnTo>
                  <a:pt x="4267916" y="0"/>
                </a:lnTo>
                <a:lnTo>
                  <a:pt x="4267916" y="3499691"/>
                </a:lnTo>
                <a:lnTo>
                  <a:pt x="0" y="3499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850790" y="2471633"/>
            <a:ext cx="3217686" cy="1108710"/>
          </a:xfrm>
          <a:prstGeom prst="rect">
            <a:avLst/>
          </a:prstGeom>
        </p:spPr>
        <p:txBody>
          <a:bodyPr anchor="t" rtlCol="false" tIns="0" lIns="0" bIns="0" rIns="0">
            <a:spAutoFit/>
          </a:bodyPr>
          <a:lstStyle/>
          <a:p>
            <a:pPr algn="just">
              <a:lnSpc>
                <a:spcPts val="2940"/>
              </a:lnSpc>
            </a:pPr>
            <a:r>
              <a:rPr lang="en-US" sz="2100">
                <a:solidFill>
                  <a:srgbClr val="866255"/>
                </a:solidFill>
                <a:latin typeface="Glacial Indifference"/>
                <a:ea typeface="Glacial Indifference"/>
                <a:cs typeface="Glacial Indifference"/>
                <a:sym typeface="Glacial Indifference"/>
              </a:rPr>
              <a:t>The core programming language used for logic and data handling</a:t>
            </a:r>
          </a:p>
        </p:txBody>
      </p:sp>
      <p:sp>
        <p:nvSpPr>
          <p:cNvPr name="TextBox 7" id="7"/>
          <p:cNvSpPr txBox="true"/>
          <p:nvPr/>
        </p:nvSpPr>
        <p:spPr>
          <a:xfrm rot="0">
            <a:off x="9850790" y="1530057"/>
            <a:ext cx="3217686" cy="365760"/>
          </a:xfrm>
          <a:prstGeom prst="rect">
            <a:avLst/>
          </a:prstGeom>
        </p:spPr>
        <p:txBody>
          <a:bodyPr anchor="t" rtlCol="false" tIns="0" lIns="0" bIns="0" rIns="0">
            <a:spAutoFit/>
          </a:bodyPr>
          <a:lstStyle/>
          <a:p>
            <a:pPr algn="ctr">
              <a:lnSpc>
                <a:spcPts val="2940"/>
              </a:lnSpc>
            </a:pPr>
            <a:r>
              <a:rPr lang="en-US" sz="2100" b="true">
                <a:solidFill>
                  <a:srgbClr val="866255"/>
                </a:solidFill>
                <a:latin typeface="Glacial Indifference Bold"/>
                <a:ea typeface="Glacial Indifference Bold"/>
                <a:cs typeface="Glacial Indifference Bold"/>
                <a:sym typeface="Glacial Indifference Bold"/>
              </a:rPr>
              <a:t>Python</a:t>
            </a:r>
          </a:p>
        </p:txBody>
      </p:sp>
      <p:sp>
        <p:nvSpPr>
          <p:cNvPr name="Freeform 8" id="8"/>
          <p:cNvSpPr/>
          <p:nvPr/>
        </p:nvSpPr>
        <p:spPr>
          <a:xfrm flipH="false" flipV="false" rot="0">
            <a:off x="4694409" y="5350178"/>
            <a:ext cx="4267915" cy="3499691"/>
          </a:xfrm>
          <a:custGeom>
            <a:avLst/>
            <a:gdLst/>
            <a:ahLst/>
            <a:cxnLst/>
            <a:rect r="r" b="b" t="t" l="l"/>
            <a:pathLst>
              <a:path h="3499691" w="4267915">
                <a:moveTo>
                  <a:pt x="0" y="0"/>
                </a:moveTo>
                <a:lnTo>
                  <a:pt x="4267916" y="0"/>
                </a:lnTo>
                <a:lnTo>
                  <a:pt x="4267916" y="3499691"/>
                </a:lnTo>
                <a:lnTo>
                  <a:pt x="0" y="3499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219524" y="6384680"/>
            <a:ext cx="3217686" cy="1108710"/>
          </a:xfrm>
          <a:prstGeom prst="rect">
            <a:avLst/>
          </a:prstGeom>
        </p:spPr>
        <p:txBody>
          <a:bodyPr anchor="t" rtlCol="false" tIns="0" lIns="0" bIns="0" rIns="0">
            <a:spAutoFit/>
          </a:bodyPr>
          <a:lstStyle/>
          <a:p>
            <a:pPr algn="just">
              <a:lnSpc>
                <a:spcPts val="2940"/>
              </a:lnSpc>
            </a:pPr>
            <a:r>
              <a:rPr lang="en-US" sz="2100">
                <a:solidFill>
                  <a:srgbClr val="866255"/>
                </a:solidFill>
                <a:latin typeface="Glacial Indifference"/>
                <a:ea typeface="Glacial Indifference"/>
                <a:cs typeface="Glacial Indifference"/>
                <a:sym typeface="Glacial Indifference"/>
              </a:rPr>
              <a:t>A data manipulation library used for handling and processing data.</a:t>
            </a:r>
          </a:p>
        </p:txBody>
      </p:sp>
      <p:sp>
        <p:nvSpPr>
          <p:cNvPr name="TextBox 10" id="10"/>
          <p:cNvSpPr txBox="true"/>
          <p:nvPr/>
        </p:nvSpPr>
        <p:spPr>
          <a:xfrm rot="0">
            <a:off x="5219524" y="5443104"/>
            <a:ext cx="3217686" cy="365760"/>
          </a:xfrm>
          <a:prstGeom prst="rect">
            <a:avLst/>
          </a:prstGeom>
        </p:spPr>
        <p:txBody>
          <a:bodyPr anchor="t" rtlCol="false" tIns="0" lIns="0" bIns="0" rIns="0">
            <a:spAutoFit/>
          </a:bodyPr>
          <a:lstStyle/>
          <a:p>
            <a:pPr algn="ctr">
              <a:lnSpc>
                <a:spcPts val="2940"/>
              </a:lnSpc>
            </a:pPr>
            <a:r>
              <a:rPr lang="en-US" sz="2100" b="true">
                <a:solidFill>
                  <a:srgbClr val="866255"/>
                </a:solidFill>
                <a:latin typeface="Glacial Indifference Bold"/>
                <a:ea typeface="Glacial Indifference Bold"/>
                <a:cs typeface="Glacial Indifference Bold"/>
                <a:sym typeface="Glacial Indifference Bold"/>
              </a:rPr>
              <a:t>Pandas</a:t>
            </a:r>
          </a:p>
        </p:txBody>
      </p:sp>
      <p:sp>
        <p:nvSpPr>
          <p:cNvPr name="Freeform 11" id="11"/>
          <p:cNvSpPr/>
          <p:nvPr/>
        </p:nvSpPr>
        <p:spPr>
          <a:xfrm flipH="false" flipV="false" rot="0">
            <a:off x="9325675" y="5350178"/>
            <a:ext cx="4267915" cy="3499691"/>
          </a:xfrm>
          <a:custGeom>
            <a:avLst/>
            <a:gdLst/>
            <a:ahLst/>
            <a:cxnLst/>
            <a:rect r="r" b="b" t="t" l="l"/>
            <a:pathLst>
              <a:path h="3499691" w="4267915">
                <a:moveTo>
                  <a:pt x="0" y="0"/>
                </a:moveTo>
                <a:lnTo>
                  <a:pt x="4267916" y="0"/>
                </a:lnTo>
                <a:lnTo>
                  <a:pt x="4267916" y="3499691"/>
                </a:lnTo>
                <a:lnTo>
                  <a:pt x="0" y="3499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9850790" y="6384680"/>
            <a:ext cx="3217686" cy="1851660"/>
          </a:xfrm>
          <a:prstGeom prst="rect">
            <a:avLst/>
          </a:prstGeom>
        </p:spPr>
        <p:txBody>
          <a:bodyPr anchor="t" rtlCol="false" tIns="0" lIns="0" bIns="0" rIns="0">
            <a:spAutoFit/>
          </a:bodyPr>
          <a:lstStyle/>
          <a:p>
            <a:pPr algn="just">
              <a:lnSpc>
                <a:spcPts val="2940"/>
              </a:lnSpc>
            </a:pPr>
            <a:r>
              <a:rPr lang="en-US" sz="2100">
                <a:solidFill>
                  <a:srgbClr val="866255"/>
                </a:solidFill>
                <a:latin typeface="Glacial Indifference"/>
                <a:ea typeface="Glacial Indifference"/>
                <a:cs typeface="Glacial Indifference"/>
                <a:sym typeface="Glacial Indifference"/>
              </a:rPr>
              <a:t> A built-in Python module for generating random selections, likely used for scheduling or assigning tasks.</a:t>
            </a:r>
          </a:p>
        </p:txBody>
      </p:sp>
      <p:sp>
        <p:nvSpPr>
          <p:cNvPr name="TextBox 13" id="13"/>
          <p:cNvSpPr txBox="true"/>
          <p:nvPr/>
        </p:nvSpPr>
        <p:spPr>
          <a:xfrm rot="0">
            <a:off x="9850790" y="5443104"/>
            <a:ext cx="3217686" cy="365760"/>
          </a:xfrm>
          <a:prstGeom prst="rect">
            <a:avLst/>
          </a:prstGeom>
        </p:spPr>
        <p:txBody>
          <a:bodyPr anchor="t" rtlCol="false" tIns="0" lIns="0" bIns="0" rIns="0">
            <a:spAutoFit/>
          </a:bodyPr>
          <a:lstStyle/>
          <a:p>
            <a:pPr algn="ctr">
              <a:lnSpc>
                <a:spcPts val="2940"/>
              </a:lnSpc>
            </a:pPr>
            <a:r>
              <a:rPr lang="en-US" sz="2100" b="true">
                <a:solidFill>
                  <a:srgbClr val="866255"/>
                </a:solidFill>
                <a:latin typeface="Glacial Indifference Bold"/>
                <a:ea typeface="Glacial Indifference Bold"/>
                <a:cs typeface="Glacial Indifference Bold"/>
                <a:sym typeface="Glacial Indifference Bold"/>
              </a:rPr>
              <a:t>Random </a:t>
            </a:r>
          </a:p>
        </p:txBody>
      </p:sp>
      <p:grpSp>
        <p:nvGrpSpPr>
          <p:cNvPr name="Group 14" id="14"/>
          <p:cNvGrpSpPr/>
          <p:nvPr/>
        </p:nvGrpSpPr>
        <p:grpSpPr>
          <a:xfrm rot="0">
            <a:off x="16135623" y="0"/>
            <a:ext cx="2152377" cy="10287000"/>
            <a:chOff x="0" y="0"/>
            <a:chExt cx="2869836" cy="13716000"/>
          </a:xfrm>
        </p:grpSpPr>
        <p:pic>
          <p:nvPicPr>
            <p:cNvPr name="Picture 15" id="15"/>
            <p:cNvPicPr>
              <a:picLocks noChangeAspect="true"/>
            </p:cNvPicPr>
            <p:nvPr/>
          </p:nvPicPr>
          <p:blipFill>
            <a:blip r:embed="rId4"/>
            <a:srcRect l="34297" t="0" r="34297" b="0"/>
            <a:stretch>
              <a:fillRect/>
            </a:stretch>
          </p:blipFill>
          <p:spPr>
            <a:xfrm flipH="false" flipV="false">
              <a:off x="0" y="0"/>
              <a:ext cx="2869836" cy="13716000"/>
            </a:xfrm>
            <a:prstGeom prst="rect">
              <a:avLst/>
            </a:prstGeom>
          </p:spPr>
        </p:pic>
      </p:grpSp>
      <p:grpSp>
        <p:nvGrpSpPr>
          <p:cNvPr name="Group 16" id="16"/>
          <p:cNvGrpSpPr/>
          <p:nvPr/>
        </p:nvGrpSpPr>
        <p:grpSpPr>
          <a:xfrm rot="0">
            <a:off x="0" y="0"/>
            <a:ext cx="2152377" cy="10287000"/>
            <a:chOff x="0" y="0"/>
            <a:chExt cx="2869836" cy="13716000"/>
          </a:xfrm>
        </p:grpSpPr>
        <p:pic>
          <p:nvPicPr>
            <p:cNvPr name="Picture 17" id="17"/>
            <p:cNvPicPr>
              <a:picLocks noChangeAspect="true"/>
            </p:cNvPicPr>
            <p:nvPr/>
          </p:nvPicPr>
          <p:blipFill>
            <a:blip r:embed="rId5"/>
            <a:srcRect l="34297" t="0" r="34297" b="0"/>
            <a:stretch>
              <a:fillRect/>
            </a:stretch>
          </p:blipFill>
          <p:spPr>
            <a:xfrm flipH="false" flipV="false">
              <a:off x="0" y="0"/>
              <a:ext cx="2869836" cy="13716000"/>
            </a:xfrm>
            <a:prstGeom prst="rect">
              <a:avLst/>
            </a:prstGeom>
          </p:spPr>
        </p:pic>
      </p:grpSp>
      <p:sp>
        <p:nvSpPr>
          <p:cNvPr name="TextBox 18" id="18"/>
          <p:cNvSpPr txBox="true"/>
          <p:nvPr/>
        </p:nvSpPr>
        <p:spPr>
          <a:xfrm rot="0">
            <a:off x="2472870" y="0"/>
            <a:ext cx="11928680" cy="1245459"/>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 TECHNOLOGIES USED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16135623" y="0"/>
            <a:ext cx="2152377" cy="10287000"/>
            <a:chOff x="0" y="0"/>
            <a:chExt cx="2869836" cy="13716000"/>
          </a:xfrm>
        </p:grpSpPr>
        <p:pic>
          <p:nvPicPr>
            <p:cNvPr name="Picture 3" id="3"/>
            <p:cNvPicPr>
              <a:picLocks noChangeAspect="true"/>
            </p:cNvPicPr>
            <p:nvPr/>
          </p:nvPicPr>
          <p:blipFill>
            <a:blip r:embed="rId2"/>
            <a:srcRect l="34297" t="0" r="34297" b="0"/>
            <a:stretch>
              <a:fillRect/>
            </a:stretch>
          </p:blipFill>
          <p:spPr>
            <a:xfrm flipH="false" flipV="false">
              <a:off x="0" y="0"/>
              <a:ext cx="2869836" cy="13716000"/>
            </a:xfrm>
            <a:prstGeom prst="rect">
              <a:avLst/>
            </a:prstGeom>
          </p:spPr>
        </p:pic>
      </p:grpSp>
      <p:grpSp>
        <p:nvGrpSpPr>
          <p:cNvPr name="Group 4" id="4"/>
          <p:cNvGrpSpPr/>
          <p:nvPr/>
        </p:nvGrpSpPr>
        <p:grpSpPr>
          <a:xfrm rot="0">
            <a:off x="0" y="0"/>
            <a:ext cx="2152377" cy="10287000"/>
            <a:chOff x="0" y="0"/>
            <a:chExt cx="2869836" cy="13716000"/>
          </a:xfrm>
        </p:grpSpPr>
        <p:pic>
          <p:nvPicPr>
            <p:cNvPr name="Picture 5" id="5"/>
            <p:cNvPicPr>
              <a:picLocks noChangeAspect="true"/>
            </p:cNvPicPr>
            <p:nvPr/>
          </p:nvPicPr>
          <p:blipFill>
            <a:blip r:embed="rId3"/>
            <a:srcRect l="34297" t="0" r="34297" b="0"/>
            <a:stretch>
              <a:fillRect/>
            </a:stretch>
          </p:blipFill>
          <p:spPr>
            <a:xfrm flipH="false" flipV="false">
              <a:off x="0" y="0"/>
              <a:ext cx="2869836" cy="13716000"/>
            </a:xfrm>
            <a:prstGeom prst="rect">
              <a:avLst/>
            </a:prstGeom>
          </p:spPr>
        </p:pic>
      </p:grpSp>
      <p:sp>
        <p:nvSpPr>
          <p:cNvPr name="TextBox 6" id="6"/>
          <p:cNvSpPr txBox="true"/>
          <p:nvPr/>
        </p:nvSpPr>
        <p:spPr>
          <a:xfrm rot="0">
            <a:off x="2329907" y="405971"/>
            <a:ext cx="14000733" cy="1245459"/>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FUTURE ENHANCEMENTS</a:t>
            </a:r>
          </a:p>
        </p:txBody>
      </p:sp>
      <p:sp>
        <p:nvSpPr>
          <p:cNvPr name="TextBox 7" id="7"/>
          <p:cNvSpPr txBox="true"/>
          <p:nvPr/>
        </p:nvSpPr>
        <p:spPr>
          <a:xfrm rot="0">
            <a:off x="2637096" y="1848705"/>
            <a:ext cx="14795706" cy="5197633"/>
          </a:xfrm>
          <a:prstGeom prst="rect">
            <a:avLst/>
          </a:prstGeom>
        </p:spPr>
        <p:txBody>
          <a:bodyPr anchor="t" rtlCol="false" tIns="0" lIns="0" bIns="0" rIns="0">
            <a:spAutoFit/>
          </a:bodyPr>
          <a:lstStyle/>
          <a:p>
            <a:pPr algn="just" marL="931219" indent="-465610" lvl="1">
              <a:lnSpc>
                <a:spcPts val="6038"/>
              </a:lnSpc>
              <a:buFont typeface="Arial"/>
              <a:buChar char="•"/>
            </a:pPr>
            <a:r>
              <a:rPr lang="en-US" sz="4313">
                <a:solidFill>
                  <a:srgbClr val="866255"/>
                </a:solidFill>
                <a:latin typeface="Glacial Indifference"/>
                <a:ea typeface="Glacial Indifference"/>
                <a:cs typeface="Glacial Indifference"/>
                <a:sym typeface="Glacial Indifference"/>
              </a:rPr>
              <a:t>User Authentication</a:t>
            </a:r>
          </a:p>
          <a:p>
            <a:pPr algn="just" marL="931219" indent="-465610" lvl="1">
              <a:lnSpc>
                <a:spcPts val="6038"/>
              </a:lnSpc>
              <a:buFont typeface="Arial"/>
              <a:buChar char="•"/>
            </a:pPr>
            <a:r>
              <a:rPr lang="en-US" sz="4313">
                <a:solidFill>
                  <a:srgbClr val="866255"/>
                </a:solidFill>
                <a:latin typeface="Glacial Indifference"/>
                <a:ea typeface="Glacial Indifference"/>
                <a:cs typeface="Glacial Indifference"/>
                <a:sym typeface="Glacial Indifference"/>
              </a:rPr>
              <a:t>Database Integration</a:t>
            </a:r>
          </a:p>
          <a:p>
            <a:pPr algn="just" marL="931219" indent="-465610" lvl="1">
              <a:lnSpc>
                <a:spcPts val="6038"/>
              </a:lnSpc>
              <a:buFont typeface="Arial"/>
              <a:buChar char="•"/>
            </a:pPr>
            <a:r>
              <a:rPr lang="en-US" sz="4313">
                <a:solidFill>
                  <a:srgbClr val="866255"/>
                </a:solidFill>
                <a:latin typeface="Glacial Indifference"/>
                <a:ea typeface="Glacial Indifference"/>
                <a:cs typeface="Glacial Indifference"/>
                <a:sym typeface="Glacial Indifference"/>
              </a:rPr>
              <a:t>Smart Scheduling</a:t>
            </a:r>
          </a:p>
          <a:p>
            <a:pPr algn="just" marL="931219" indent="-465610" lvl="1">
              <a:lnSpc>
                <a:spcPts val="6038"/>
              </a:lnSpc>
              <a:buFont typeface="Arial"/>
              <a:buChar char="•"/>
            </a:pPr>
            <a:r>
              <a:rPr lang="en-US" sz="4313">
                <a:solidFill>
                  <a:srgbClr val="866255"/>
                </a:solidFill>
                <a:latin typeface="Glacial Indifference"/>
                <a:ea typeface="Glacial Indifference"/>
                <a:cs typeface="Glacial Indifference"/>
                <a:sym typeface="Glacial Indifference"/>
              </a:rPr>
              <a:t>Notifications</a:t>
            </a:r>
          </a:p>
          <a:p>
            <a:pPr algn="just" marL="931219" indent="-465610" lvl="1">
              <a:lnSpc>
                <a:spcPts val="6038"/>
              </a:lnSpc>
              <a:buFont typeface="Arial"/>
              <a:buChar char="•"/>
            </a:pPr>
            <a:r>
              <a:rPr lang="en-US" sz="4313">
                <a:solidFill>
                  <a:srgbClr val="866255"/>
                </a:solidFill>
                <a:latin typeface="Glacial Indifference"/>
                <a:ea typeface="Glacial Indifference"/>
                <a:cs typeface="Glacial Indifference"/>
                <a:sym typeface="Glacial Indifference"/>
              </a:rPr>
              <a:t>UI &amp; Customization</a:t>
            </a:r>
          </a:p>
          <a:p>
            <a:pPr algn="just" marL="931219" indent="-465610" lvl="1">
              <a:lnSpc>
                <a:spcPts val="6038"/>
              </a:lnSpc>
              <a:buFont typeface="Arial"/>
              <a:buChar char="•"/>
            </a:pPr>
            <a:r>
              <a:rPr lang="en-US" sz="4313">
                <a:solidFill>
                  <a:srgbClr val="866255"/>
                </a:solidFill>
                <a:latin typeface="Glacial Indifference"/>
                <a:ea typeface="Glacial Indifference"/>
                <a:cs typeface="Glacial Indifference"/>
                <a:sym typeface="Glacial Indifference"/>
              </a:rPr>
              <a:t>Export &amp; Reports</a:t>
            </a:r>
          </a:p>
          <a:p>
            <a:pPr algn="just">
              <a:lnSpc>
                <a:spcPts val="497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16135623" y="0"/>
            <a:ext cx="2152377" cy="10287000"/>
            <a:chOff x="0" y="0"/>
            <a:chExt cx="2869836" cy="13716000"/>
          </a:xfrm>
        </p:grpSpPr>
        <p:pic>
          <p:nvPicPr>
            <p:cNvPr name="Picture 3" id="3"/>
            <p:cNvPicPr>
              <a:picLocks noChangeAspect="true"/>
            </p:cNvPicPr>
            <p:nvPr/>
          </p:nvPicPr>
          <p:blipFill>
            <a:blip r:embed="rId2"/>
            <a:srcRect l="34297" t="0" r="34297" b="0"/>
            <a:stretch>
              <a:fillRect/>
            </a:stretch>
          </p:blipFill>
          <p:spPr>
            <a:xfrm flipH="false" flipV="false">
              <a:off x="0" y="0"/>
              <a:ext cx="2869836" cy="13716000"/>
            </a:xfrm>
            <a:prstGeom prst="rect">
              <a:avLst/>
            </a:prstGeom>
          </p:spPr>
        </p:pic>
      </p:grpSp>
      <p:grpSp>
        <p:nvGrpSpPr>
          <p:cNvPr name="Group 4" id="4"/>
          <p:cNvGrpSpPr/>
          <p:nvPr/>
        </p:nvGrpSpPr>
        <p:grpSpPr>
          <a:xfrm rot="0">
            <a:off x="0" y="0"/>
            <a:ext cx="2152377" cy="10287000"/>
            <a:chOff x="0" y="0"/>
            <a:chExt cx="2869836" cy="13716000"/>
          </a:xfrm>
        </p:grpSpPr>
        <p:pic>
          <p:nvPicPr>
            <p:cNvPr name="Picture 5" id="5"/>
            <p:cNvPicPr>
              <a:picLocks noChangeAspect="true"/>
            </p:cNvPicPr>
            <p:nvPr/>
          </p:nvPicPr>
          <p:blipFill>
            <a:blip r:embed="rId3"/>
            <a:srcRect l="34297" t="0" r="34297" b="0"/>
            <a:stretch>
              <a:fillRect/>
            </a:stretch>
          </p:blipFill>
          <p:spPr>
            <a:xfrm flipH="false" flipV="false">
              <a:off x="0" y="0"/>
              <a:ext cx="2869836" cy="13716000"/>
            </a:xfrm>
            <a:prstGeom prst="rect">
              <a:avLst/>
            </a:prstGeom>
          </p:spPr>
        </p:pic>
      </p:grpSp>
      <p:sp>
        <p:nvSpPr>
          <p:cNvPr name="TextBox 6" id="6"/>
          <p:cNvSpPr txBox="true"/>
          <p:nvPr/>
        </p:nvSpPr>
        <p:spPr>
          <a:xfrm rot="0">
            <a:off x="2329907" y="1496002"/>
            <a:ext cx="11928680" cy="1245459"/>
          </a:xfrm>
          <a:prstGeom prst="rect">
            <a:avLst/>
          </a:prstGeom>
        </p:spPr>
        <p:txBody>
          <a:bodyPr anchor="t" rtlCol="false" tIns="0" lIns="0" bIns="0" rIns="0">
            <a:spAutoFit/>
          </a:bodyPr>
          <a:lstStyle/>
          <a:p>
            <a:pPr algn="ctr">
              <a:lnSpc>
                <a:spcPts val="9544"/>
              </a:lnSpc>
            </a:pPr>
            <a:r>
              <a:rPr lang="en-US" b="true" sz="8088">
                <a:solidFill>
                  <a:srgbClr val="866255"/>
                </a:solidFill>
                <a:latin typeface="The Seasons Bold"/>
                <a:ea typeface="The Seasons Bold"/>
                <a:cs typeface="The Seasons Bold"/>
                <a:sym typeface="The Seasons Bold"/>
              </a:rPr>
              <a:t>CONCLUSION</a:t>
            </a:r>
          </a:p>
        </p:txBody>
      </p:sp>
      <p:sp>
        <p:nvSpPr>
          <p:cNvPr name="TextBox 7" id="7"/>
          <p:cNvSpPr txBox="true"/>
          <p:nvPr/>
        </p:nvSpPr>
        <p:spPr>
          <a:xfrm rot="0">
            <a:off x="3319655" y="3134486"/>
            <a:ext cx="11648690" cy="4087598"/>
          </a:xfrm>
          <a:prstGeom prst="rect">
            <a:avLst/>
          </a:prstGeom>
        </p:spPr>
        <p:txBody>
          <a:bodyPr anchor="t" rtlCol="false" tIns="0" lIns="0" bIns="0" rIns="0">
            <a:spAutoFit/>
          </a:bodyPr>
          <a:lstStyle/>
          <a:p>
            <a:pPr algn="just">
              <a:lnSpc>
                <a:spcPts val="5454"/>
              </a:lnSpc>
            </a:pPr>
            <a:r>
              <a:rPr lang="en-US" sz="3895">
                <a:solidFill>
                  <a:srgbClr val="866255"/>
                </a:solidFill>
                <a:latin typeface="Glacial Indifference"/>
                <a:ea typeface="Glacial Indifference"/>
                <a:cs typeface="Glacial Indifference"/>
                <a:sym typeface="Glacial Indifference"/>
              </a:rPr>
              <a:t>The project successfully enhances efficiency, automation, and user experience, making tasks more manageable and scalable. With seamless integration and future growth potential, it ensures improved productivity and adaptability to evolving needs.</a:t>
            </a:r>
          </a:p>
          <a:p>
            <a:pPr algn="just">
              <a:lnSpc>
                <a:spcPts val="545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EE7"/>
        </a:solidFill>
      </p:bgPr>
    </p:bg>
    <p:spTree>
      <p:nvGrpSpPr>
        <p:cNvPr id="1" name=""/>
        <p:cNvGrpSpPr/>
        <p:nvPr/>
      </p:nvGrpSpPr>
      <p:grpSpPr>
        <a:xfrm>
          <a:off x="0" y="0"/>
          <a:ext cx="0" cy="0"/>
          <a:chOff x="0" y="0"/>
          <a:chExt cx="0" cy="0"/>
        </a:xfrm>
      </p:grpSpPr>
      <p:grpSp>
        <p:nvGrpSpPr>
          <p:cNvPr name="Group 2" id="2"/>
          <p:cNvGrpSpPr/>
          <p:nvPr/>
        </p:nvGrpSpPr>
        <p:grpSpPr>
          <a:xfrm rot="0">
            <a:off x="0" y="0"/>
            <a:ext cx="7807910" cy="10287000"/>
            <a:chOff x="0" y="0"/>
            <a:chExt cx="10410546" cy="13716000"/>
          </a:xfrm>
        </p:grpSpPr>
        <p:pic>
          <p:nvPicPr>
            <p:cNvPr name="Picture 3" id="3"/>
            <p:cNvPicPr>
              <a:picLocks noChangeAspect="true"/>
            </p:cNvPicPr>
            <p:nvPr/>
          </p:nvPicPr>
          <p:blipFill>
            <a:blip r:embed="rId2"/>
            <a:srcRect l="0" t="6082" r="0" b="6082"/>
            <a:stretch>
              <a:fillRect/>
            </a:stretch>
          </p:blipFill>
          <p:spPr>
            <a:xfrm flipH="false" flipV="false">
              <a:off x="0" y="0"/>
              <a:ext cx="10410546" cy="13716000"/>
            </a:xfrm>
            <a:prstGeom prst="rect">
              <a:avLst/>
            </a:prstGeom>
          </p:spPr>
        </p:pic>
      </p:grpSp>
      <p:sp>
        <p:nvSpPr>
          <p:cNvPr name="TextBox 4" id="4"/>
          <p:cNvSpPr txBox="true"/>
          <p:nvPr/>
        </p:nvSpPr>
        <p:spPr>
          <a:xfrm rot="0">
            <a:off x="9541592" y="3544463"/>
            <a:ext cx="7717708" cy="1529660"/>
          </a:xfrm>
          <a:prstGeom prst="rect">
            <a:avLst/>
          </a:prstGeom>
        </p:spPr>
        <p:txBody>
          <a:bodyPr anchor="t" rtlCol="false" tIns="0" lIns="0" bIns="0" rIns="0">
            <a:spAutoFit/>
          </a:bodyPr>
          <a:lstStyle/>
          <a:p>
            <a:pPr algn="l">
              <a:lnSpc>
                <a:spcPts val="12010"/>
              </a:lnSpc>
            </a:pPr>
            <a:r>
              <a:rPr lang="en-US" sz="9608">
                <a:solidFill>
                  <a:srgbClr val="866255"/>
                </a:solidFill>
                <a:latin typeface="The Seasons"/>
                <a:ea typeface="The Seasons"/>
                <a:cs typeface="The Seasons"/>
                <a:sym typeface="The Season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DAGgdU1XxB4</dc:identifier>
  <dcterms:modified xsi:type="dcterms:W3CDTF">2011-08-01T06:04:30Z</dcterms:modified>
  <cp:revision>1</cp:revision>
  <dc:title>SmartStusy</dc:title>
</cp:coreProperties>
</file>