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327" r:id="rId3"/>
    <p:sldId id="328" r:id="rId4"/>
    <p:sldId id="329" r:id="rId5"/>
    <p:sldId id="330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39" r:id="rId15"/>
    <p:sldId id="358" r:id="rId16"/>
    <p:sldId id="355" r:id="rId17"/>
    <p:sldId id="356" r:id="rId18"/>
    <p:sldId id="357" r:id="rId19"/>
    <p:sldId id="342" r:id="rId20"/>
    <p:sldId id="344" r:id="rId21"/>
    <p:sldId id="345" r:id="rId22"/>
    <p:sldId id="346" r:id="rId23"/>
  </p:sldIdLst>
  <p:sldSz cx="9144000" cy="6858000" type="screen4x3"/>
  <p:notesSz cx="7315200" cy="9601200"/>
  <p:embeddedFontLs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102" d="100"/>
          <a:sy n="102" d="100"/>
        </p:scale>
        <p:origin x="2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‹nº›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</a:t>
            </a:r>
            <a:r>
              <a:rPr lang="pt-BR" sz="1400" dirty="0" err="1" smtClean="0">
                <a:solidFill>
                  <a:schemeClr val="tx1"/>
                </a:solidFill>
              </a:rPr>
              <a:t>Alcantara</a:t>
            </a:r>
            <a:r>
              <a:rPr lang="pt-BR" sz="1400" dirty="0" smtClean="0">
                <a:solidFill>
                  <a:schemeClr val="tx1"/>
                </a:solidFill>
              </a:rPr>
              <a:t> 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26046" y="1916832"/>
          <a:ext cx="7704856" cy="46159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                                            </a:t>
                      </a:r>
                      <a:r>
                        <a:rPr lang="pt-BR" sz="1800" b="1" dirty="0" smtClean="0">
                          <a:effectLst/>
                        </a:rPr>
                        <a:t>     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e validar a conformidade dos requisitos e funções desenvolvidas.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Partição de equivalência, Tabela de decisão e Transição de estados.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</a:t>
                      </a:r>
                      <a:r>
                        <a:rPr lang="pt-BR" sz="1800" dirty="0" smtClean="0">
                          <a:effectLst/>
                        </a:rPr>
                        <a:t>incidentes.</a:t>
                      </a:r>
                      <a:endParaRPr lang="pt-BR" sz="18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79513" y="1341909"/>
            <a:ext cx="6552728" cy="5749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Funcional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88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55576" y="2060846"/>
          <a:ext cx="7704856" cy="4061891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</a:t>
                      </a:r>
                      <a:r>
                        <a:rPr lang="pt-BR" sz="1800" dirty="0" smtClean="0">
                          <a:effectLst/>
                        </a:rPr>
                        <a:t>funcional.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Usabilidade;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Segurança;</a:t>
                      </a:r>
                      <a:endParaRPr lang="pt-BR" sz="1800" dirty="0">
                        <a:effectLst/>
                      </a:endParaRP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       </a:t>
                      </a:r>
                      <a:r>
                        <a:rPr lang="pt-BR" sz="1800" dirty="0" smtClean="0">
                          <a:effectLst/>
                        </a:rPr>
                        <a:t>Performance.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</a:t>
                      </a:r>
                      <a:r>
                        <a:rPr lang="pt-BR" sz="1800" dirty="0" smtClean="0">
                          <a:effectLst/>
                        </a:rPr>
                        <a:t>aplica.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84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Verificar efeitos colaterais em novos releases.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Novo release de software </a:t>
                      </a:r>
                      <a:r>
                        <a:rPr lang="pt-BR" sz="1800" dirty="0" smtClean="0">
                          <a:effectLst/>
                        </a:rPr>
                        <a:t>disponível.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</a:t>
                      </a:r>
                      <a:r>
                        <a:rPr lang="pt-BR" sz="1800" dirty="0" smtClean="0">
                          <a:effectLst/>
                        </a:rPr>
                        <a:t>sucesso.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24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Ferramentas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971600" y="2420888"/>
          <a:ext cx="7488832" cy="3816689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Utilização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Ferramenta</a:t>
                      </a: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</a:t>
                      </a:r>
                      <a:r>
                        <a:rPr lang="pt-BR" sz="1800" dirty="0" smtClean="0">
                          <a:effectLst/>
                        </a:rPr>
                        <a:t>Atividades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</a:t>
                      </a:r>
                      <a:r>
                        <a:rPr lang="pt-BR" sz="1800" dirty="0" smtClean="0">
                          <a:effectLst/>
                        </a:rPr>
                        <a:t>Casos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TestLink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de </a:t>
                      </a:r>
                      <a:r>
                        <a:rPr lang="pt-BR" sz="1800" dirty="0" smtClean="0">
                          <a:effectLst/>
                        </a:rPr>
                        <a:t>Defeitos: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Mantis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Automação de </a:t>
                      </a:r>
                      <a:r>
                        <a:rPr lang="pt-BR" sz="1800" dirty="0" smtClean="0">
                          <a:effectLst/>
                        </a:rPr>
                        <a:t>Testes: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</a:t>
                      </a:r>
                      <a:r>
                        <a:rPr lang="pt-BR" sz="1800" dirty="0" smtClean="0">
                          <a:effectLst/>
                        </a:rPr>
                        <a:t>Não-Funcionais: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Jmetter</a:t>
                      </a:r>
                      <a:endParaRPr lang="pt-BR" sz="1800" dirty="0" smtClean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Ambiente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 </a:t>
            </a:r>
            <a:r>
              <a:rPr lang="pt-BR" sz="2000" b="1" dirty="0" smtClean="0"/>
              <a:t>Servidor de Desenvolvimento</a:t>
            </a:r>
          </a:p>
          <a:p>
            <a:endParaRPr lang="pt-BR" sz="1800" b="1" dirty="0"/>
          </a:p>
          <a:p>
            <a:pPr lvl="1"/>
            <a:r>
              <a:rPr lang="pt-BR" sz="1800" dirty="0" smtClean="0"/>
              <a:t>Hardware (Mínimo):</a:t>
            </a:r>
          </a:p>
          <a:p>
            <a:pPr lvl="2"/>
            <a:r>
              <a:rPr lang="pt-BR" dirty="0" smtClean="0"/>
              <a:t>RAM: 6GB</a:t>
            </a:r>
          </a:p>
          <a:p>
            <a:pPr lvl="2"/>
            <a:r>
              <a:rPr lang="pt-BR" dirty="0" smtClean="0"/>
              <a:t>HD: 1TB</a:t>
            </a:r>
          </a:p>
          <a:p>
            <a:pPr lvl="2"/>
            <a:r>
              <a:rPr lang="pt-BR" dirty="0" smtClean="0"/>
              <a:t>PROCESSADOR: i7</a:t>
            </a:r>
          </a:p>
          <a:p>
            <a:pPr marL="914400" lvl="2" indent="0">
              <a:buNone/>
            </a:pPr>
            <a:endParaRPr lang="pt-BR" b="1" dirty="0"/>
          </a:p>
          <a:p>
            <a:pPr marL="914400" lvl="2" indent="0">
              <a:buNone/>
            </a:pPr>
            <a:endParaRPr lang="pt-BR" b="1" dirty="0" smtClean="0"/>
          </a:p>
          <a:p>
            <a:pPr lvl="1"/>
            <a:r>
              <a:rPr lang="pt-BR" sz="1800" dirty="0" smtClean="0"/>
              <a:t>Software </a:t>
            </a:r>
            <a:r>
              <a:rPr lang="pt-BR" sz="1800" dirty="0"/>
              <a:t>(Mínimo):</a:t>
            </a:r>
          </a:p>
          <a:p>
            <a:pPr lvl="2"/>
            <a:r>
              <a:rPr lang="pt-BR" dirty="0" smtClean="0"/>
              <a:t>SQL Server 2012</a:t>
            </a:r>
          </a:p>
          <a:p>
            <a:pPr lvl="2"/>
            <a:r>
              <a:rPr lang="pt-BR" dirty="0" smtClean="0"/>
              <a:t>IIS8</a:t>
            </a:r>
          </a:p>
          <a:p>
            <a:pPr lvl="2"/>
            <a:r>
              <a:rPr lang="pt-BR" dirty="0" smtClean="0"/>
              <a:t>Windows Server 2009</a:t>
            </a:r>
          </a:p>
          <a:p>
            <a:pPr lvl="2"/>
            <a:r>
              <a:rPr lang="pt-BR" dirty="0" smtClean="0"/>
              <a:t>Visual Studio 2013</a:t>
            </a:r>
          </a:p>
          <a:p>
            <a:pPr lvl="2"/>
            <a:endParaRPr lang="pt-BR" sz="12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endParaRPr lang="pt-BR" sz="2000" b="1" dirty="0"/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/>
              <a:t>	</a:t>
            </a:r>
            <a:r>
              <a:rPr lang="pt-BR" sz="2000" dirty="0" smtClean="0"/>
              <a:t>Windows 7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</a:t>
            </a:r>
            <a:r>
              <a:rPr lang="pt-BR" sz="2000" dirty="0" smtClean="0"/>
              <a:t>2 </a:t>
            </a:r>
            <a:r>
              <a:rPr lang="pt-BR" sz="2000" dirty="0" smtClean="0"/>
              <a:t>GB de </a:t>
            </a:r>
            <a:r>
              <a:rPr lang="pt-BR" sz="2000" dirty="0" smtClean="0"/>
              <a:t>RAM 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 </a:t>
            </a:r>
            <a:r>
              <a:rPr lang="pt-BR" sz="2000" dirty="0" smtClean="0"/>
              <a:t>5OO GB HD</a:t>
            </a:r>
          </a:p>
          <a:p>
            <a:pPr>
              <a:buNone/>
            </a:pPr>
            <a:r>
              <a:rPr lang="pt-BR" sz="2000" dirty="0"/>
              <a:t> </a:t>
            </a:r>
            <a:r>
              <a:rPr lang="pt-BR" sz="2000" dirty="0" smtClean="0"/>
              <a:t>   </a:t>
            </a:r>
            <a:r>
              <a:rPr lang="pt-BR" sz="2000" dirty="0" smtClean="0"/>
              <a:t> </a:t>
            </a:r>
            <a:r>
              <a:rPr lang="pt-BR" sz="2000" dirty="0" smtClean="0"/>
              <a:t>Processador </a:t>
            </a:r>
            <a:r>
              <a:rPr lang="pt-BR" sz="2000" dirty="0" smtClean="0"/>
              <a:t>I3</a:t>
            </a:r>
          </a:p>
          <a:p>
            <a:pPr>
              <a:buNone/>
            </a:pPr>
            <a:r>
              <a:rPr lang="pt-BR" sz="2000" dirty="0" smtClean="0"/>
              <a:t>     Vi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/>
              <a:t>Software </a:t>
            </a:r>
          </a:p>
          <a:p>
            <a:endParaRPr lang="pt-BR" sz="2000" b="1" dirty="0" smtClean="0"/>
          </a:p>
          <a:p>
            <a:pPr>
              <a:buNone/>
            </a:pPr>
            <a:r>
              <a:rPr lang="pt-BR" sz="2000" dirty="0" smtClean="0"/>
              <a:t>	2 licenças - Windows Server/Seven ; SLQ 2012 ; IIS8 ; VS 2015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Ambiente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Automação de testes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Hardware</a:t>
            </a:r>
          </a:p>
          <a:p>
            <a:pPr lvl="2"/>
            <a:r>
              <a:rPr lang="pt-BR" dirty="0" smtClean="0"/>
              <a:t>RAM: 2GB</a:t>
            </a:r>
          </a:p>
          <a:p>
            <a:pPr lvl="2"/>
            <a:r>
              <a:rPr lang="pt-BR" dirty="0" smtClean="0"/>
              <a:t>HD: 500 GB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9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Milestones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971600" y="1844825"/>
          <a:ext cx="7416824" cy="3972424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err="1">
                          <a:effectLst/>
                        </a:rPr>
                        <a:t>Milestones</a:t>
                      </a:r>
                      <a:r>
                        <a:rPr lang="pt-BR" sz="2200" b="1" dirty="0">
                          <a:effectLst/>
                        </a:rPr>
                        <a:t> do Projeto em </a:t>
                      </a:r>
                      <a:r>
                        <a:rPr lang="pt-BR" sz="2200" b="1" dirty="0" smtClean="0">
                          <a:effectLst/>
                        </a:rPr>
                        <a:t>Teste</a:t>
                      </a:r>
                      <a:endParaRPr lang="pt-BR" sz="2200" b="1" dirty="0">
                        <a:effectLst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Milestone</a:t>
                      </a:r>
                      <a:r>
                        <a:rPr lang="pt-BR" sz="1800" dirty="0" smtClean="0">
                          <a:effectLst/>
                        </a:rPr>
                        <a:t>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teste/ </a:t>
                      </a:r>
                      <a:r>
                        <a:rPr lang="pt-BR" sz="1800" dirty="0" smtClean="0">
                          <a:effectLst/>
                        </a:rPr>
                        <a:t>Planejamento: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Modelagem de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teste 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6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RH e Atividades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611560" y="2204864"/>
          <a:ext cx="7920880" cy="399156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Recursos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Revisão: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Alisson,Tatiana</a:t>
                      </a:r>
                      <a:r>
                        <a:rPr lang="en-US" sz="1800" dirty="0">
                          <a:effectLst/>
                        </a:rPr>
                        <a:t>; Alexandre, </a:t>
                      </a:r>
                      <a:r>
                        <a:rPr lang="en-US" sz="1800" dirty="0" err="1">
                          <a:effectLst/>
                        </a:rPr>
                        <a:t>Vagner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Plano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Alexandre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Elaborar Caso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Alisson, Tatiana; Vagner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Avaliar Resultado de </a:t>
                      </a:r>
                      <a:r>
                        <a:rPr lang="pt-BR" sz="1800" dirty="0" smtClean="0">
                          <a:effectLst/>
                        </a:rPr>
                        <a:t>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Executar </a:t>
                      </a:r>
                      <a:r>
                        <a:rPr lang="pt-BR" sz="1800" dirty="0" smtClean="0">
                          <a:effectLst/>
                        </a:rPr>
                        <a:t>Teste </a:t>
                      </a:r>
                      <a:r>
                        <a:rPr lang="pt-BR" sz="1800" dirty="0">
                          <a:effectLst/>
                        </a:rPr>
                        <a:t>de </a:t>
                      </a:r>
                      <a:r>
                        <a:rPr lang="pt-BR" sz="1800" dirty="0" smtClean="0">
                          <a:effectLst/>
                        </a:rPr>
                        <a:t>Aceite: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Massa de Dados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Dados fictícios de clientes:</a:t>
            </a:r>
          </a:p>
          <a:p>
            <a:pPr marL="0" indent="0">
              <a:buNone/>
            </a:pPr>
            <a:endParaRPr lang="pt-BR" dirty="0"/>
          </a:p>
          <a:p>
            <a:pPr lvl="2"/>
            <a:r>
              <a:rPr lang="pt-BR" sz="2000" dirty="0" smtClean="0"/>
              <a:t>Nome</a:t>
            </a:r>
          </a:p>
          <a:p>
            <a:pPr lvl="2"/>
            <a:r>
              <a:rPr lang="pt-BR" sz="2000" dirty="0" smtClean="0"/>
              <a:t>Empresa</a:t>
            </a:r>
          </a:p>
          <a:p>
            <a:pPr lvl="2"/>
            <a:r>
              <a:rPr lang="pt-BR" sz="2000" dirty="0" smtClean="0"/>
              <a:t>CPF/CNPJ</a:t>
            </a:r>
          </a:p>
          <a:p>
            <a:pPr lvl="2"/>
            <a:r>
              <a:rPr lang="pt-BR" sz="2000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6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Casos de Teste </a:t>
            </a:r>
            <a:br>
              <a:rPr lang="pt-BR" b="1" dirty="0" smtClean="0"/>
            </a:br>
            <a:r>
              <a:rPr lang="pt-BR" b="1" dirty="0" smtClean="0"/>
              <a:t> Subsistema Agenda</a:t>
            </a:r>
            <a:endParaRPr lang="pt-BR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Planilha" r:id="rId3" imgW="1228771" imgH="390594" progId="Excel.Sheet.12">
                  <p:embed/>
                </p:oleObj>
              </mc:Choice>
              <mc:Fallback>
                <p:oleObj name="Planilha" r:id="rId3" imgW="1228771" imgH="390594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233738"/>
                        <a:ext cx="12287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768840"/>
              </p:ext>
            </p:extLst>
          </p:nvPr>
        </p:nvGraphicFramePr>
        <p:xfrm>
          <a:off x="0" y="2564904"/>
          <a:ext cx="9144000" cy="288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7759"/>
                <a:gridCol w="474808"/>
                <a:gridCol w="498549"/>
                <a:gridCol w="967420"/>
                <a:gridCol w="894221"/>
                <a:gridCol w="458980"/>
                <a:gridCol w="1068316"/>
                <a:gridCol w="1297807"/>
                <a:gridCol w="1250326"/>
                <a:gridCol w="872459"/>
                <a:gridCol w="973355"/>
              </a:tblGrid>
              <a:tr h="6304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ID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REQUISITOS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CRITICIDADE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SUB-FUNCIONALIDADE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PRÉ-CONDIÇÃO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DADOS DE ENTRADA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ESPERADO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ATUAL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OBSERVAÇÃO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  <a:tr h="22498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CT-0001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SRS-00001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Cancelar Agendamento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N\A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Funcional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 Agendamento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1. Home.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2. Selecione a opção "CANCELAR" na parte inferior da tela.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3.  Selecione "SALVAR".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cancelamento do agendamento deve ser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PASSOU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5225" cy="4751387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</a:t>
            </a:r>
          </a:p>
          <a:p>
            <a:pPr algn="ctr">
              <a:buNone/>
            </a:pP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Performance Indicator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Indicadores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Casos</a:t>
            </a:r>
            <a:r>
              <a:rPr lang="en-US" sz="2000" dirty="0" smtClean="0"/>
              <a:t> de testes</a:t>
            </a:r>
          </a:p>
          <a:p>
            <a:r>
              <a:rPr lang="en-US" sz="2000" dirty="0" smtClean="0"/>
              <a:t>Bugs</a:t>
            </a:r>
          </a:p>
          <a:p>
            <a:r>
              <a:rPr lang="en-US" sz="2000" dirty="0" smtClean="0"/>
              <a:t>RH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51520" y="2420888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dirty="0" smtClean="0"/>
              <a:t>	</a:t>
            </a:r>
            <a:r>
              <a:rPr lang="pt-BR" b="1" dirty="0" smtClean="0"/>
              <a:t>Sistema</a:t>
            </a:r>
            <a:endParaRPr lang="pt-BR" b="1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79512" y="1412776"/>
            <a:ext cx="8785225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smtClean="0"/>
              <a:t> O produto a ser testado é um sistema de gerenciamento de informações e atividades de uma clínica psicológica, a NR Avaliações Psicológicas, contemplando funcionalidades como: </a:t>
            </a:r>
          </a:p>
          <a:p>
            <a:pPr marL="0" indent="0" algn="just">
              <a:buFont typeface="Arial" pitchFamily="34" charset="0"/>
              <a:buNone/>
            </a:pPr>
            <a:endParaRPr lang="pt-BR" sz="2000" smtClean="0"/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Cadastro de empresas/convênios;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Cadastro de pacientes;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Controle de agenda;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Controle financeiro; </a:t>
            </a:r>
          </a:p>
          <a:p>
            <a:pPr lvl="3" algn="just">
              <a:buFont typeface="Arial" pitchFamily="34" charset="0"/>
              <a:buChar char="•"/>
            </a:pPr>
            <a:r>
              <a:rPr lang="pt-BR" smtClean="0"/>
              <a:t>Emissão de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3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Escopo</a:t>
            </a:r>
            <a:endParaRPr lang="pt-BR" b="1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251520" y="1268760"/>
            <a:ext cx="8785225" cy="4823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Os testes serão realizados em iterações e seu objetivo é avaliar a qualidade do produto desenvolvido utilizando boas práticas da área de qualidade e teste, com cobertura de  casos de testes por requisitos e mensurar a quantidade de bugs encontrados.</a:t>
            </a:r>
          </a:p>
          <a:p>
            <a:pPr marL="0" indent="0">
              <a:buFont typeface="Arial" pitchFamily="34" charset="0"/>
              <a:buNone/>
            </a:pPr>
            <a:endParaRPr lang="pt-BR" dirty="0" smtClean="0"/>
          </a:p>
          <a:p>
            <a:r>
              <a:rPr lang="pt-BR" sz="2000" dirty="0" smtClean="0"/>
              <a:t>O método de desenvolvimento do projeto NR Avaliações Psicológicas é iterativo, e os testes devem ser realizados dentro destas interações.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dirty="0" smtClean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688" y="1700808"/>
            <a:ext cx="8785225" cy="4968552"/>
          </a:xfrm>
        </p:spPr>
        <p:txBody>
          <a:bodyPr/>
          <a:lstStyle/>
          <a:p>
            <a:r>
              <a:rPr lang="pt-BR" sz="2000" b="1" dirty="0" smtClean="0"/>
              <a:t>Analítica</a:t>
            </a:r>
            <a:r>
              <a:rPr lang="pt-BR" sz="2000" b="1" dirty="0"/>
              <a:t>:</a:t>
            </a:r>
            <a:r>
              <a:rPr lang="pt-BR" sz="2000" dirty="0"/>
              <a:t> Testes direcionados às “áreas” do software que contém mais riscos, ou seja, as funcionalidades primordiais para o funcionamento do sistema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b="1" dirty="0" smtClean="0"/>
              <a:t>Metódica</a:t>
            </a:r>
            <a:r>
              <a:rPr lang="pt-BR" sz="2000" b="1" dirty="0"/>
              <a:t>: </a:t>
            </a:r>
            <a:r>
              <a:rPr lang="pt-BR" sz="2000" dirty="0"/>
              <a:t>Testes baseados em falhas, </a:t>
            </a:r>
            <a:r>
              <a:rPr lang="pt-BR" sz="2000" dirty="0" err="1"/>
              <a:t>check-list</a:t>
            </a:r>
            <a:r>
              <a:rPr lang="pt-BR" sz="2000" dirty="0"/>
              <a:t> e características de qualidade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Estratégia cont.</a:t>
            </a:r>
            <a:endParaRPr lang="pt-BR" b="1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Severidade </a:t>
                      </a:r>
                      <a:r>
                        <a:rPr lang="pt-BR" sz="1800" b="1" dirty="0">
                          <a:effectLst/>
                        </a:rPr>
                        <a:t>de bugs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r>
                        <a:rPr lang="pt-BR" sz="1800" b="1" dirty="0" smtClean="0">
                          <a:effectLst/>
                        </a:rPr>
                        <a:t>Classificação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2 - 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3 - Baixo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9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b="1" dirty="0" smtClean="0"/>
              <a:t>Níveis e Técnicas de Teste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cada iteração a equipe irá realizar testes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lvl="2"/>
            <a:r>
              <a:rPr lang="pt-BR" sz="2000" dirty="0" smtClean="0"/>
              <a:t>Estruturais</a:t>
            </a:r>
            <a:endParaRPr lang="pt-BR" sz="2000" dirty="0"/>
          </a:p>
          <a:p>
            <a:pPr lvl="2"/>
            <a:r>
              <a:rPr lang="pt-BR" sz="2000" dirty="0" smtClean="0"/>
              <a:t>Funcionais</a:t>
            </a:r>
            <a:endParaRPr lang="pt-BR" sz="2000" dirty="0"/>
          </a:p>
          <a:p>
            <a:pPr lvl="2"/>
            <a:r>
              <a:rPr lang="pt-BR" sz="2000" dirty="0" smtClean="0"/>
              <a:t>Não Funcionais</a:t>
            </a:r>
          </a:p>
          <a:p>
            <a:pPr lvl="2"/>
            <a:r>
              <a:rPr lang="pt-BR" sz="2000" dirty="0" smtClean="0"/>
              <a:t>Regressão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821234" y="1933921"/>
          <a:ext cx="7488832" cy="3731227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2000" dirty="0">
                          <a:effectLst/>
                        </a:rPr>
                        <a:t>                                         </a:t>
                      </a:r>
                      <a:r>
                        <a:rPr lang="pt-BR" sz="2000" dirty="0" smtClean="0">
                          <a:effectLst/>
                        </a:rPr>
                        <a:t>             </a:t>
                      </a:r>
                      <a:r>
                        <a:rPr lang="pt-BR" sz="2200" b="1" dirty="0" smtClean="0">
                          <a:effectLst/>
                        </a:rPr>
                        <a:t>Descrição</a:t>
                      </a:r>
                      <a:endParaRPr lang="pt-BR" sz="2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Tipo de </a:t>
                      </a:r>
                      <a:r>
                        <a:rPr lang="pt-BR" sz="1800" b="1" dirty="0" smtClean="0">
                          <a:effectLst/>
                        </a:rPr>
                        <a:t>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Estrutural.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Objetivo do Teste: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Verificar comandos, decisões, desvios e código morto.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Técnica: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Cobertura de sentença e Cobertura de decisão.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Início: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Ferramenta no ambiente de teste.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effectLst/>
                        </a:rPr>
                        <a:t>Critério de Finalização: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Ao</a:t>
                      </a:r>
                      <a:r>
                        <a:rPr lang="pt-BR" sz="1800" baseline="0" dirty="0" smtClean="0">
                          <a:effectLst/>
                        </a:rPr>
                        <a:t> menos 50%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179512" y="188640"/>
            <a:ext cx="8797925" cy="92233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 b="1" smtClean="0"/>
              <a:t>Níveis e Técnicas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79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907</Words>
  <Application>Microsoft Office PowerPoint</Application>
  <PresentationFormat>Apresentação na tela (4:3)</PresentationFormat>
  <Paragraphs>235</Paragraphs>
  <Slides>22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Verdana</vt:lpstr>
      <vt:lpstr>Calibri</vt:lpstr>
      <vt:lpstr>Tahoma</vt:lpstr>
      <vt:lpstr>Arial</vt:lpstr>
      <vt:lpstr>Impacta</vt:lpstr>
      <vt:lpstr>Planilha</vt:lpstr>
      <vt:lpstr>Qualidade de Produto de Software</vt:lpstr>
      <vt:lpstr>Abertura</vt:lpstr>
      <vt:lpstr>Apresentação do PowerPoint</vt:lpstr>
      <vt:lpstr>Apresentação do PowerPoint</vt:lpstr>
      <vt:lpstr>Apresentação do PowerPoint</vt:lpstr>
      <vt:lpstr>Estratégia</vt:lpstr>
      <vt:lpstr>Estratégia cont.</vt:lpstr>
      <vt:lpstr>Níveis e Técnicas de Teste</vt:lpstr>
      <vt:lpstr>Apresentação do PowerPoint</vt:lpstr>
      <vt:lpstr>Níveis e Técnicas de Teste</vt:lpstr>
      <vt:lpstr>Níveis e Técnicas de Teste</vt:lpstr>
      <vt:lpstr>Níveis e Técnicas de Teste</vt:lpstr>
      <vt:lpstr>Ferramentas</vt:lpstr>
      <vt:lpstr>Ambiente de Teste</vt:lpstr>
      <vt:lpstr>Ambiente de Teste</vt:lpstr>
      <vt:lpstr>Milestones</vt:lpstr>
      <vt:lpstr>RH e Atividades</vt:lpstr>
      <vt:lpstr>Massa de Dados</vt:lpstr>
      <vt:lpstr>Casos de Teste   Subsistema Agenda</vt:lpstr>
      <vt:lpstr>Apresentação do PowerPoint</vt:lpstr>
      <vt:lpstr>Indicadores</vt:lpstr>
      <vt:lpstr>Targets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2017-04-06T01:35:54Z</dcterms:modified>
</cp:coreProperties>
</file>