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81" r:id="rId1"/>
  </p:sldMasterIdLst>
  <p:notesMasterIdLst>
    <p:notesMasterId r:id="rId23"/>
  </p:notesMasterIdLst>
  <p:sldIdLst>
    <p:sldId id="256" r:id="rId2"/>
    <p:sldId id="327" r:id="rId3"/>
    <p:sldId id="328" r:id="rId4"/>
    <p:sldId id="329" r:id="rId5"/>
    <p:sldId id="330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39" r:id="rId15"/>
    <p:sldId id="355" r:id="rId16"/>
    <p:sldId id="356" r:id="rId17"/>
    <p:sldId id="357" r:id="rId18"/>
    <p:sldId id="342" r:id="rId19"/>
    <p:sldId id="344" r:id="rId20"/>
    <p:sldId id="345" r:id="rId21"/>
    <p:sldId id="346" r:id="rId22"/>
  </p:sldIdLst>
  <p:sldSz cx="9144000" cy="6858000" type="screen4x3"/>
  <p:notesSz cx="7315200" cy="9601200"/>
  <p:embeddedFontLst>
    <p:embeddedFont>
      <p:font typeface="Verdana" panose="020B0604030504040204" pitchFamily="3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Tahoma" panose="020B0604030504040204" pitchFamily="3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102" d="100"/>
          <a:sy n="102" d="100"/>
        </p:scale>
        <p:origin x="28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t>‹nº›</a:t>
            </a:fld>
            <a:endParaRPr lang="en-US" sz="13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59816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215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127960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7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896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2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82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9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0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8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0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52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4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r>
              <a:rPr lang="pt-BR" sz="4000" dirty="0" smtClean="0"/>
              <a:t>Qualidade de Produto de Software</a:t>
            </a:r>
            <a:endParaRPr lang="pt-BR" sz="4000" dirty="0"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259632" y="3356992"/>
            <a:ext cx="7200800" cy="33123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pt-BR" b="1" dirty="0" err="1" smtClean="0">
                <a:solidFill>
                  <a:schemeClr val="tx1"/>
                </a:solidFill>
              </a:rPr>
              <a:t>Psystem</a:t>
            </a:r>
            <a:endParaRPr lang="pt-BR" b="1" dirty="0" smtClean="0">
              <a:solidFill>
                <a:schemeClr val="tx1"/>
              </a:solidFill>
            </a:endParaRPr>
          </a:p>
          <a:p>
            <a:endParaRPr lang="pt-BR" sz="2400" dirty="0" smtClean="0"/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Pós Graduação Engenharia de Software (ES13)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Professor  Ivan Santos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 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</a:t>
            </a:r>
            <a:r>
              <a:rPr lang="pt-BR" sz="1400" dirty="0" err="1" smtClean="0">
                <a:solidFill>
                  <a:schemeClr val="tx1"/>
                </a:solidFill>
              </a:rPr>
              <a:t>Alisson</a:t>
            </a:r>
            <a:r>
              <a:rPr lang="pt-BR" sz="1400" dirty="0" smtClean="0">
                <a:solidFill>
                  <a:schemeClr val="tx1"/>
                </a:solidFill>
              </a:rPr>
              <a:t> Santana - RA 1600315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José Alexandre - RA 1600271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				  Tatiana Santana - RA 1600793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                                 Vagner </a:t>
            </a:r>
            <a:r>
              <a:rPr lang="pt-BR" sz="1400" dirty="0" err="1" smtClean="0">
                <a:solidFill>
                  <a:schemeClr val="tx1"/>
                </a:solidFill>
              </a:rPr>
              <a:t>Alcantara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- RA 1600192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Wender Dantas -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 1600015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726046" y="1916832"/>
          <a:ext cx="7704856" cy="461594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1946406"/>
                <a:gridCol w="5758450"/>
              </a:tblGrid>
              <a:tr h="386433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                                            </a:t>
                      </a:r>
                      <a:r>
                        <a:rPr lang="pt-BR" sz="1800" b="1" dirty="0" smtClean="0">
                          <a:effectLst/>
                        </a:rPr>
                        <a:t>                  </a:t>
                      </a: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64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</a:t>
                      </a:r>
                      <a:r>
                        <a:rPr lang="pt-BR" sz="1800" b="1" dirty="0" smtClean="0">
                          <a:effectLst/>
                        </a:rPr>
                        <a:t>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Funcional.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Verificar e validar a conformidade dos requisitos e funções desenvolvidas.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Partição de equivalência, Tabela de decisão e Transição de estados.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6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- Disponibilidade de software.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- Disponibilidade de ambiente.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Quando todos os cenários de cada funcionalidade da iteração forem testados.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Fechar o relatório de </a:t>
                      </a:r>
                      <a:r>
                        <a:rPr lang="pt-BR" sz="1800" dirty="0" smtClean="0">
                          <a:effectLst/>
                        </a:rPr>
                        <a:t>incidentes.</a:t>
                      </a:r>
                      <a:endParaRPr lang="pt-BR" sz="1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Checar se todos os artefatos planejados foram entregues.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79513" y="1341909"/>
            <a:ext cx="6552728" cy="5749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Teste Funcional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883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Não </a:t>
            </a:r>
            <a:r>
              <a:rPr lang="pt-BR" dirty="0" smtClean="0"/>
              <a:t>Funcional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755576" y="2060846"/>
          <a:ext cx="7704856" cy="4061891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298050"/>
                <a:gridCol w="5406806"/>
              </a:tblGrid>
              <a:tr h="47590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</a:t>
                      </a:r>
                      <a:r>
                        <a:rPr lang="pt-BR" sz="1800" b="1" dirty="0" smtClean="0">
                          <a:effectLst/>
                        </a:rPr>
                        <a:t>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Não </a:t>
                      </a:r>
                      <a:r>
                        <a:rPr lang="pt-BR" sz="1800" dirty="0" smtClean="0">
                          <a:effectLst/>
                        </a:rPr>
                        <a:t>funcional.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0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Validar requisitos não funcionais, como:</a:t>
                      </a: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       </a:t>
                      </a:r>
                      <a:r>
                        <a:rPr lang="pt-BR" sz="1800" dirty="0" smtClean="0">
                          <a:effectLst/>
                        </a:rPr>
                        <a:t>Usabilidade;</a:t>
                      </a:r>
                      <a:endParaRPr lang="pt-BR" sz="1800" dirty="0">
                        <a:effectLst/>
                      </a:endParaRP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       </a:t>
                      </a:r>
                      <a:r>
                        <a:rPr lang="pt-BR" sz="1800" dirty="0" smtClean="0">
                          <a:effectLst/>
                        </a:rPr>
                        <a:t>Segurança;</a:t>
                      </a:r>
                      <a:endParaRPr lang="pt-BR" sz="1800" dirty="0">
                        <a:effectLst/>
                      </a:endParaRP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       </a:t>
                      </a:r>
                      <a:r>
                        <a:rPr lang="pt-BR" sz="1800" dirty="0" smtClean="0">
                          <a:effectLst/>
                        </a:rPr>
                        <a:t>Performance.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Não se </a:t>
                      </a:r>
                      <a:r>
                        <a:rPr lang="pt-BR" sz="1800" dirty="0" smtClean="0">
                          <a:effectLst/>
                        </a:rPr>
                        <a:t>aplica.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Encerramento dos testes funcionais.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9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Aderente aos padrões de qualidade adotados no projeto.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684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de </a:t>
            </a:r>
            <a:r>
              <a:rPr lang="pt-BR" dirty="0" smtClean="0"/>
              <a:t>Regressão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827584" y="2132856"/>
          <a:ext cx="7416824" cy="345638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543342"/>
                <a:gridCol w="4873482"/>
              </a:tblGrid>
              <a:tr h="56571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Regressão.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Verificar efeitos colaterais em novos releases.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8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Exploratório após</a:t>
                      </a:r>
                      <a:r>
                        <a:rPr lang="pt-BR" sz="1800" baseline="0" dirty="0" smtClean="0">
                          <a:effectLst/>
                        </a:rPr>
                        <a:t> a regressão.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Novo release de software </a:t>
                      </a:r>
                      <a:r>
                        <a:rPr lang="pt-BR" sz="1800" dirty="0" smtClean="0">
                          <a:effectLst/>
                        </a:rPr>
                        <a:t>disponível.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Regressão realizada com </a:t>
                      </a:r>
                      <a:r>
                        <a:rPr lang="pt-BR" sz="1800" dirty="0" smtClean="0">
                          <a:effectLst/>
                        </a:rPr>
                        <a:t>sucesso.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242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Ferramentas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seguintes ferramentas serão empregadas nas tarefas deste projeto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971600" y="2420888"/>
          <a:ext cx="7488832" cy="3816689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305043"/>
                <a:gridCol w="2183789"/>
              </a:tblGrid>
              <a:tr h="6192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effectLst/>
                        </a:rPr>
                        <a:t>Utilização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effectLst/>
                        </a:rPr>
                        <a:t>Ferramenta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das </a:t>
                      </a:r>
                      <a:r>
                        <a:rPr lang="pt-BR" sz="1800" dirty="0" smtClean="0">
                          <a:effectLst/>
                        </a:rPr>
                        <a:t>Atividades </a:t>
                      </a:r>
                      <a:r>
                        <a:rPr lang="pt-BR" sz="1800" dirty="0">
                          <a:effectLst/>
                        </a:rPr>
                        <a:t>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TestLink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dos </a:t>
                      </a:r>
                      <a:r>
                        <a:rPr lang="pt-BR" sz="1800" dirty="0" smtClean="0">
                          <a:effectLst/>
                        </a:rPr>
                        <a:t>Casos </a:t>
                      </a:r>
                      <a:r>
                        <a:rPr lang="pt-BR" sz="1800" dirty="0">
                          <a:effectLst/>
                        </a:rPr>
                        <a:t>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effectLst/>
                        </a:rPr>
                        <a:t>TestLink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de </a:t>
                      </a:r>
                      <a:r>
                        <a:rPr lang="pt-BR" sz="1800" dirty="0" smtClean="0">
                          <a:effectLst/>
                        </a:rPr>
                        <a:t>Defeitos: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Mantis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Automação de </a:t>
                      </a:r>
                      <a:r>
                        <a:rPr lang="pt-BR" sz="1800" dirty="0" smtClean="0">
                          <a:effectLst/>
                        </a:rPr>
                        <a:t>Testes: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Selenium</a:t>
                      </a:r>
                      <a:r>
                        <a:rPr lang="pt-BR" sz="1800" baseline="0" dirty="0" smtClean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IDE/</a:t>
                      </a:r>
                      <a:br>
                        <a:rPr lang="pt-BR" sz="1800" dirty="0" smtClean="0">
                          <a:effectLst/>
                        </a:rPr>
                      </a:br>
                      <a:r>
                        <a:rPr lang="pt-BR" sz="1800" dirty="0" smtClean="0">
                          <a:effectLst/>
                        </a:rPr>
                        <a:t>Web </a:t>
                      </a:r>
                      <a:r>
                        <a:rPr lang="pt-BR" sz="1800" dirty="0">
                          <a:effectLst/>
                        </a:rPr>
                        <a:t>Driver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Testes </a:t>
                      </a:r>
                      <a:r>
                        <a:rPr lang="pt-BR" sz="1800" dirty="0" smtClean="0">
                          <a:effectLst/>
                        </a:rPr>
                        <a:t>Não-Funcionais: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Jmetter</a:t>
                      </a:r>
                      <a:endParaRPr lang="pt-BR" sz="1800" dirty="0" smtClean="0">
                        <a:effectLst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0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Ambiente de Teste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 smtClean="0"/>
              <a:t>Hardware</a:t>
            </a:r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pt-BR" sz="2000" dirty="0"/>
              <a:t>	</a:t>
            </a:r>
            <a:r>
              <a:rPr lang="pt-BR" sz="2000" dirty="0" smtClean="0"/>
              <a:t>2 </a:t>
            </a:r>
            <a:r>
              <a:rPr lang="pt-BR" sz="2000" dirty="0" smtClean="0"/>
              <a:t>Notebooks -  8/2 GB de RAM ; 1TB/5OO HD ; Processador </a:t>
            </a:r>
            <a:r>
              <a:rPr lang="pt-BR" sz="2000" dirty="0" smtClean="0"/>
              <a:t>I7;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b="1" dirty="0" smtClean="0"/>
              <a:t>Software </a:t>
            </a:r>
          </a:p>
          <a:p>
            <a:endParaRPr lang="pt-BR" sz="2000" b="1" dirty="0" smtClean="0"/>
          </a:p>
          <a:p>
            <a:pPr>
              <a:buNone/>
            </a:pPr>
            <a:r>
              <a:rPr lang="pt-BR" sz="2000" dirty="0" smtClean="0"/>
              <a:t>	2 </a:t>
            </a:r>
            <a:r>
              <a:rPr lang="pt-BR" sz="2000" dirty="0" smtClean="0"/>
              <a:t>licenças - Windows Server/Seven ; SLQ 2012 ; IIS8 ; VS 2015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721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Milestones</a:t>
            </a:r>
            <a:endParaRPr lang="pt-BR" b="1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971600" y="1844825"/>
          <a:ext cx="7416824" cy="3972424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934878"/>
                <a:gridCol w="4481946"/>
              </a:tblGrid>
              <a:tr h="677905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 err="1">
                          <a:effectLst/>
                        </a:rPr>
                        <a:t>Milestones</a:t>
                      </a:r>
                      <a:r>
                        <a:rPr lang="pt-BR" sz="2200" b="1" dirty="0">
                          <a:effectLst/>
                        </a:rPr>
                        <a:t> do Projeto em </a:t>
                      </a:r>
                      <a:r>
                        <a:rPr lang="pt-BR" sz="2200" b="1" dirty="0" smtClean="0">
                          <a:effectLst/>
                        </a:rPr>
                        <a:t>Teste</a:t>
                      </a:r>
                      <a:endParaRPr lang="pt-BR" sz="2200" b="1" dirty="0">
                        <a:effectLst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20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Milestone</a:t>
                      </a:r>
                      <a:r>
                        <a:rPr lang="pt-BR" sz="1800" dirty="0" smtClean="0">
                          <a:effectLst/>
                        </a:rPr>
                        <a:t>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Esforço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Revisão: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Médio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3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Plano de teste/ </a:t>
                      </a:r>
                      <a:r>
                        <a:rPr lang="pt-BR" sz="1800" dirty="0" smtClean="0">
                          <a:effectLst/>
                        </a:rPr>
                        <a:t>Planejamento: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Alto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Modelagem de Caso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Alto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Médio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Avaliar Resultado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Baixo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teste de </a:t>
                      </a:r>
                      <a:r>
                        <a:rPr lang="pt-BR" sz="1800" dirty="0" smtClean="0">
                          <a:effectLst/>
                        </a:rPr>
                        <a:t>aceite: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Médio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6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RH e Atividades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Distribuição de Papéis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611560" y="2204864"/>
          <a:ext cx="7920880" cy="399156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3881521"/>
                <a:gridCol w="4039359"/>
              </a:tblGrid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err="1">
                          <a:effectLst/>
                        </a:rPr>
                        <a:t>Milestone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Recursos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Revisão: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Alisson,Tatiana</a:t>
                      </a:r>
                      <a:r>
                        <a:rPr lang="en-US" sz="1800" dirty="0">
                          <a:effectLst/>
                        </a:rPr>
                        <a:t>; Alexandre, </a:t>
                      </a:r>
                      <a:r>
                        <a:rPr lang="en-US" sz="1800" dirty="0" err="1">
                          <a:effectLst/>
                        </a:rPr>
                        <a:t>Vagner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Wender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Plano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Alisson, Tatiana; Alexandre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Elaborar Caso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Alisson, Tatiana; Vagner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Alisson; Wender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Avaliar Resultado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</a:t>
                      </a:r>
                      <a:r>
                        <a:rPr lang="pt-BR" sz="1800" dirty="0" smtClean="0">
                          <a:effectLst/>
                        </a:rPr>
                        <a:t>Teste </a:t>
                      </a:r>
                      <a:r>
                        <a:rPr lang="pt-BR" sz="1800" dirty="0">
                          <a:effectLst/>
                        </a:rPr>
                        <a:t>de </a:t>
                      </a:r>
                      <a:r>
                        <a:rPr lang="pt-BR" sz="1800" dirty="0" smtClean="0">
                          <a:effectLst/>
                        </a:rPr>
                        <a:t>Aceite: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Cliente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7800" y="2711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Massa de Dados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Dados fictícios de clientes:</a:t>
            </a:r>
          </a:p>
          <a:p>
            <a:pPr marL="0" indent="0">
              <a:buNone/>
            </a:pPr>
            <a:endParaRPr lang="pt-BR" dirty="0"/>
          </a:p>
          <a:p>
            <a:pPr lvl="2"/>
            <a:r>
              <a:rPr lang="pt-BR" sz="2000" dirty="0" smtClean="0"/>
              <a:t>Nome</a:t>
            </a:r>
          </a:p>
          <a:p>
            <a:pPr lvl="2"/>
            <a:r>
              <a:rPr lang="pt-BR" sz="2000" dirty="0" smtClean="0"/>
              <a:t>Empresa</a:t>
            </a:r>
          </a:p>
          <a:p>
            <a:pPr lvl="2"/>
            <a:r>
              <a:rPr lang="pt-BR" sz="2000" dirty="0" smtClean="0"/>
              <a:t>CPF/CNPJ</a:t>
            </a:r>
          </a:p>
          <a:p>
            <a:pPr lvl="2"/>
            <a:r>
              <a:rPr lang="pt-BR" sz="2000" dirty="0" smtClean="0"/>
              <a:t>Tipo de serviço prestado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56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Casos de </a:t>
            </a:r>
            <a:r>
              <a:rPr lang="pt-BR" b="1" dirty="0" smtClean="0"/>
              <a:t>Teste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 Subsistema Agenda</a:t>
            </a:r>
            <a:endParaRPr lang="pt-BR" b="1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588668"/>
              </p:ext>
            </p:extLst>
          </p:nvPr>
        </p:nvGraphicFramePr>
        <p:xfrm>
          <a:off x="3957638" y="3233738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Planilha" r:id="rId3" imgW="1228771" imgH="390594" progId="Excel.Sheet.12">
                  <p:embed/>
                </p:oleObj>
              </mc:Choice>
              <mc:Fallback>
                <p:oleObj name="Planilha" r:id="rId3" imgW="1228771" imgH="390594" progId="Excel.Shee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3233738"/>
                        <a:ext cx="12287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Espaço Reservado para Conteú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768840"/>
              </p:ext>
            </p:extLst>
          </p:nvPr>
        </p:nvGraphicFramePr>
        <p:xfrm>
          <a:off x="0" y="2564904"/>
          <a:ext cx="9144000" cy="2880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7759"/>
                <a:gridCol w="474808"/>
                <a:gridCol w="498549"/>
                <a:gridCol w="967420"/>
                <a:gridCol w="894221"/>
                <a:gridCol w="458980"/>
                <a:gridCol w="1068316"/>
                <a:gridCol w="1297807"/>
                <a:gridCol w="1250326"/>
                <a:gridCol w="872459"/>
                <a:gridCol w="973355"/>
              </a:tblGrid>
              <a:tr h="6304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ID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REQUISITOS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CRITICIDADE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FUNCIONALIDADE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SUB-FUNCIONALIDADE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>
                          <a:effectLst/>
                        </a:rPr>
                        <a:t>TIPO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PRÉ-CONDIÇÃO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DADOS DE ENTRADA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RESULTADO ESPERADO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RESULTADO ATUAL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OBSERVAÇÃO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</a:tr>
              <a:tr h="224982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CT-0001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SRS-00001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Cancelar Agendamento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N\A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Funcional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1. Agendamento Realizado.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1. Home.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2. Selecione a opção "CANCELAR" na parte inferior da tela.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3.  Selecione "SALVAR".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O cancelamento do agendamento deve ser realizado.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PASSOU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5225" cy="4751387"/>
          </a:xfrm>
        </p:spPr>
        <p:txBody>
          <a:bodyPr/>
          <a:lstStyle/>
          <a:p>
            <a:pPr algn="ctr">
              <a:buNone/>
            </a:pPr>
            <a:endParaRPr lang="en-US" sz="4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buNone/>
            </a:pPr>
            <a:r>
              <a:rPr lang="en-US" sz="5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KPI</a:t>
            </a:r>
          </a:p>
          <a:p>
            <a:pPr algn="ctr">
              <a:buNone/>
            </a:pPr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 Performance Indicator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Abertura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Indicadores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Casos</a:t>
            </a:r>
            <a:r>
              <a:rPr lang="en-US" sz="2000" dirty="0" smtClean="0"/>
              <a:t> de testes</a:t>
            </a:r>
          </a:p>
          <a:p>
            <a:r>
              <a:rPr lang="en-US" sz="2000" dirty="0" smtClean="0"/>
              <a:t>Bugs</a:t>
            </a:r>
          </a:p>
          <a:p>
            <a:r>
              <a:rPr lang="en-US" sz="2000" dirty="0" smtClean="0"/>
              <a:t>RH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51520" y="2420888"/>
            <a:ext cx="8797925" cy="92233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r>
              <a:rPr lang="pt-BR" sz="4400" b="1" dirty="0" smtClean="0"/>
              <a:t>Plano de Testes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16732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dirty="0" smtClean="0"/>
              <a:t>	</a:t>
            </a:r>
            <a:r>
              <a:rPr lang="pt-BR" b="1" dirty="0" smtClean="0"/>
              <a:t>Sistema</a:t>
            </a:r>
            <a:endParaRPr lang="pt-BR" b="1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79512" y="1412776"/>
            <a:ext cx="8785225" cy="4824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smtClean="0"/>
              <a:t> O produto a ser testado é um sistema de gerenciamento de informações e atividades de uma clínica psicológica, a NR Avaliações Psicológicas, contemplando funcionalidades como: </a:t>
            </a:r>
          </a:p>
          <a:p>
            <a:pPr marL="0" indent="0" algn="just">
              <a:buFont typeface="Arial" pitchFamily="34" charset="0"/>
              <a:buNone/>
            </a:pPr>
            <a:endParaRPr lang="pt-BR" sz="2000" smtClean="0"/>
          </a:p>
          <a:p>
            <a:pPr lvl="3" algn="just">
              <a:buFont typeface="Arial" pitchFamily="34" charset="0"/>
              <a:buChar char="•"/>
            </a:pPr>
            <a:r>
              <a:rPr lang="pt-BR" smtClean="0"/>
              <a:t>Cadastro de empresas/convênios;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smtClean="0"/>
              <a:t>Cadastro de pacientes;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smtClean="0"/>
              <a:t>Controle de agenda;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smtClean="0"/>
              <a:t>Controle financeiro;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smtClean="0"/>
              <a:t>Emissão de relatórios.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03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b="1" smtClean="0"/>
              <a:t>Escopo</a:t>
            </a:r>
            <a:endParaRPr lang="pt-BR" b="1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251520" y="1268760"/>
            <a:ext cx="8785225" cy="48233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Os testes serão realizados em iterações e seu objetivo é avaliar a qualidade do produto desenvolvido utilizando boas práticas da área de qualidade e teste, com cobertura de  casos de testes por requisitos e mensurar a quantidade de bugs encontrados.</a:t>
            </a:r>
          </a:p>
          <a:p>
            <a:pPr marL="0" indent="0">
              <a:buFont typeface="Arial" pitchFamily="34" charset="0"/>
              <a:buNone/>
            </a:pPr>
            <a:endParaRPr lang="pt-BR" dirty="0" smtClean="0"/>
          </a:p>
          <a:p>
            <a:r>
              <a:rPr lang="pt-BR" sz="2000" dirty="0" smtClean="0"/>
              <a:t>O método de desenvolvimento do projeto NR Avaliações Psicológicas é iterativo, e os testes devem ser realizados dentro destas interações.</a:t>
            </a:r>
          </a:p>
          <a:p>
            <a:pPr marL="0" indent="0">
              <a:buFont typeface="Arial" pitchFamily="34" charset="0"/>
              <a:buNone/>
            </a:pPr>
            <a:endParaRPr lang="pt-BR" sz="2000" dirty="0" smtClean="0"/>
          </a:p>
          <a:p>
            <a:r>
              <a:rPr lang="pt-BR" sz="2000" dirty="0" smtClean="0"/>
              <a:t>Serão realizadas seis (6) iterações e em cada uma delas haverá uma suíte de testes, contendo todos os cenários e casos de testes a serem executados dentro de um roteiro. Após a finalização de todas as iterações, será realizado um teste de integração dos componentes desenvolvidos para avaliar a qualidade do produto de forma integrada. Devem ser previstos testes de integrações parciais entre os componentes desenvolvidos a cada iteração.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377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Estratégia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688" y="1700808"/>
            <a:ext cx="8785225" cy="4968552"/>
          </a:xfrm>
        </p:spPr>
        <p:txBody>
          <a:bodyPr/>
          <a:lstStyle/>
          <a:p>
            <a:r>
              <a:rPr lang="pt-BR" sz="2000" b="1" dirty="0" smtClean="0"/>
              <a:t>Analítica</a:t>
            </a:r>
            <a:r>
              <a:rPr lang="pt-BR" sz="2000" b="1" dirty="0"/>
              <a:t>:</a:t>
            </a:r>
            <a:r>
              <a:rPr lang="pt-BR" sz="2000" dirty="0"/>
              <a:t> Testes direcionados às “áreas” do software que contém mais riscos, ou seja, as funcionalidades primordiais para o funcionamento do sistema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b="1" dirty="0" smtClean="0"/>
              <a:t>Metódica</a:t>
            </a:r>
            <a:r>
              <a:rPr lang="pt-BR" sz="2000" b="1" dirty="0"/>
              <a:t>: </a:t>
            </a:r>
            <a:r>
              <a:rPr lang="pt-BR" sz="2000" dirty="0"/>
              <a:t>Testes baseados em falhas, </a:t>
            </a:r>
            <a:r>
              <a:rPr lang="pt-BR" sz="2000" dirty="0" err="1"/>
              <a:t>check-list</a:t>
            </a:r>
            <a:r>
              <a:rPr lang="pt-BR" sz="2000" dirty="0"/>
              <a:t> e características de qualidade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Qualquer discrepância encontrada deve ser reportada o mais breve possível pela equipe de teste através de evidências para o devido tratamento pela equipe de desenvolvimento, sendo que se ultrapassado o número de três (3) casos de testes falhos críticos por iteração, os testes do ciclo serão interrompidos e não será aprovado para validação e integração.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28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Estratégia cont.</a:t>
            </a:r>
            <a:endParaRPr lang="pt-BR" b="1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755576" y="1844825"/>
          <a:ext cx="7848872" cy="309634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624088"/>
                <a:gridCol w="5224784"/>
              </a:tblGrid>
              <a:tr h="530892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</a:t>
                      </a:r>
                      <a:r>
                        <a:rPr lang="pt-BR" sz="1800" b="1" dirty="0" smtClean="0">
                          <a:effectLst/>
                        </a:rPr>
                        <a:t>Severidade </a:t>
                      </a:r>
                      <a:r>
                        <a:rPr lang="pt-BR" sz="1800" b="1" dirty="0">
                          <a:effectLst/>
                        </a:rPr>
                        <a:t>de bugs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r>
                        <a:rPr lang="pt-BR" sz="1800" b="1" dirty="0" smtClean="0">
                          <a:effectLst/>
                        </a:rPr>
                        <a:t>Classificação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1 - Alto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impeçam a execução com êxito do componente da iteração.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2 - Médio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impeçam parcialmente a execução do componente da iteração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3 - Baixo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não impeçam a execução com êxito do componente da iteração.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9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A cada iteração a equipe irá realizar testes</a:t>
            </a:r>
            <a:r>
              <a:rPr lang="pt-BR" sz="2000" dirty="0" smtClean="0"/>
              <a:t>: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lvl="2"/>
            <a:r>
              <a:rPr lang="pt-BR" sz="2000" dirty="0" smtClean="0"/>
              <a:t>Estruturais</a:t>
            </a:r>
            <a:endParaRPr lang="pt-BR" sz="2000" dirty="0"/>
          </a:p>
          <a:p>
            <a:pPr lvl="2"/>
            <a:r>
              <a:rPr lang="pt-BR" sz="2000" dirty="0" smtClean="0"/>
              <a:t>Funcionais</a:t>
            </a:r>
            <a:endParaRPr lang="pt-BR" sz="2000" dirty="0"/>
          </a:p>
          <a:p>
            <a:pPr lvl="2"/>
            <a:r>
              <a:rPr lang="pt-BR" sz="2000" dirty="0" smtClean="0"/>
              <a:t>Não Funcionais</a:t>
            </a:r>
          </a:p>
          <a:p>
            <a:pPr lvl="2"/>
            <a:r>
              <a:rPr lang="pt-BR" sz="2000" dirty="0" smtClean="0"/>
              <a:t>Regressão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</a:t>
            </a:r>
            <a:r>
              <a:rPr lang="pt-BR" dirty="0" smtClean="0"/>
              <a:t>Estrutural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821234" y="1933921"/>
          <a:ext cx="7488832" cy="3731227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455442"/>
                <a:gridCol w="5033390"/>
              </a:tblGrid>
              <a:tr h="458634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                                         </a:t>
                      </a:r>
                      <a:r>
                        <a:rPr lang="pt-BR" sz="2000" dirty="0" smtClean="0">
                          <a:effectLst/>
                        </a:rPr>
                        <a:t>             </a:t>
                      </a: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62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</a:t>
                      </a:r>
                      <a:r>
                        <a:rPr lang="pt-BR" sz="1800" b="1" dirty="0" smtClean="0">
                          <a:effectLst/>
                        </a:rPr>
                        <a:t>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Estrutural.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9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Verificar comandos, decisões, desvios e código morto.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2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Cobertura de sentença e Cobertura de decisão.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2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Disponibilidade do código a ser testado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Ferramenta no ambiente de teste.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2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Métricas de cobertura de código.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Ao</a:t>
                      </a:r>
                      <a:r>
                        <a:rPr lang="pt-BR" sz="1800" baseline="0" dirty="0" smtClean="0">
                          <a:effectLst/>
                        </a:rPr>
                        <a:t> menos 50% de cobertura de código por iteração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179512" y="188640"/>
            <a:ext cx="8797925" cy="92233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b="1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679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pacta" id="{9DEE3D4C-7075-4EED-BE25-71DD8C403211}" vid="{301E77B6-CD37-4EBE-AE48-640047432F6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863</Words>
  <Application>Microsoft Office PowerPoint</Application>
  <PresentationFormat>Apresentação na tela (4:3)</PresentationFormat>
  <Paragraphs>203</Paragraphs>
  <Slides>21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Verdana</vt:lpstr>
      <vt:lpstr>Calibri</vt:lpstr>
      <vt:lpstr>Tahoma</vt:lpstr>
      <vt:lpstr>Arial</vt:lpstr>
      <vt:lpstr>Impacta</vt:lpstr>
      <vt:lpstr>Planilha</vt:lpstr>
      <vt:lpstr>Qualidade de Produto de Software</vt:lpstr>
      <vt:lpstr>Abertura</vt:lpstr>
      <vt:lpstr>Apresentação do PowerPoint</vt:lpstr>
      <vt:lpstr>Apresentação do PowerPoint</vt:lpstr>
      <vt:lpstr>Apresentação do PowerPoint</vt:lpstr>
      <vt:lpstr>Estratégia</vt:lpstr>
      <vt:lpstr>Estratégia cont.</vt:lpstr>
      <vt:lpstr>Níveis e Técnicas de Teste</vt:lpstr>
      <vt:lpstr>Apresentação do PowerPoint</vt:lpstr>
      <vt:lpstr>Níveis e Técnicas de Teste</vt:lpstr>
      <vt:lpstr>Níveis e Técnicas de Teste</vt:lpstr>
      <vt:lpstr>Níveis e Técnicas de Teste</vt:lpstr>
      <vt:lpstr>Ferramentas</vt:lpstr>
      <vt:lpstr>Ambiente de Teste</vt:lpstr>
      <vt:lpstr>Milestones</vt:lpstr>
      <vt:lpstr>RH e Atividades</vt:lpstr>
      <vt:lpstr>Massa de Dados</vt:lpstr>
      <vt:lpstr>Casos de Teste   Subsistema Agenda</vt:lpstr>
      <vt:lpstr>Apresentação do PowerPoint</vt:lpstr>
      <vt:lpstr>Indicadores</vt:lpstr>
      <vt:lpstr>Targets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2017-04-05T22:13:38Z</dcterms:modified>
</cp:coreProperties>
</file>