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81" r:id="rId1"/>
  </p:sldMasterIdLst>
  <p:notesMasterIdLst>
    <p:notesMasterId r:id="rId20"/>
  </p:notesMasterIdLst>
  <p:sldIdLst>
    <p:sldId id="25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6" r:id="rId11"/>
    <p:sldId id="335" r:id="rId12"/>
    <p:sldId id="337" r:id="rId13"/>
    <p:sldId id="338" r:id="rId14"/>
    <p:sldId id="339" r:id="rId15"/>
    <p:sldId id="341" r:id="rId16"/>
    <p:sldId id="340" r:id="rId17"/>
    <p:sldId id="343" r:id="rId18"/>
    <p:sldId id="342" r:id="rId19"/>
  </p:sldIdLst>
  <p:sldSz cx="9144000" cy="6858000" type="screen4x3"/>
  <p:notesSz cx="7315200" cy="9601200"/>
  <p:embeddedFontLst>
    <p:embeddedFont>
      <p:font typeface="Verdana" panose="020B0604030504040204" pitchFamily="3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Tahoma" panose="020B0604030504040204" pitchFamily="3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66" d="100"/>
          <a:sy n="66" d="100"/>
        </p:scale>
        <p:origin x="-1518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4962" y="0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49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ahoma"/>
                <a:buNone/>
              </a:pPr>
              <a:t>‹nº›</a:t>
            </a:fld>
            <a:endParaRPr lang="en-US" sz="13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598163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49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215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</p:spTree>
    <p:extLst>
      <p:ext uri="{BB962C8B-B14F-4D97-AF65-F5344CB8AC3E}">
        <p14:creationId xmlns:p14="http://schemas.microsoft.com/office/powerpoint/2010/main" val="127960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 de títul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78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896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52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82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79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076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407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8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02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4725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52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4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r>
              <a:rPr lang="pt-BR" sz="4000" dirty="0" smtClean="0"/>
              <a:t>Qualidade de Produto de Software</a:t>
            </a:r>
            <a:endParaRPr lang="pt-BR" sz="4000" dirty="0"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1259632" y="3356992"/>
            <a:ext cx="7200800" cy="33123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pt-BR" b="1" dirty="0" err="1" smtClean="0">
                <a:solidFill>
                  <a:schemeClr val="tx1"/>
                </a:solidFill>
              </a:rPr>
              <a:t>Psystem</a:t>
            </a:r>
            <a:endParaRPr lang="pt-BR" b="1" dirty="0" smtClean="0">
              <a:solidFill>
                <a:schemeClr val="tx1"/>
              </a:solidFill>
            </a:endParaRPr>
          </a:p>
          <a:p>
            <a:endParaRPr lang="pt-BR" sz="2400" dirty="0" smtClean="0"/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Pós Graduação Engenharia de Software (ES13)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Professor </a:t>
            </a:r>
            <a:r>
              <a:rPr lang="pt-BR" sz="1400" dirty="0" smtClean="0">
                <a:solidFill>
                  <a:schemeClr val="tx1"/>
                </a:solidFill>
              </a:rPr>
              <a:t> Ivan Santos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 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</a:t>
            </a:r>
            <a:r>
              <a:rPr lang="pt-BR" sz="1400" dirty="0" err="1" smtClean="0">
                <a:solidFill>
                  <a:schemeClr val="tx1"/>
                </a:solidFill>
              </a:rPr>
              <a:t>Alisson</a:t>
            </a:r>
            <a:r>
              <a:rPr lang="pt-BR" sz="1400" dirty="0" smtClean="0">
                <a:solidFill>
                  <a:schemeClr val="tx1"/>
                </a:solidFill>
              </a:rPr>
              <a:t> Santana - RA 1600315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José Alexandre - RA 1600271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				  Tatiana Santana - RA 1600793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                                 Vagner Alcântara - RA 1600192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Wender Dantas - </a:t>
            </a: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 1600015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159014"/>
              </p:ext>
            </p:extLst>
          </p:nvPr>
        </p:nvGraphicFramePr>
        <p:xfrm>
          <a:off x="755576" y="1772817"/>
          <a:ext cx="7704856" cy="44725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46406"/>
                <a:gridCol w="5758450"/>
              </a:tblGrid>
              <a:tr h="386433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                             </a:t>
                      </a:r>
                      <a:r>
                        <a:rPr lang="pt-BR" sz="1800" b="1" dirty="0">
                          <a:effectLst/>
                        </a:rPr>
                        <a:t>               Descrição do Teste Funcional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864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Tipo de Teste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Funcional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  <a:tr h="66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Objetivo do Teste: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Verificar e validar a conformidade dos requisitos e funções desenvolvidas.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  <a:tr h="66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Técnica: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Partição de equivalência, Tabela de decisão e Transição de estados.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  <a:tr h="73165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Critério de Início: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- Disponibilidade de software.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- Disponibilidade de ambiente.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  <a:tr h="13509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Critério de Finalização: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- Quando todos os cenários de cada funcionalidade da iteração forem testados.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- Fechar o relatório de incidentes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- Checar se todos os artefatos planejados foram entregues.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19" y="188640"/>
            <a:ext cx="892492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354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 Não </a:t>
            </a:r>
            <a:r>
              <a:rPr lang="pt-BR" dirty="0" smtClean="0"/>
              <a:t>Funcional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46" y="188640"/>
            <a:ext cx="892492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727282"/>
              </p:ext>
            </p:extLst>
          </p:nvPr>
        </p:nvGraphicFramePr>
        <p:xfrm>
          <a:off x="755576" y="2060846"/>
          <a:ext cx="7704856" cy="40456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98050"/>
                <a:gridCol w="5406806"/>
              </a:tblGrid>
              <a:tr h="47590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Descrição do Teste </a:t>
                      </a:r>
                      <a:r>
                        <a:rPr lang="pt-BR" sz="1800" b="1" dirty="0" smtClean="0">
                          <a:effectLst/>
                        </a:rPr>
                        <a:t>Não-Funcional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759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Tipo de Teste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Não funcional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  <a:tr h="13810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Objetivo do Teste: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Validar requisitos não funcionais, como:</a:t>
                      </a:r>
                    </a:p>
                    <a:p>
                      <a:pPr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-       Usabilidade</a:t>
                      </a:r>
                    </a:p>
                    <a:p>
                      <a:pPr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-       Segurança</a:t>
                      </a:r>
                    </a:p>
                    <a:p>
                      <a:pPr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-       Performance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  <a:tr h="4759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Técnica: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Não se aplica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  <a:tr h="4759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Critério de Início: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Encerramento dos testes funcionais.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  <a:tr h="76097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Critério de Finalização: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Aderente aos padrões de qualidade adotados no projeto.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61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Testes de </a:t>
            </a:r>
            <a:r>
              <a:rPr lang="pt-BR" dirty="0" smtClean="0"/>
              <a:t>Regressão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969864"/>
              </p:ext>
            </p:extLst>
          </p:nvPr>
        </p:nvGraphicFramePr>
        <p:xfrm>
          <a:off x="827584" y="2132856"/>
          <a:ext cx="7416824" cy="345638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43342"/>
                <a:gridCol w="4873482"/>
              </a:tblGrid>
              <a:tr h="56571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Descrição dos Testes de Regressão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657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Tipo de Teste: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Regressão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  <a:tr h="5657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Objetivo do Teste: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Verificar efeitos colaterais em novos releases.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  <a:tr h="62782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Técnica: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Exploratório após</a:t>
                      </a:r>
                      <a:r>
                        <a:rPr lang="pt-BR" sz="1800" baseline="0" dirty="0" smtClean="0">
                          <a:effectLst/>
                        </a:rPr>
                        <a:t> a regressão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  <a:tr h="5657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Critério de Início: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Novo release de software disponível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  <a:tr h="5657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Critério de Finalização: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Regressão realizada com sucesso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11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seguintes ferramentas serão empregadas nas tarefas deste projeto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736119"/>
              </p:ext>
            </p:extLst>
          </p:nvPr>
        </p:nvGraphicFramePr>
        <p:xfrm>
          <a:off x="971600" y="2420888"/>
          <a:ext cx="7488832" cy="318440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05043"/>
                <a:gridCol w="2183789"/>
              </a:tblGrid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Gerenciamento das atividades de 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TestLink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Gerenciamento dos casos de 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TestLink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Gerenciamento de defeitos: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Mantis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Automação de testes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 smtClean="0">
                          <a:effectLst/>
                        </a:rPr>
                        <a:t>Selenium</a:t>
                      </a:r>
                      <a:r>
                        <a:rPr lang="pt-BR" sz="1800" baseline="0" dirty="0" smtClean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IDE/</a:t>
                      </a:r>
                      <a:br>
                        <a:rPr lang="pt-BR" sz="1800" dirty="0" smtClean="0">
                          <a:effectLst/>
                        </a:rPr>
                      </a:br>
                      <a:r>
                        <a:rPr lang="pt-BR" sz="1800" dirty="0" smtClean="0">
                          <a:effectLst/>
                        </a:rPr>
                        <a:t>Web </a:t>
                      </a:r>
                      <a:r>
                        <a:rPr lang="pt-BR" sz="1800" dirty="0">
                          <a:effectLst/>
                        </a:rPr>
                        <a:t>Driver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Testes Não-Funcionais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>
                          <a:effectLst/>
                        </a:rPr>
                        <a:t>JMetter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35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Ambiente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216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Milestones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114459"/>
              </p:ext>
            </p:extLst>
          </p:nvPr>
        </p:nvGraphicFramePr>
        <p:xfrm>
          <a:off x="971600" y="1844825"/>
          <a:ext cx="7416824" cy="39724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34878"/>
                <a:gridCol w="4481946"/>
              </a:tblGrid>
              <a:tr h="677905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 err="1">
                          <a:effectLst/>
                        </a:rPr>
                        <a:t>Milestones</a:t>
                      </a:r>
                      <a:r>
                        <a:rPr lang="pt-BR" sz="1800" b="1" dirty="0">
                          <a:effectLst/>
                        </a:rPr>
                        <a:t> do Projeto em </a:t>
                      </a:r>
                      <a:r>
                        <a:rPr lang="pt-BR" sz="1800" b="1" dirty="0" smtClean="0">
                          <a:effectLst/>
                        </a:rPr>
                        <a:t>Teste</a:t>
                      </a:r>
                      <a:endParaRPr lang="pt-BR" sz="1800" b="1" dirty="0">
                        <a:effectLst/>
                      </a:endParaRPr>
                    </a:p>
                  </a:txBody>
                  <a:tcPr marL="47625" marR="47625" marT="66675" marB="6667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208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Milestone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Esforço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</a:tr>
              <a:tr h="4208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Revião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Médio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</a:tr>
              <a:tr h="6393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Plano de teste/ Planejamento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Alto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</a:tr>
              <a:tr h="4670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Modelagem de Caso de teste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Alto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</a:tr>
              <a:tr h="4336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Executar teste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Médio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</a:tr>
              <a:tr h="4670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Avaliar Resultado de teste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Baixo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</a:tr>
              <a:tr h="4336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Executar teste de aceite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Médio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59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RH e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Distribuição de Papéis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815984"/>
              </p:ext>
            </p:extLst>
          </p:nvPr>
        </p:nvGraphicFramePr>
        <p:xfrm>
          <a:off x="611560" y="2204864"/>
          <a:ext cx="7920880" cy="39915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81521"/>
                <a:gridCol w="4039359"/>
              </a:tblGrid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Milestone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Recursos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Revisão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Alisson,Tatiana; Alexandre, Vagner, Wender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Plano de teste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Alisson, Tatiana; Alexandre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Elaborar Caso de teste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Alisson, Tatiana; Vagner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Executar teste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Alisson; Wender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Avaliar Resultado de teste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Alisson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Executar teste de aceite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Cliente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447800" y="2711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61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Massa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Dados fictícios de clientes</a:t>
            </a:r>
          </a:p>
          <a:p>
            <a:endParaRPr lang="pt-BR" dirty="0"/>
          </a:p>
          <a:p>
            <a:r>
              <a:rPr lang="pt-BR" dirty="0" smtClean="0"/>
              <a:t>Nome</a:t>
            </a:r>
          </a:p>
          <a:p>
            <a:r>
              <a:rPr lang="pt-BR" dirty="0" smtClean="0"/>
              <a:t>Empresa</a:t>
            </a:r>
          </a:p>
          <a:p>
            <a:r>
              <a:rPr lang="pt-BR" dirty="0" smtClean="0"/>
              <a:t>CPF/CNPJ</a:t>
            </a:r>
          </a:p>
          <a:p>
            <a:r>
              <a:rPr lang="pt-BR" dirty="0" smtClean="0"/>
              <a:t>Tipo de serviço prestado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968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teste </a:t>
            </a:r>
            <a:br>
              <a:rPr lang="pt-BR" dirty="0" smtClean="0"/>
            </a:br>
            <a:r>
              <a:rPr lang="pt-BR" dirty="0" smtClean="0"/>
              <a:t> Subsistema Agenda</a:t>
            </a:r>
            <a:endParaRPr lang="pt-BR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588668"/>
              </p:ext>
            </p:extLst>
          </p:nvPr>
        </p:nvGraphicFramePr>
        <p:xfrm>
          <a:off x="3957638" y="3233738"/>
          <a:ext cx="12287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Planilha" r:id="rId3" imgW="1228771" imgH="390594" progId="Excel.Sheet.12">
                  <p:embed/>
                </p:oleObj>
              </mc:Choice>
              <mc:Fallback>
                <p:oleObj name="Planilha" r:id="rId3" imgW="1228771" imgH="39059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7638" y="3233738"/>
                        <a:ext cx="12287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Espaço Reservado para Conteúdo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768840"/>
              </p:ext>
            </p:extLst>
          </p:nvPr>
        </p:nvGraphicFramePr>
        <p:xfrm>
          <a:off x="0" y="2564904"/>
          <a:ext cx="9144000" cy="28803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87759"/>
                <a:gridCol w="474808"/>
                <a:gridCol w="498549"/>
                <a:gridCol w="967420"/>
                <a:gridCol w="894221"/>
                <a:gridCol w="458980"/>
                <a:gridCol w="1068316"/>
                <a:gridCol w="1297807"/>
                <a:gridCol w="1250326"/>
                <a:gridCol w="872459"/>
                <a:gridCol w="973355"/>
              </a:tblGrid>
              <a:tr h="63049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ID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REQUISITOS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CRITICIDADE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FUNCIONALIDADE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SUB-FUNCIONALIDADE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>
                          <a:effectLst/>
                        </a:rPr>
                        <a:t>TIPO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PRÉ-CONDIÇÃO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DADOS DE ENTRADA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RESULTADO ESPERADO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RESULTADO ATUAL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OBSERVAÇÃO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</a:tr>
              <a:tr h="224982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CT-0001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SRS-00001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ALTA</a:t>
                      </a:r>
                      <a:endParaRPr lang="pt-BR" sz="12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dirty="0">
                          <a:effectLst/>
                        </a:rPr>
                        <a:t>Cancelar Agendamento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N\A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Funcional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1. Agendamento Realizado.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1. Home.</a:t>
                      </a:r>
                      <a:br>
                        <a:rPr lang="pt-BR" sz="1200" u="none" strike="noStrike">
                          <a:effectLst/>
                        </a:rPr>
                      </a:br>
                      <a:r>
                        <a:rPr lang="pt-BR" sz="1200" u="none" strike="noStrike">
                          <a:effectLst/>
                        </a:rPr>
                        <a:t>2. Selecione a opção "CANCELAR" na parte inferior da tela.</a:t>
                      </a:r>
                      <a:br>
                        <a:rPr lang="pt-BR" sz="1200" u="none" strike="noStrike">
                          <a:effectLst/>
                        </a:rPr>
                      </a:br>
                      <a:r>
                        <a:rPr lang="pt-BR" sz="1200" u="none" strike="noStrike">
                          <a:effectLst/>
                        </a:rPr>
                        <a:t>3.  Selecione "SALVAR".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O cancelamento do agendamento deve ser realizado.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PASSOU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04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Abertura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420888"/>
            <a:ext cx="8797925" cy="922338"/>
          </a:xfrm>
        </p:spPr>
        <p:txBody>
          <a:bodyPr/>
          <a:lstStyle/>
          <a:p>
            <a:pPr algn="ctr"/>
            <a:r>
              <a:rPr lang="pt-BR" sz="4400" b="1" dirty="0" smtClean="0"/>
              <a:t>Plano de testes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167329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	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2060848"/>
            <a:ext cx="8785225" cy="3096344"/>
          </a:xfrm>
        </p:spPr>
        <p:txBody>
          <a:bodyPr/>
          <a:lstStyle/>
          <a:p>
            <a:pPr algn="just"/>
            <a:r>
              <a:rPr lang="pt-BR" dirty="0"/>
              <a:t>	O produto a ser testado é um sistema de gerenciamento de informações e atividades de uma clínica psicológica NR Avaliações Psicológicas, tais como: cadastro de empresas/convênios, cadastro de pacientes, controle de agenda, controle financeiro e emissão de relatórios.</a:t>
            </a:r>
          </a:p>
        </p:txBody>
      </p:sp>
    </p:spTree>
    <p:extLst>
      <p:ext uri="{BB962C8B-B14F-4D97-AF65-F5344CB8AC3E}">
        <p14:creationId xmlns:p14="http://schemas.microsoft.com/office/powerpoint/2010/main" val="66032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268760"/>
            <a:ext cx="8785225" cy="4823395"/>
          </a:xfrm>
        </p:spPr>
        <p:txBody>
          <a:bodyPr/>
          <a:lstStyle/>
          <a:p>
            <a:r>
              <a:rPr lang="pt-BR" dirty="0" smtClean="0"/>
              <a:t>Os </a:t>
            </a:r>
            <a:r>
              <a:rPr lang="pt-BR" dirty="0"/>
              <a:t>testes serão realizados em iterações e seu objetivo é avaliar a qualidade do produto desenvolvido utilizando boas práticas da área de qualidade e teste, cobertura de  casos de testes por requisitos e quantidade de bugs encontrados.</a:t>
            </a:r>
          </a:p>
          <a:p>
            <a:r>
              <a:rPr lang="pt-BR" dirty="0"/>
              <a:t>O método de desenvolvimento do projeto NR Avaliações Psicológicas é iterativo, e os testes devem ser realizados dentro destas interações.</a:t>
            </a:r>
          </a:p>
          <a:p>
            <a:r>
              <a:rPr lang="pt-BR" dirty="0"/>
              <a:t>Serão realizadas seis (6) iterações e em cada uma delas haverá uma suíte de testes, contendo todos os cenários e casos de testes a serem executados dentro de um roteiro. Após a finalização de todas as iterações, será realizado um teste de integração dos componentes desenvolvidos para avaliar a qualidade do produto de forma integrada. Devem ser previstos testes de integrações parciais entre os componentes desenvolvidos a cada iteração.</a:t>
            </a:r>
          </a:p>
        </p:txBody>
      </p:sp>
    </p:spTree>
    <p:extLst>
      <p:ext uri="{BB962C8B-B14F-4D97-AF65-F5344CB8AC3E}">
        <p14:creationId xmlns:p14="http://schemas.microsoft.com/office/powerpoint/2010/main" val="303770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0768"/>
            <a:ext cx="8785225" cy="4968552"/>
          </a:xfrm>
        </p:spPr>
        <p:txBody>
          <a:bodyPr/>
          <a:lstStyle/>
          <a:p>
            <a:r>
              <a:rPr lang="pt-BR" dirty="0" smtClean="0"/>
              <a:t>Analítica</a:t>
            </a:r>
            <a:r>
              <a:rPr lang="pt-BR" dirty="0"/>
              <a:t>: Testes direcionados às “áreas” do software que contém mais riscos, ou seja, as funcionalidades primordiais para o funcionamento do sistema.</a:t>
            </a:r>
          </a:p>
          <a:p>
            <a:r>
              <a:rPr lang="pt-BR" dirty="0" smtClean="0"/>
              <a:t>Metódica</a:t>
            </a:r>
            <a:r>
              <a:rPr lang="pt-BR" dirty="0"/>
              <a:t>: Testes baseados em falhas, </a:t>
            </a:r>
            <a:r>
              <a:rPr lang="pt-BR" dirty="0" err="1"/>
              <a:t>check-list</a:t>
            </a:r>
            <a:r>
              <a:rPr lang="pt-BR" dirty="0"/>
              <a:t> e características de qualidade.</a:t>
            </a:r>
          </a:p>
          <a:p>
            <a:r>
              <a:rPr lang="pt-BR" dirty="0" smtClean="0"/>
              <a:t>Qualquer discrepância encontrada deve ser reportada o mais breve possível pela equipe de teste através de evidências para o devido tratamento pela equipe de desenvolvimento, sendo que se ultrapassado o número de três (3) casos de testes falhos críticos por iteração, os testes do ciclo serão interrompidos e não será aprovado para validação e integração.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334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342790"/>
              </p:ext>
            </p:extLst>
          </p:nvPr>
        </p:nvGraphicFramePr>
        <p:xfrm>
          <a:off x="755576" y="1844825"/>
          <a:ext cx="7848872" cy="309634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24088"/>
                <a:gridCol w="5224784"/>
              </a:tblGrid>
              <a:tr h="530892">
                <a:tc>
                  <a:txBody>
                    <a:bodyPr/>
                    <a:lstStyle/>
                    <a:p>
                      <a:pPr marL="635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        Severidade de bugs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                    Classificação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  <a:tr h="855150">
                <a:tc>
                  <a:txBody>
                    <a:bodyPr/>
                    <a:lstStyle/>
                    <a:p>
                      <a:pPr marL="635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1 - Alto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Erros que impeçam a execução com êxito do componente da iteração.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  <a:tr h="855150">
                <a:tc>
                  <a:txBody>
                    <a:bodyPr/>
                    <a:lstStyle/>
                    <a:p>
                      <a:pPr marL="635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2 - Médio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Erros que impeçam parcialmente a execução do componente da iteração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  <a:tr h="855150">
                <a:tc>
                  <a:txBody>
                    <a:bodyPr/>
                    <a:lstStyle/>
                    <a:p>
                      <a:pPr marL="635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3 - Baixo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Erros que não impeçam a execução com êxito do componente da iteração.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22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97925" cy="922338"/>
          </a:xfrm>
        </p:spPr>
        <p:txBody>
          <a:bodyPr/>
          <a:lstStyle/>
          <a:p>
            <a:r>
              <a:rPr lang="pt-BR" dirty="0" smtClean="0"/>
              <a:t>Níveis e Técnicas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cada iteração a equipe irá realizar testes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Estruturais</a:t>
            </a:r>
            <a:endParaRPr lang="pt-BR" dirty="0"/>
          </a:p>
          <a:p>
            <a:r>
              <a:rPr lang="pt-BR" dirty="0" smtClean="0"/>
              <a:t>Funcionais</a:t>
            </a:r>
            <a:endParaRPr lang="pt-BR" dirty="0"/>
          </a:p>
          <a:p>
            <a:r>
              <a:rPr lang="pt-BR" dirty="0" smtClean="0"/>
              <a:t>Não Funcionais</a:t>
            </a:r>
          </a:p>
          <a:p>
            <a:r>
              <a:rPr lang="pt-BR" dirty="0" smtClean="0"/>
              <a:t>Regressão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898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 </a:t>
            </a:r>
            <a:r>
              <a:rPr lang="pt-BR" dirty="0" smtClean="0"/>
              <a:t>Estrutural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Níveis e Técnicas de Teste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804845"/>
              </p:ext>
            </p:extLst>
          </p:nvPr>
        </p:nvGraphicFramePr>
        <p:xfrm>
          <a:off x="755576" y="2276871"/>
          <a:ext cx="7488832" cy="36977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55442"/>
                <a:gridCol w="5033390"/>
              </a:tblGrid>
              <a:tr h="458634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                             </a:t>
                      </a:r>
                      <a:r>
                        <a:rPr lang="pt-BR" sz="1800" b="1" dirty="0">
                          <a:effectLst/>
                        </a:rPr>
                        <a:t>             Descrição do Teste Estrutural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362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Tipo de Teste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Estrutural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  <a:tr h="73599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Objetivo do Teste: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Verificar comandos, decisões, desvios e código morto.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  <a:tr h="4362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Técnica: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Cobertura de sentença e Cobertura de decisão.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  <a:tr h="8152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Critério de Início: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- Disponibilidade do código a ser testado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- Ferramenta no ambiente de teste.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  <a:tr h="8152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Critério de Finalização: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Métricas de cobertura de código.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</a:t>
                      </a:r>
                      <a:r>
                        <a:rPr lang="pt-BR" sz="18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menos 50% de cobertura de código por iteração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3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act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Impacta" id="{9DEE3D4C-7075-4EED-BE25-71DD8C403211}" vid="{301E77B6-CD37-4EBE-AE48-640047432F6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758</Words>
  <Application>Microsoft Office PowerPoint</Application>
  <PresentationFormat>Apresentação na tela (4:3)</PresentationFormat>
  <Paragraphs>170</Paragraphs>
  <Slides>18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Verdana</vt:lpstr>
      <vt:lpstr>Calibri</vt:lpstr>
      <vt:lpstr>Tahoma</vt:lpstr>
      <vt:lpstr>Impacta</vt:lpstr>
      <vt:lpstr>Microsoft Excel Worksheet</vt:lpstr>
      <vt:lpstr>Qualidade de Produto de Software</vt:lpstr>
      <vt:lpstr>Abertura</vt:lpstr>
      <vt:lpstr>Plano de testes</vt:lpstr>
      <vt:lpstr> Sistema</vt:lpstr>
      <vt:lpstr>Escopo</vt:lpstr>
      <vt:lpstr>Estratégia</vt:lpstr>
      <vt:lpstr>Estratégia</vt:lpstr>
      <vt:lpstr>Níveis e Técnicas de Teste</vt:lpstr>
      <vt:lpstr>Níveis e Técnicas de Teste</vt:lpstr>
      <vt:lpstr>Apresentação do PowerPoint</vt:lpstr>
      <vt:lpstr>Apresentação do PowerPoint</vt:lpstr>
      <vt:lpstr>Apresentação do PowerPoint</vt:lpstr>
      <vt:lpstr>Ferramentas</vt:lpstr>
      <vt:lpstr>Ambiente de Teste</vt:lpstr>
      <vt:lpstr>Milestones</vt:lpstr>
      <vt:lpstr>RH e Atividades</vt:lpstr>
      <vt:lpstr>Massa de dados</vt:lpstr>
      <vt:lpstr>Casos de teste   Subsistema Agenda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2017-03-31T01:02:17Z</dcterms:modified>
</cp:coreProperties>
</file>