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81" r:id="rId1"/>
  </p:sldMasterIdLst>
  <p:notesMasterIdLst>
    <p:notesMasterId r:id="rId26"/>
  </p:notesMasterIdLst>
  <p:sldIdLst>
    <p:sldId id="256" r:id="rId2"/>
    <p:sldId id="327" r:id="rId3"/>
    <p:sldId id="328" r:id="rId4"/>
    <p:sldId id="329" r:id="rId5"/>
    <p:sldId id="330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39" r:id="rId15"/>
    <p:sldId id="358" r:id="rId16"/>
    <p:sldId id="355" r:id="rId17"/>
    <p:sldId id="356" r:id="rId18"/>
    <p:sldId id="357" r:id="rId19"/>
    <p:sldId id="359" r:id="rId20"/>
    <p:sldId id="342" r:id="rId21"/>
    <p:sldId id="344" r:id="rId22"/>
    <p:sldId id="345" r:id="rId23"/>
    <p:sldId id="346" r:id="rId24"/>
    <p:sldId id="360" r:id="rId25"/>
  </p:sldIdLst>
  <p:sldSz cx="9144000" cy="6858000" type="screen4x3"/>
  <p:notesSz cx="7315200" cy="9601200"/>
  <p:embeddedFontLst>
    <p:embeddedFont>
      <p:font typeface="Tahoma" panose="020B0604030504040204" pitchFamily="34" charset="0"/>
      <p:regular r:id="rId27"/>
      <p:bold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82" d="100"/>
          <a:sy n="82" d="100"/>
        </p:scale>
        <p:origin x="-10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4962" y="0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49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ahoma"/>
                <a:buNone/>
              </a:pPr>
              <a:t>‹nº›</a:t>
            </a:fld>
            <a:endParaRPr lang="en-US" sz="13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598163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49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215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  <p:extLst>
      <p:ext uri="{BB962C8B-B14F-4D97-AF65-F5344CB8AC3E}">
        <p14:creationId xmlns:p14="http://schemas.microsoft.com/office/powerpoint/2010/main" val="127960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de títu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78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896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52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82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79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407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8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0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4725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52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4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r>
              <a:rPr lang="pt-BR" sz="4000" dirty="0" smtClean="0"/>
              <a:t>Qualidade de Produto de Software</a:t>
            </a:r>
            <a:endParaRPr lang="pt-BR" sz="4000" dirty="0"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1259632" y="3356992"/>
            <a:ext cx="7200800" cy="33123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pt-BR" b="1" dirty="0" err="1" smtClean="0">
                <a:solidFill>
                  <a:schemeClr val="tx1"/>
                </a:solidFill>
              </a:rPr>
              <a:t>Psystem</a:t>
            </a:r>
            <a:endParaRPr lang="pt-BR" b="1" dirty="0" smtClean="0">
              <a:solidFill>
                <a:schemeClr val="tx1"/>
              </a:solidFill>
            </a:endParaRPr>
          </a:p>
          <a:p>
            <a:endParaRPr lang="pt-BR" sz="2400" dirty="0" smtClean="0"/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Pós Graduação Engenharia de Software (ES13)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Professor  Ivan Santos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 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</a:t>
            </a:r>
            <a:r>
              <a:rPr lang="pt-BR" sz="1400" dirty="0" err="1" smtClean="0">
                <a:solidFill>
                  <a:schemeClr val="tx1"/>
                </a:solidFill>
              </a:rPr>
              <a:t>Alisson</a:t>
            </a:r>
            <a:r>
              <a:rPr lang="pt-BR" sz="1400" dirty="0" smtClean="0">
                <a:solidFill>
                  <a:schemeClr val="tx1"/>
                </a:solidFill>
              </a:rPr>
              <a:t> Santana - RA 1600315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José Alexandre - RA 1600271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				  Tatiana Santana - RA 1600793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                                 Vagner </a:t>
            </a:r>
            <a:r>
              <a:rPr lang="pt-BR" sz="1400" dirty="0" err="1" smtClean="0">
                <a:solidFill>
                  <a:schemeClr val="tx1"/>
                </a:solidFill>
              </a:rPr>
              <a:t>Alcantara</a:t>
            </a:r>
            <a:r>
              <a:rPr lang="pt-BR" sz="1400" dirty="0" smtClean="0">
                <a:solidFill>
                  <a:schemeClr val="tx1"/>
                </a:solidFill>
              </a:rPr>
              <a:t> - RA 1600192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Wender Dantas - 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 1600015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726046" y="1916832"/>
          <a:ext cx="7704856" cy="4615942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1946406"/>
                <a:gridCol w="5758450"/>
              </a:tblGrid>
              <a:tr h="386433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                                             </a:t>
                      </a:r>
                      <a:r>
                        <a:rPr lang="pt-BR" sz="1800" b="1" dirty="0" smtClean="0">
                          <a:effectLst/>
                        </a:rPr>
                        <a:t>                  </a:t>
                      </a:r>
                      <a:r>
                        <a:rPr lang="pt-BR" sz="2200" b="1" dirty="0" smtClean="0">
                          <a:effectLst/>
                        </a:rPr>
                        <a:t>Descrição</a:t>
                      </a:r>
                      <a:endParaRPr lang="pt-BR" sz="2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864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Tipo de </a:t>
                      </a:r>
                      <a:r>
                        <a:rPr lang="pt-BR" sz="1800" b="1" dirty="0" smtClean="0">
                          <a:effectLst/>
                        </a:rPr>
                        <a:t>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Funcional.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Objetivo do 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Verificar e validar a conformidade dos requisitos e funções desenvolvidas.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Técnica: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Partição de equivalência, Tabela de decisão e Transição de estados.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65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Início: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- Disponibilidade de software.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- Disponibilidade de ambiente.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09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Finalização: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Quando todos os cenários de cada funcionalidade da iteração forem testados.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Fechar o relatório de </a:t>
                      </a:r>
                      <a:r>
                        <a:rPr lang="pt-BR" sz="1800" dirty="0" smtClean="0">
                          <a:effectLst/>
                        </a:rPr>
                        <a:t>incidentes.</a:t>
                      </a:r>
                      <a:endParaRPr lang="pt-BR" sz="1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Checar se todos os artefatos planejados foram entregues.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79513" y="1341909"/>
            <a:ext cx="6552728" cy="57492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Teste Funcional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97925" cy="922338"/>
          </a:xfrm>
        </p:spPr>
        <p:txBody>
          <a:bodyPr/>
          <a:lstStyle/>
          <a:p>
            <a:r>
              <a:rPr lang="pt-BR" b="1" dirty="0" smtClean="0"/>
              <a:t>Níveis e Técnicas de Teste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8831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Não </a:t>
            </a:r>
            <a:r>
              <a:rPr lang="pt-BR" dirty="0" smtClean="0"/>
              <a:t>Funcional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755576" y="2060846"/>
          <a:ext cx="7704856" cy="4061891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298050"/>
                <a:gridCol w="5406806"/>
              </a:tblGrid>
              <a:tr h="47590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200" b="1" dirty="0" smtClean="0">
                          <a:effectLst/>
                        </a:rPr>
                        <a:t>Descrição</a:t>
                      </a:r>
                      <a:endParaRPr lang="pt-BR" sz="2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759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Tipo de </a:t>
                      </a:r>
                      <a:r>
                        <a:rPr lang="pt-BR" sz="1800" b="1" dirty="0" smtClean="0">
                          <a:effectLst/>
                        </a:rPr>
                        <a:t>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Não </a:t>
                      </a:r>
                      <a:r>
                        <a:rPr lang="pt-BR" sz="1800" dirty="0" smtClean="0">
                          <a:effectLst/>
                        </a:rPr>
                        <a:t>funcional.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0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Objetivo do 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Validar requisitos não funcionais, como:</a:t>
                      </a:r>
                    </a:p>
                    <a:p>
                      <a:pPr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       </a:t>
                      </a:r>
                      <a:r>
                        <a:rPr lang="pt-BR" sz="1800" dirty="0" smtClean="0">
                          <a:effectLst/>
                        </a:rPr>
                        <a:t>Usabilidade;</a:t>
                      </a:r>
                      <a:endParaRPr lang="pt-BR" sz="1800" dirty="0">
                        <a:effectLst/>
                      </a:endParaRPr>
                    </a:p>
                    <a:p>
                      <a:pPr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       </a:t>
                      </a:r>
                      <a:r>
                        <a:rPr lang="pt-BR" sz="1800" dirty="0" smtClean="0">
                          <a:effectLst/>
                        </a:rPr>
                        <a:t>Segurança;</a:t>
                      </a:r>
                      <a:endParaRPr lang="pt-BR" sz="1800" dirty="0">
                        <a:effectLst/>
                      </a:endParaRPr>
                    </a:p>
                    <a:p>
                      <a:pPr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       </a:t>
                      </a:r>
                      <a:r>
                        <a:rPr lang="pt-BR" sz="1800" dirty="0" smtClean="0">
                          <a:effectLst/>
                        </a:rPr>
                        <a:t>Performance.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9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Técnica: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Não se </a:t>
                      </a:r>
                      <a:r>
                        <a:rPr lang="pt-BR" sz="1800" dirty="0" smtClean="0">
                          <a:effectLst/>
                        </a:rPr>
                        <a:t>aplica.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9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Início: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Encerramento dos testes funcionais.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097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Finalização: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Aderente aos padrões de qualidade adotados no projeto.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97925" cy="922338"/>
          </a:xfrm>
        </p:spPr>
        <p:txBody>
          <a:bodyPr/>
          <a:lstStyle/>
          <a:p>
            <a:r>
              <a:rPr lang="pt-BR" b="1" dirty="0" smtClean="0"/>
              <a:t>Níveis e Técnicas de Teste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684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Testes de </a:t>
            </a:r>
            <a:r>
              <a:rPr lang="pt-BR" dirty="0" smtClean="0"/>
              <a:t>Regressão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827584" y="2132856"/>
          <a:ext cx="7416824" cy="3456382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543342"/>
                <a:gridCol w="4873482"/>
              </a:tblGrid>
              <a:tr h="56571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200" b="1" dirty="0" smtClean="0">
                          <a:effectLst/>
                        </a:rPr>
                        <a:t>Descrição</a:t>
                      </a:r>
                      <a:endParaRPr lang="pt-BR" sz="2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657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Tipo de 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Regressão.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7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Objetivo do 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Verificar efeitos colaterais em novos releases.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782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Técnica: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Exploratório após</a:t>
                      </a:r>
                      <a:r>
                        <a:rPr lang="pt-BR" sz="1800" baseline="0" dirty="0" smtClean="0">
                          <a:effectLst/>
                        </a:rPr>
                        <a:t> a regressão.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7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Início: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Novo release de software </a:t>
                      </a:r>
                      <a:r>
                        <a:rPr lang="pt-BR" sz="1800" dirty="0" smtClean="0">
                          <a:effectLst/>
                        </a:rPr>
                        <a:t>disponível.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7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Finalização: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Regressão realizada com </a:t>
                      </a:r>
                      <a:r>
                        <a:rPr lang="pt-BR" sz="1800" dirty="0" smtClean="0">
                          <a:effectLst/>
                        </a:rPr>
                        <a:t>sucesso.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97925" cy="922338"/>
          </a:xfrm>
        </p:spPr>
        <p:txBody>
          <a:bodyPr/>
          <a:lstStyle/>
          <a:p>
            <a:r>
              <a:rPr lang="pt-BR" b="1" dirty="0" smtClean="0"/>
              <a:t>Níveis e Técnicas de Teste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2428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Ferramentas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seguintes ferramentas serão empregadas nas tarefas deste projeto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971600" y="2420888"/>
          <a:ext cx="7488832" cy="3816689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305043"/>
                <a:gridCol w="2183789"/>
              </a:tblGrid>
              <a:tr h="6192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effectLst/>
                        </a:rPr>
                        <a:t>Utilização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effectLst/>
                        </a:rPr>
                        <a:t>Ferramenta</a:t>
                      </a: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Gerenciamento das </a:t>
                      </a:r>
                      <a:r>
                        <a:rPr lang="pt-BR" sz="1800" dirty="0" smtClean="0">
                          <a:effectLst/>
                        </a:rPr>
                        <a:t>Atividades </a:t>
                      </a:r>
                      <a:r>
                        <a:rPr lang="pt-BR" sz="1800" dirty="0">
                          <a:effectLst/>
                        </a:rPr>
                        <a:t>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 smtClean="0">
                          <a:effectLst/>
                        </a:rPr>
                        <a:t>TestLink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Gerenciamento dos </a:t>
                      </a:r>
                      <a:r>
                        <a:rPr lang="pt-BR" sz="1800" dirty="0" smtClean="0">
                          <a:effectLst/>
                        </a:rPr>
                        <a:t>Casos </a:t>
                      </a:r>
                      <a:r>
                        <a:rPr lang="pt-BR" sz="1800" dirty="0">
                          <a:effectLst/>
                        </a:rPr>
                        <a:t>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>
                          <a:effectLst/>
                        </a:rPr>
                        <a:t>TestLink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Gerenciamento de </a:t>
                      </a:r>
                      <a:r>
                        <a:rPr lang="pt-BR" sz="1800" dirty="0" smtClean="0">
                          <a:effectLst/>
                        </a:rPr>
                        <a:t>Defeitos: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Mantis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Automação de </a:t>
                      </a:r>
                      <a:r>
                        <a:rPr lang="pt-BR" sz="1800" dirty="0" smtClean="0">
                          <a:effectLst/>
                        </a:rPr>
                        <a:t>Testes: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 smtClean="0">
                          <a:effectLst/>
                        </a:rPr>
                        <a:t>Selenium</a:t>
                      </a:r>
                      <a:r>
                        <a:rPr lang="pt-BR" sz="1800" baseline="0" dirty="0" smtClean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IDE/</a:t>
                      </a:r>
                      <a:br>
                        <a:rPr lang="pt-BR" sz="1800" dirty="0" smtClean="0">
                          <a:effectLst/>
                        </a:rPr>
                      </a:br>
                      <a:r>
                        <a:rPr lang="pt-BR" sz="1800" dirty="0" smtClean="0">
                          <a:effectLst/>
                        </a:rPr>
                        <a:t>Web </a:t>
                      </a:r>
                      <a:r>
                        <a:rPr lang="pt-BR" sz="1800" dirty="0">
                          <a:effectLst/>
                        </a:rPr>
                        <a:t>Driver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Testes </a:t>
                      </a:r>
                      <a:r>
                        <a:rPr lang="pt-BR" sz="1800" dirty="0" smtClean="0">
                          <a:effectLst/>
                        </a:rPr>
                        <a:t>Não-Funcionais: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 smtClean="0">
                          <a:effectLst/>
                        </a:rPr>
                        <a:t>Jmetter</a:t>
                      </a:r>
                      <a:endParaRPr lang="pt-BR" sz="1800" dirty="0" smtClean="0">
                        <a:effectLst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0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Ambiente de Teste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 </a:t>
            </a:r>
            <a:r>
              <a:rPr lang="pt-BR" sz="2000" b="1" dirty="0" smtClean="0"/>
              <a:t>Servidor de Desenvolvimento</a:t>
            </a:r>
          </a:p>
          <a:p>
            <a:endParaRPr lang="pt-BR" sz="1800" b="1" dirty="0"/>
          </a:p>
          <a:p>
            <a:pPr lvl="1"/>
            <a:r>
              <a:rPr lang="pt-BR" sz="1800" dirty="0" smtClean="0"/>
              <a:t>Hardware (Mínimo):</a:t>
            </a:r>
          </a:p>
          <a:p>
            <a:pPr lvl="2"/>
            <a:r>
              <a:rPr lang="pt-BR" dirty="0" smtClean="0"/>
              <a:t>RAM: 6GB</a:t>
            </a:r>
          </a:p>
          <a:p>
            <a:pPr lvl="2"/>
            <a:r>
              <a:rPr lang="pt-BR" dirty="0" smtClean="0"/>
              <a:t>HD: 1TB</a:t>
            </a:r>
          </a:p>
          <a:p>
            <a:pPr lvl="2"/>
            <a:r>
              <a:rPr lang="pt-BR" dirty="0" smtClean="0"/>
              <a:t>PROCESSADOR: i7</a:t>
            </a:r>
          </a:p>
          <a:p>
            <a:pPr marL="914400" lvl="2" indent="0">
              <a:buNone/>
            </a:pPr>
            <a:endParaRPr lang="pt-BR" b="1" dirty="0"/>
          </a:p>
          <a:p>
            <a:pPr marL="914400" lvl="2" indent="0">
              <a:buNone/>
            </a:pPr>
            <a:endParaRPr lang="pt-BR" b="1" dirty="0" smtClean="0"/>
          </a:p>
          <a:p>
            <a:pPr lvl="1"/>
            <a:r>
              <a:rPr lang="pt-BR" sz="1800" dirty="0" smtClean="0"/>
              <a:t>Software </a:t>
            </a:r>
            <a:r>
              <a:rPr lang="pt-BR" sz="1800" dirty="0"/>
              <a:t>(Mínimo):</a:t>
            </a:r>
          </a:p>
          <a:p>
            <a:pPr lvl="2"/>
            <a:r>
              <a:rPr lang="pt-BR" dirty="0" smtClean="0"/>
              <a:t>SQL Server 2012</a:t>
            </a:r>
          </a:p>
          <a:p>
            <a:pPr lvl="2"/>
            <a:r>
              <a:rPr lang="pt-BR" dirty="0" smtClean="0"/>
              <a:t>IIS8</a:t>
            </a:r>
          </a:p>
          <a:p>
            <a:pPr lvl="2"/>
            <a:r>
              <a:rPr lang="pt-BR" dirty="0" smtClean="0"/>
              <a:t>Windows Server 2009</a:t>
            </a:r>
          </a:p>
          <a:p>
            <a:pPr lvl="2"/>
            <a:r>
              <a:rPr lang="pt-BR" dirty="0" smtClean="0"/>
              <a:t>Visual Studio 2013</a:t>
            </a:r>
          </a:p>
          <a:p>
            <a:pPr lvl="2"/>
            <a:endParaRPr lang="pt-BR" sz="1200" b="1" dirty="0" smtClean="0"/>
          </a:p>
          <a:p>
            <a:endParaRPr lang="pt-BR" sz="2000" b="1" dirty="0"/>
          </a:p>
          <a:p>
            <a:endParaRPr lang="pt-BR" sz="2000" b="1" dirty="0" smtClean="0"/>
          </a:p>
          <a:p>
            <a:endParaRPr lang="pt-BR" sz="2000" b="1" dirty="0"/>
          </a:p>
          <a:p>
            <a:endParaRPr lang="pt-BR" sz="2000" b="1" dirty="0" smtClean="0"/>
          </a:p>
          <a:p>
            <a:endParaRPr lang="pt-BR" sz="2000" b="1" dirty="0"/>
          </a:p>
          <a:p>
            <a:endParaRPr lang="pt-BR" sz="2000" b="1" dirty="0" smtClean="0"/>
          </a:p>
          <a:p>
            <a:endParaRPr lang="pt-BR" sz="2000" b="1" dirty="0"/>
          </a:p>
          <a:p>
            <a:endParaRPr lang="pt-BR" sz="2000" b="1" dirty="0" smtClean="0"/>
          </a:p>
          <a:p>
            <a:endParaRPr lang="pt-BR" sz="2000" b="1" dirty="0"/>
          </a:p>
          <a:p>
            <a:endParaRPr lang="pt-BR" sz="2000" b="1" dirty="0" smtClean="0"/>
          </a:p>
          <a:p>
            <a:pPr>
              <a:buNone/>
            </a:pPr>
            <a:r>
              <a:rPr lang="pt-BR" sz="2000" dirty="0"/>
              <a:t>	</a:t>
            </a:r>
            <a:r>
              <a:rPr lang="pt-BR" sz="2000" dirty="0" smtClean="0"/>
              <a:t>Windows 7</a:t>
            </a:r>
          </a:p>
          <a:p>
            <a:pPr>
              <a:buNone/>
            </a:pPr>
            <a:r>
              <a:rPr lang="pt-BR" sz="2000" dirty="0"/>
              <a:t> </a:t>
            </a:r>
            <a:r>
              <a:rPr lang="pt-BR" sz="2000" dirty="0" smtClean="0"/>
              <a:t>    2 GB de RAM </a:t>
            </a:r>
          </a:p>
          <a:p>
            <a:pPr>
              <a:buNone/>
            </a:pPr>
            <a:r>
              <a:rPr lang="pt-BR" sz="2000" dirty="0"/>
              <a:t> </a:t>
            </a:r>
            <a:r>
              <a:rPr lang="pt-BR" sz="2000" dirty="0" smtClean="0"/>
              <a:t>    5OO GB HD</a:t>
            </a:r>
          </a:p>
          <a:p>
            <a:pPr>
              <a:buNone/>
            </a:pPr>
            <a:r>
              <a:rPr lang="pt-BR" sz="2000" dirty="0"/>
              <a:t> </a:t>
            </a:r>
            <a:r>
              <a:rPr lang="pt-BR" sz="2000" dirty="0" smtClean="0"/>
              <a:t>    Processador I3</a:t>
            </a:r>
          </a:p>
          <a:p>
            <a:pPr>
              <a:buNone/>
            </a:pPr>
            <a:r>
              <a:rPr lang="pt-BR" sz="2000" dirty="0" smtClean="0"/>
              <a:t>     Vi</a:t>
            </a:r>
          </a:p>
          <a:p>
            <a:endParaRPr lang="pt-BR" sz="2000" dirty="0" smtClean="0"/>
          </a:p>
          <a:p>
            <a:r>
              <a:rPr lang="pt-BR" sz="2000" b="1" dirty="0" smtClean="0"/>
              <a:t>Software </a:t>
            </a:r>
          </a:p>
          <a:p>
            <a:endParaRPr lang="pt-BR" sz="2000" b="1" dirty="0" smtClean="0"/>
          </a:p>
          <a:p>
            <a:pPr>
              <a:buNone/>
            </a:pPr>
            <a:r>
              <a:rPr lang="pt-BR" sz="2000" dirty="0" smtClean="0"/>
              <a:t>	2 licenças - Windows Server/Seven ; SLQ 2012 ; IIS8 ; VS 2015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7216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Ambiente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Automação </a:t>
            </a:r>
            <a:r>
              <a:rPr lang="pt-BR" dirty="0" smtClean="0"/>
              <a:t>e execução de </a:t>
            </a:r>
            <a:r>
              <a:rPr lang="pt-BR" dirty="0" smtClean="0"/>
              <a:t>testes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Hardware</a:t>
            </a:r>
          </a:p>
          <a:p>
            <a:pPr lvl="2"/>
            <a:r>
              <a:rPr lang="pt-BR" dirty="0" smtClean="0"/>
              <a:t>RAM: 2GB</a:t>
            </a:r>
          </a:p>
          <a:p>
            <a:pPr lvl="2"/>
            <a:r>
              <a:rPr lang="pt-BR" dirty="0" smtClean="0"/>
              <a:t>HD: 500 GB</a:t>
            </a:r>
          </a:p>
          <a:p>
            <a:pPr lvl="2"/>
            <a:r>
              <a:rPr lang="pt-BR" dirty="0" smtClean="0"/>
              <a:t>PROCESSADOR: I5</a:t>
            </a:r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Software</a:t>
            </a:r>
          </a:p>
          <a:p>
            <a:pPr lvl="2"/>
            <a:r>
              <a:rPr lang="pt-BR" dirty="0" smtClean="0"/>
              <a:t>Windows 7</a:t>
            </a:r>
          </a:p>
          <a:p>
            <a:pPr lvl="2"/>
            <a:r>
              <a:rPr lang="pt-BR" dirty="0" smtClean="0"/>
              <a:t>Visual Studio</a:t>
            </a:r>
          </a:p>
          <a:p>
            <a:pPr lvl="2"/>
            <a:r>
              <a:rPr lang="pt-BR" dirty="0" smtClean="0"/>
              <a:t>Selenium Web driver/IDE</a:t>
            </a:r>
          </a:p>
          <a:p>
            <a:pPr lvl="2">
              <a:buNone/>
            </a:pPr>
            <a:endParaRPr lang="pt-BR" dirty="0" smtClean="0"/>
          </a:p>
          <a:p>
            <a:pPr lvl="2">
              <a:buNone/>
            </a:pPr>
            <a:endParaRPr lang="pt-BR" dirty="0" smtClean="0"/>
          </a:p>
          <a:p>
            <a:pPr marL="1714500" lvl="3" indent="-342900">
              <a:buNone/>
            </a:pPr>
            <a:endParaRPr lang="pt-BR" dirty="0" smtClean="0"/>
          </a:p>
          <a:p>
            <a:pPr lvl="3"/>
            <a:endParaRPr lang="pt-BR" dirty="0" smtClean="0"/>
          </a:p>
          <a:p>
            <a:pPr lvl="3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991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Milestones</a:t>
            </a:r>
            <a:endParaRPr lang="pt-BR" b="1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971600" y="1844825"/>
          <a:ext cx="7416824" cy="3972424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934878"/>
                <a:gridCol w="4481946"/>
              </a:tblGrid>
              <a:tr h="677905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200" b="1" dirty="0" err="1">
                          <a:effectLst/>
                        </a:rPr>
                        <a:t>Milestones</a:t>
                      </a:r>
                      <a:r>
                        <a:rPr lang="pt-BR" sz="2200" b="1" dirty="0">
                          <a:effectLst/>
                        </a:rPr>
                        <a:t> do Projeto em </a:t>
                      </a:r>
                      <a:r>
                        <a:rPr lang="pt-BR" sz="2200" b="1" dirty="0" smtClean="0">
                          <a:effectLst/>
                        </a:rPr>
                        <a:t>Teste</a:t>
                      </a:r>
                      <a:endParaRPr lang="pt-BR" sz="2200" b="1" dirty="0">
                        <a:effectLst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20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 smtClean="0">
                          <a:effectLst/>
                        </a:rPr>
                        <a:t>Milestone</a:t>
                      </a:r>
                      <a:r>
                        <a:rPr lang="pt-BR" sz="1800" dirty="0" smtClean="0">
                          <a:effectLst/>
                        </a:rPr>
                        <a:t>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Esforço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Revisão: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Médio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93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Plano de teste/ </a:t>
                      </a:r>
                      <a:r>
                        <a:rPr lang="pt-BR" sz="1800" dirty="0" smtClean="0">
                          <a:effectLst/>
                        </a:rPr>
                        <a:t>Planejamento: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Alto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0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Modelagem de Caso 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Alto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6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Executar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Médio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0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Avaliar Resultado 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Baixo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6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Executar teste de </a:t>
                      </a:r>
                      <a:r>
                        <a:rPr lang="pt-BR" sz="1800" dirty="0" smtClean="0">
                          <a:effectLst/>
                        </a:rPr>
                        <a:t>aceite: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Médio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62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RH e Atividades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Distribuição de Papéis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/>
          </p:nvPr>
        </p:nvGraphicFramePr>
        <p:xfrm>
          <a:off x="611560" y="2204864"/>
          <a:ext cx="7920880" cy="3991562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3881521"/>
                <a:gridCol w="4039359"/>
              </a:tblGrid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 err="1">
                          <a:effectLst/>
                        </a:rPr>
                        <a:t>Milestone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Recursos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Revisão: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Alisson,Tatiana</a:t>
                      </a:r>
                      <a:r>
                        <a:rPr lang="en-US" sz="1800" dirty="0">
                          <a:effectLst/>
                        </a:rPr>
                        <a:t>; Alexandre, </a:t>
                      </a:r>
                      <a:r>
                        <a:rPr lang="en-US" sz="1800" dirty="0" err="1">
                          <a:effectLst/>
                        </a:rPr>
                        <a:t>Vagner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Wender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Plano 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Alisson, Tatiana; Alexandre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Elaborar Caso 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Alisson, Tatiana; Vagner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Executar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Alisson; Wender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Avaliar Resultado 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Alisson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Executar </a:t>
                      </a:r>
                      <a:r>
                        <a:rPr lang="pt-BR" sz="1800" dirty="0" smtClean="0">
                          <a:effectLst/>
                        </a:rPr>
                        <a:t>Teste </a:t>
                      </a:r>
                      <a:r>
                        <a:rPr lang="pt-BR" sz="1800" dirty="0">
                          <a:effectLst/>
                        </a:rPr>
                        <a:t>de </a:t>
                      </a:r>
                      <a:r>
                        <a:rPr lang="pt-BR" sz="1800" dirty="0" smtClean="0">
                          <a:effectLst/>
                        </a:rPr>
                        <a:t>Aceite: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Cliente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47800" y="2711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3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Massa de Dados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Dados fictícios de clientes:</a:t>
            </a:r>
          </a:p>
          <a:p>
            <a:pPr marL="0" indent="0">
              <a:buNone/>
            </a:pPr>
            <a:endParaRPr lang="pt-BR" dirty="0"/>
          </a:p>
          <a:p>
            <a:pPr lvl="2"/>
            <a:r>
              <a:rPr lang="pt-BR" sz="2000" dirty="0" smtClean="0"/>
              <a:t>Nome</a:t>
            </a:r>
          </a:p>
          <a:p>
            <a:pPr lvl="2"/>
            <a:r>
              <a:rPr lang="pt-BR" sz="2000" dirty="0" smtClean="0"/>
              <a:t>Empresa</a:t>
            </a:r>
          </a:p>
          <a:p>
            <a:pPr lvl="2"/>
            <a:r>
              <a:rPr lang="pt-BR" sz="2000" dirty="0" smtClean="0"/>
              <a:t>CPF/CNPJ</a:t>
            </a:r>
          </a:p>
          <a:p>
            <a:pPr lvl="2"/>
            <a:r>
              <a:rPr lang="pt-BR" sz="2000" dirty="0" smtClean="0"/>
              <a:t>Tipo de serviço prestado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565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7311"/>
            <a:ext cx="9144000" cy="5544616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50" y="836712"/>
            <a:ext cx="9144000" cy="48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2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Abertura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Caso </a:t>
            </a:r>
            <a:r>
              <a:rPr lang="pt-BR" b="1" dirty="0" smtClean="0"/>
              <a:t>de Teste </a:t>
            </a:r>
            <a:br>
              <a:rPr lang="pt-BR" b="1" dirty="0" smtClean="0"/>
            </a:br>
            <a:r>
              <a:rPr lang="pt-BR" b="1" dirty="0" smtClean="0"/>
              <a:t> Subsistema Agenda</a:t>
            </a:r>
            <a:endParaRPr lang="pt-BR" b="1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588668"/>
              </p:ext>
            </p:extLst>
          </p:nvPr>
        </p:nvGraphicFramePr>
        <p:xfrm>
          <a:off x="3957638" y="3233738"/>
          <a:ext cx="12287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Planilha" r:id="rId3" imgW="1228771" imgH="390594" progId="Excel.Sheet.12">
                  <p:embed/>
                </p:oleObj>
              </mc:Choice>
              <mc:Fallback>
                <p:oleObj name="Planilha" r:id="rId3" imgW="1228771" imgH="390594" progId="Excel.Shee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3233738"/>
                        <a:ext cx="12287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Espaço Reservado para Conteú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583035"/>
              </p:ext>
            </p:extLst>
          </p:nvPr>
        </p:nvGraphicFramePr>
        <p:xfrm>
          <a:off x="13572" y="1371600"/>
          <a:ext cx="9130427" cy="5486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69996"/>
                <a:gridCol w="924404"/>
                <a:gridCol w="631528"/>
                <a:gridCol w="962871"/>
                <a:gridCol w="649549"/>
                <a:gridCol w="944849"/>
                <a:gridCol w="1409145"/>
                <a:gridCol w="954878"/>
                <a:gridCol w="939600"/>
                <a:gridCol w="1043607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REQUISITOS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PRIORIDADE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FUNCIONALIDADE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TIPO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PRÉ-CONDIÇÃO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DADOS DE ENTRADA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RESULTADO ESPERADO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RESULTADO ATUAL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OBSERVAÇÃO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</a:tr>
              <a:tr h="5029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CT-0001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SRS-00009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ALTA</a:t>
                      </a:r>
                      <a:endParaRPr lang="pt-BR" sz="1000" b="1" i="0" u="none" strike="noStrike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Cancelar Agendamento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Funcional/ Positivo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 Agendamento Realizado.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 Home.</a:t>
                      </a:r>
                      <a:r>
                        <a:rPr lang="pt-BR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pt-BR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 Selecione a botão" Agendamentos".</a:t>
                      </a:r>
                      <a:br>
                        <a:rPr lang="pt-BR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pt-BR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  Tela Pesquisar Paciente &gt; Selecione a opção "AGENDA" na parte inferior da tela</a:t>
                      </a:r>
                      <a:br>
                        <a:rPr lang="pt-BR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pt-BR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Tela Pesquisar Agendamento &gt; Selecione opção "CANCELAR" </a:t>
                      </a:r>
                      <a:r>
                        <a:rPr lang="pt-BR" sz="1000" u="none" strike="noStrike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 </a:t>
                      </a:r>
                      <a:r>
                        <a:rPr lang="pt-BR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algum paciente da lista de agendamento  na parte inferior da tela.</a:t>
                      </a:r>
                      <a:br>
                        <a:rPr lang="pt-BR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pt-BR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Selecione "SALVAR".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 cancelamento do agendamento deve ser realizado.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PASSOU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04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5225" cy="4751387"/>
          </a:xfrm>
        </p:spPr>
        <p:txBody>
          <a:bodyPr/>
          <a:lstStyle/>
          <a:p>
            <a:pPr algn="ctr">
              <a:buNone/>
            </a:pPr>
            <a:endParaRPr lang="en-US" sz="4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buNone/>
            </a:pPr>
            <a:r>
              <a:rPr lang="en-US" sz="5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KPI</a:t>
            </a:r>
          </a:p>
          <a:p>
            <a:pPr algn="ctr">
              <a:buNone/>
            </a:pPr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Key Performance Indicator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Indicadores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100" cy="5112568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b="1" dirty="0" smtClean="0"/>
              <a:t>Targets</a:t>
            </a:r>
          </a:p>
          <a:p>
            <a:endParaRPr lang="en-US" b="1" dirty="0" smtClean="0"/>
          </a:p>
          <a:p>
            <a:endParaRPr lang="en-US" sz="2000" dirty="0" smtClean="0"/>
          </a:p>
          <a:p>
            <a:pPr lvl="1"/>
            <a:r>
              <a:rPr lang="en-US" b="1" dirty="0" err="1" smtClean="0"/>
              <a:t>Casos</a:t>
            </a:r>
            <a:r>
              <a:rPr lang="en-US" b="1" dirty="0" smtClean="0"/>
              <a:t> de testes: </a:t>
            </a:r>
            <a:r>
              <a:rPr lang="en-US" dirty="0" smtClean="0"/>
              <a:t>100% </a:t>
            </a:r>
            <a:r>
              <a:rPr lang="en-US" dirty="0" smtClean="0"/>
              <a:t>dos </a:t>
            </a:r>
            <a:r>
              <a:rPr lang="en-US" dirty="0" err="1" smtClean="0"/>
              <a:t>casos</a:t>
            </a:r>
            <a:r>
              <a:rPr lang="en-US" dirty="0" smtClean="0"/>
              <a:t> de testes </a:t>
            </a:r>
            <a:r>
              <a:rPr lang="en-US" dirty="0" err="1" smtClean="0"/>
              <a:t>devem</a:t>
            </a:r>
            <a:r>
              <a:rPr lang="en-US" dirty="0" smtClean="0"/>
              <a:t> ser </a:t>
            </a:r>
            <a:r>
              <a:rPr lang="en-US" dirty="0" err="1" smtClean="0"/>
              <a:t>concluídos</a:t>
            </a:r>
            <a:r>
              <a:rPr lang="en-US" dirty="0" smtClean="0"/>
              <a:t>  e </a:t>
            </a:r>
            <a:r>
              <a:rPr lang="en-US" dirty="0" err="1" smtClean="0"/>
              <a:t>executados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iteração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b="1" dirty="0" smtClean="0"/>
              <a:t>Bugs: 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iteração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exceder</a:t>
            </a:r>
            <a:r>
              <a:rPr lang="en-US" dirty="0" smtClean="0"/>
              <a:t> o </a:t>
            </a:r>
            <a:r>
              <a:rPr lang="en-US" dirty="0" err="1" smtClean="0"/>
              <a:t>número</a:t>
            </a:r>
            <a:r>
              <a:rPr lang="en-US" dirty="0" smtClean="0"/>
              <a:t> de 3 bugs </a:t>
            </a:r>
            <a:r>
              <a:rPr lang="en-US" dirty="0" err="1" smtClean="0"/>
              <a:t>críticos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5 </a:t>
            </a:r>
            <a:r>
              <a:rPr lang="en-US" dirty="0" err="1" smtClean="0"/>
              <a:t>não-critícos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b="1" dirty="0" smtClean="0"/>
              <a:t>RH: </a:t>
            </a:r>
            <a:r>
              <a:rPr lang="en-US" dirty="0" smtClean="0"/>
              <a:t>Durante a </a:t>
            </a:r>
            <a:r>
              <a:rPr lang="en-US" dirty="0" err="1" smtClean="0"/>
              <a:t>iteração</a:t>
            </a:r>
            <a:r>
              <a:rPr lang="en-US" dirty="0" smtClean="0"/>
              <a:t> a </a:t>
            </a:r>
            <a:r>
              <a:rPr lang="en-US" dirty="0" err="1" smtClean="0"/>
              <a:t>equipe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o </a:t>
            </a:r>
            <a:r>
              <a:rPr lang="en-US" dirty="0" err="1" smtClean="0"/>
              <a:t>aproveitamento</a:t>
            </a:r>
            <a:r>
              <a:rPr lang="en-US" dirty="0" smtClean="0"/>
              <a:t> de 90% do tempo </a:t>
            </a:r>
            <a:r>
              <a:rPr lang="en-US" dirty="0" err="1" smtClean="0"/>
              <a:t>alocado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075" y="260350"/>
            <a:ext cx="8797925" cy="922338"/>
          </a:xfrm>
        </p:spPr>
        <p:txBody>
          <a:bodyPr/>
          <a:lstStyle/>
          <a:p>
            <a:r>
              <a:rPr lang="en-US" dirty="0" err="1" smtClean="0"/>
              <a:t>Avaliando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Targets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54298"/>
              </p:ext>
            </p:extLst>
          </p:nvPr>
        </p:nvGraphicFramePr>
        <p:xfrm>
          <a:off x="790947" y="1484784"/>
          <a:ext cx="7704858" cy="4320480"/>
        </p:xfrm>
        <a:graphic>
          <a:graphicData uri="http://schemas.openxmlformats.org/drawingml/2006/table">
            <a:tbl>
              <a:tblPr/>
              <a:tblGrid>
                <a:gridCol w="1834490"/>
                <a:gridCol w="838624"/>
                <a:gridCol w="838624"/>
                <a:gridCol w="838624"/>
                <a:gridCol w="838624"/>
                <a:gridCol w="838624"/>
                <a:gridCol w="838624"/>
                <a:gridCol w="838624"/>
              </a:tblGrid>
              <a:tr h="735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ITERAÇÃO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735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CASOS DE TESTE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98%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97%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99%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BUGS CRÍTICOS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4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BUGS NÃO- CRÍTICOS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286000" y="2780928"/>
            <a:ext cx="53823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OBRIGADO!</a:t>
            </a: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1817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51520" y="2420888"/>
            <a:ext cx="8797925" cy="92233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/>
            <a:r>
              <a:rPr lang="pt-BR" sz="4400" b="1" dirty="0" smtClean="0"/>
              <a:t>Plano de Testes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167329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pt-BR" dirty="0" smtClean="0"/>
              <a:t>	</a:t>
            </a:r>
            <a:r>
              <a:rPr lang="pt-BR" b="1" dirty="0" smtClean="0"/>
              <a:t>Sistema</a:t>
            </a:r>
            <a:endParaRPr lang="pt-BR" b="1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79512" y="1412776"/>
            <a:ext cx="8785225" cy="48245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 smtClean="0"/>
              <a:t> O produto a ser testado é um sistema de gerenciamento de informações e atividades de uma clínica psicológica, a NR Avaliações Psicológicas, contemplando funcionalidades como: </a:t>
            </a:r>
          </a:p>
          <a:p>
            <a:pPr marL="0" indent="0" algn="just">
              <a:buFont typeface="Arial" pitchFamily="34" charset="0"/>
              <a:buNone/>
            </a:pPr>
            <a:endParaRPr lang="pt-BR" sz="2000" dirty="0" smtClean="0"/>
          </a:p>
          <a:p>
            <a:pPr lvl="3" algn="just">
              <a:buFont typeface="Arial" pitchFamily="34" charset="0"/>
              <a:buChar char="•"/>
            </a:pPr>
            <a:r>
              <a:rPr lang="pt-BR" dirty="0" smtClean="0"/>
              <a:t>Cadastro de empresas/convênios; </a:t>
            </a:r>
          </a:p>
          <a:p>
            <a:pPr lvl="3" algn="just">
              <a:buFont typeface="Arial" pitchFamily="34" charset="0"/>
              <a:buChar char="•"/>
            </a:pPr>
            <a:r>
              <a:rPr lang="pt-BR" dirty="0" smtClean="0"/>
              <a:t>Cadastro de pacientes; </a:t>
            </a:r>
          </a:p>
          <a:p>
            <a:pPr lvl="3" algn="just">
              <a:buFont typeface="Arial" pitchFamily="34" charset="0"/>
              <a:buChar char="•"/>
            </a:pPr>
            <a:r>
              <a:rPr lang="pt-BR" dirty="0" smtClean="0"/>
              <a:t>Controle de agenda; </a:t>
            </a:r>
          </a:p>
          <a:p>
            <a:pPr lvl="3" algn="just">
              <a:buFont typeface="Arial" pitchFamily="34" charset="0"/>
              <a:buChar char="•"/>
            </a:pPr>
            <a:r>
              <a:rPr lang="pt-BR" dirty="0" smtClean="0"/>
              <a:t>Controle financeiro; </a:t>
            </a:r>
          </a:p>
          <a:p>
            <a:pPr lvl="3" algn="just">
              <a:buFont typeface="Arial" pitchFamily="34" charset="0"/>
              <a:buChar char="•"/>
            </a:pPr>
            <a:r>
              <a:rPr lang="pt-BR" dirty="0" smtClean="0"/>
              <a:t>Emissão de relatórios.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032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pt-BR" b="1" smtClean="0"/>
              <a:t>Escopo</a:t>
            </a:r>
            <a:endParaRPr lang="pt-BR" b="1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251520" y="1268760"/>
            <a:ext cx="8785225" cy="482339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/>
              <a:t>Os testes serão realizados em iterações e seu objetivo é avaliar a qualidade do produto desenvolvido utilizando boas práticas da área de qualidade e teste, com cobertura de  casos de testes por requisitos e mensurar a quantidade de bugs encontrados.</a:t>
            </a:r>
          </a:p>
          <a:p>
            <a:pPr marL="0" indent="0">
              <a:buFont typeface="Arial" pitchFamily="34" charset="0"/>
              <a:buNone/>
            </a:pPr>
            <a:endParaRPr lang="pt-BR" dirty="0" smtClean="0"/>
          </a:p>
          <a:p>
            <a:r>
              <a:rPr lang="pt-BR" sz="2000" dirty="0" smtClean="0"/>
              <a:t>O método de desenvolvimento do projeto NR Avaliações Psicológicas é iterativo, e os testes devem ser realizados dentro destas </a:t>
            </a:r>
            <a:r>
              <a:rPr lang="pt-BR" sz="2000" dirty="0" smtClean="0"/>
              <a:t>iterações</a:t>
            </a:r>
            <a:r>
              <a:rPr lang="pt-BR" sz="2000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endParaRPr lang="pt-BR" sz="2000" dirty="0" smtClean="0"/>
          </a:p>
          <a:p>
            <a:r>
              <a:rPr lang="pt-BR" sz="2000" dirty="0" smtClean="0"/>
              <a:t>Serão realizadas seis (6) iterações e em cada uma delas haverá uma suíte de testes, contendo todos os cenários e casos de testes a serem executados dentro de um roteiro. Após a finalização de todas as iterações, será realizado um teste de integração dos componentes desenvolvidos para avaliar a qualidade do produto de forma integrada. Devem ser previstos testes de integrações parciais entre os componentes desenvolvidos a cada iteração.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377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Estratégia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688" y="1700808"/>
            <a:ext cx="8785225" cy="4968552"/>
          </a:xfrm>
        </p:spPr>
        <p:txBody>
          <a:bodyPr/>
          <a:lstStyle/>
          <a:p>
            <a:r>
              <a:rPr lang="pt-BR" sz="2000" b="1" dirty="0" smtClean="0"/>
              <a:t>Analítica</a:t>
            </a:r>
            <a:r>
              <a:rPr lang="pt-BR" sz="2000" b="1" dirty="0"/>
              <a:t>:</a:t>
            </a:r>
            <a:r>
              <a:rPr lang="pt-BR" sz="2000" dirty="0"/>
              <a:t> Testes direcionados às “áreas” do software que contém mais riscos, ou seja, as funcionalidades primordiais para o funcionamento do sistema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b="1" dirty="0" smtClean="0"/>
              <a:t>Metódica</a:t>
            </a:r>
            <a:r>
              <a:rPr lang="pt-BR" sz="2000" b="1" dirty="0"/>
              <a:t>: </a:t>
            </a:r>
            <a:r>
              <a:rPr lang="pt-BR" sz="2000" dirty="0"/>
              <a:t>Testes baseados em falhas, </a:t>
            </a:r>
            <a:r>
              <a:rPr lang="pt-BR" sz="2000" dirty="0" err="1"/>
              <a:t>check-list</a:t>
            </a:r>
            <a:r>
              <a:rPr lang="pt-BR" sz="2000" dirty="0"/>
              <a:t> e características de qualidade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 smtClean="0"/>
              <a:t>Qualquer discrepância encontrada deve ser reportada o mais breve possível pela equipe de teste através de evidências para o devido tratamento pela equipe de desenvolvimento, sendo que se ultrapassado o número de três (3) casos de testes falhos críticos por iteração, os testes do ciclo serão interrompidos e não será aprovado para validação e integração.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282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Estratégia cont.</a:t>
            </a:r>
            <a:endParaRPr lang="pt-BR" b="1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755576" y="1844825"/>
          <a:ext cx="7848872" cy="3096342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624088"/>
                <a:gridCol w="5224784"/>
              </a:tblGrid>
              <a:tr h="530892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 </a:t>
                      </a:r>
                      <a:r>
                        <a:rPr lang="pt-BR" sz="1800" b="1" dirty="0" smtClean="0">
                          <a:effectLst/>
                        </a:rPr>
                        <a:t>Severidade </a:t>
                      </a:r>
                      <a:r>
                        <a:rPr lang="pt-BR" sz="1800" b="1" dirty="0">
                          <a:effectLst/>
                        </a:rPr>
                        <a:t>de bugs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r>
                        <a:rPr lang="pt-BR" sz="1800" b="1" dirty="0" smtClean="0">
                          <a:effectLst/>
                        </a:rPr>
                        <a:t>Classificação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150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1 - Alto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Erros que impeçam a execução com êxito do componente da iteração.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150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2 - Médio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Erros que impeçam parcialmente a execução do componente da iteração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150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3 - Baixo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Erros que não impeçam a execução com êxito do componente da iteração.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9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97925" cy="922338"/>
          </a:xfrm>
        </p:spPr>
        <p:txBody>
          <a:bodyPr/>
          <a:lstStyle/>
          <a:p>
            <a:r>
              <a:rPr lang="pt-BR" b="1" dirty="0" smtClean="0"/>
              <a:t>Níveis e Técnicas de Teste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A cada iteração a equipe irá realizar testes</a:t>
            </a:r>
            <a:r>
              <a:rPr lang="pt-BR" sz="2000" dirty="0" smtClean="0"/>
              <a:t>: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lvl="2"/>
            <a:r>
              <a:rPr lang="pt-BR" sz="2000" dirty="0" smtClean="0"/>
              <a:t>Estruturais</a:t>
            </a:r>
            <a:endParaRPr lang="pt-BR" sz="2000" dirty="0"/>
          </a:p>
          <a:p>
            <a:pPr lvl="2"/>
            <a:r>
              <a:rPr lang="pt-BR" sz="2000" dirty="0" smtClean="0"/>
              <a:t>Funcionais</a:t>
            </a:r>
            <a:endParaRPr lang="pt-BR" sz="2000" dirty="0"/>
          </a:p>
          <a:p>
            <a:pPr lvl="2"/>
            <a:r>
              <a:rPr lang="pt-BR" sz="2000" dirty="0" smtClean="0"/>
              <a:t>Não-Funcionais</a:t>
            </a:r>
            <a:endParaRPr lang="pt-BR" sz="2000" dirty="0" smtClean="0"/>
          </a:p>
          <a:p>
            <a:pPr lvl="2"/>
            <a:r>
              <a:rPr lang="pt-BR" sz="2000" dirty="0" smtClean="0"/>
              <a:t>Regressão</a:t>
            </a:r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8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</a:t>
            </a:r>
            <a:r>
              <a:rPr lang="pt-BR" dirty="0" smtClean="0"/>
              <a:t>Estrutural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572687"/>
              </p:ext>
            </p:extLst>
          </p:nvPr>
        </p:nvGraphicFramePr>
        <p:xfrm>
          <a:off x="821234" y="1933921"/>
          <a:ext cx="7488832" cy="3731227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455442"/>
                <a:gridCol w="5033390"/>
              </a:tblGrid>
              <a:tr h="458634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                                         </a:t>
                      </a:r>
                      <a:r>
                        <a:rPr lang="pt-BR" sz="2000" dirty="0" smtClean="0">
                          <a:effectLst/>
                        </a:rPr>
                        <a:t>             </a:t>
                      </a:r>
                      <a:r>
                        <a:rPr lang="pt-BR" sz="2200" b="1" dirty="0" smtClean="0">
                          <a:effectLst/>
                        </a:rPr>
                        <a:t>Descrição</a:t>
                      </a:r>
                      <a:endParaRPr lang="pt-BR" sz="2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362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Tipo de </a:t>
                      </a:r>
                      <a:r>
                        <a:rPr lang="pt-BR" sz="1800" b="1" dirty="0" smtClean="0">
                          <a:effectLst/>
                        </a:rPr>
                        <a:t>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Estrutural.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99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Objetivo do 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Verificar comandos, decisões, desvios e código morto.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2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Técnica: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Cobertura de sentença e Cobertura de decisão.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52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Início: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Disponibilidade do código a ser testado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Ferramenta no ambiente de teste.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52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Finalização: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Métricas de cobertura de código.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aseline="0" dirty="0" smtClean="0">
                          <a:effectLst/>
                        </a:rPr>
                        <a:t>50</a:t>
                      </a:r>
                      <a:r>
                        <a:rPr lang="pt-BR" sz="1800" baseline="0" dirty="0" smtClean="0">
                          <a:effectLst/>
                        </a:rPr>
                        <a:t>% de cobertura de código por iteração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ítulo 1"/>
          <p:cNvSpPr txBox="1">
            <a:spLocks/>
          </p:cNvSpPr>
          <p:nvPr/>
        </p:nvSpPr>
        <p:spPr>
          <a:xfrm>
            <a:off x="179512" y="188640"/>
            <a:ext cx="8797925" cy="92233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pt-BR" b="1" smtClean="0"/>
              <a:t>Níveis e Técnicas de Teste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6793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act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Impacta" id="{9DEE3D4C-7075-4EED-BE25-71DD8C403211}" vid="{301E77B6-CD37-4EBE-AE48-640047432F6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1033</Words>
  <Application>Microsoft Office PowerPoint</Application>
  <PresentationFormat>Apresentação na tela (4:3)</PresentationFormat>
  <Paragraphs>289</Paragraphs>
  <Slides>24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Tahoma</vt:lpstr>
      <vt:lpstr>Verdana</vt:lpstr>
      <vt:lpstr>Calibri</vt:lpstr>
      <vt:lpstr>Impacta</vt:lpstr>
      <vt:lpstr>Planilha</vt:lpstr>
      <vt:lpstr>Qualidade de Produto de Software</vt:lpstr>
      <vt:lpstr>Abertura</vt:lpstr>
      <vt:lpstr>Apresentação do PowerPoint</vt:lpstr>
      <vt:lpstr>Apresentação do PowerPoint</vt:lpstr>
      <vt:lpstr>Apresentação do PowerPoint</vt:lpstr>
      <vt:lpstr>Estratégia</vt:lpstr>
      <vt:lpstr>Estratégia cont.</vt:lpstr>
      <vt:lpstr>Níveis e Técnicas de Teste</vt:lpstr>
      <vt:lpstr>Apresentação do PowerPoint</vt:lpstr>
      <vt:lpstr>Níveis e Técnicas de Teste</vt:lpstr>
      <vt:lpstr>Níveis e Técnicas de Teste</vt:lpstr>
      <vt:lpstr>Níveis e Técnicas de Teste</vt:lpstr>
      <vt:lpstr>Ferramentas</vt:lpstr>
      <vt:lpstr>Ambiente de Teste</vt:lpstr>
      <vt:lpstr>Ambiente de Teste</vt:lpstr>
      <vt:lpstr>Milestones</vt:lpstr>
      <vt:lpstr>RH e Atividades</vt:lpstr>
      <vt:lpstr>Massa de Dados</vt:lpstr>
      <vt:lpstr>Apresentação do PowerPoint</vt:lpstr>
      <vt:lpstr>Caso de Teste   Subsistema Agenda</vt:lpstr>
      <vt:lpstr>Apresentação do PowerPoint</vt:lpstr>
      <vt:lpstr>Indicadores</vt:lpstr>
      <vt:lpstr>Avaliando os Targets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2017-04-08T21:17:23Z</dcterms:modified>
</cp:coreProperties>
</file>