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6"/>
  </p:notesMasterIdLst>
  <p:sldIdLst>
    <p:sldId id="256" r:id="rId2"/>
    <p:sldId id="270" r:id="rId3"/>
    <p:sldId id="271" r:id="rId4"/>
    <p:sldId id="272" r:id="rId5"/>
    <p:sldId id="288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312" r:id="rId14"/>
    <p:sldId id="319" r:id="rId15"/>
    <p:sldId id="314" r:id="rId16"/>
    <p:sldId id="325" r:id="rId17"/>
    <p:sldId id="315" r:id="rId18"/>
    <p:sldId id="316" r:id="rId19"/>
    <p:sldId id="328" r:id="rId20"/>
    <p:sldId id="291" r:id="rId21"/>
    <p:sldId id="299" r:id="rId22"/>
    <p:sldId id="318" r:id="rId23"/>
    <p:sldId id="300" r:id="rId24"/>
    <p:sldId id="301" r:id="rId25"/>
    <p:sldId id="302" r:id="rId26"/>
    <p:sldId id="303" r:id="rId27"/>
    <p:sldId id="278" r:id="rId28"/>
    <p:sldId id="321" r:id="rId29"/>
    <p:sldId id="276" r:id="rId30"/>
    <p:sldId id="281" r:id="rId31"/>
    <p:sldId id="277" r:id="rId32"/>
    <p:sldId id="324" r:id="rId33"/>
    <p:sldId id="282" r:id="rId34"/>
    <p:sldId id="289" r:id="rId35"/>
    <p:sldId id="307" r:id="rId36"/>
    <p:sldId id="308" r:id="rId37"/>
    <p:sldId id="311" r:id="rId38"/>
    <p:sldId id="309" r:id="rId39"/>
    <p:sldId id="310" r:id="rId40"/>
    <p:sldId id="326" r:id="rId41"/>
    <p:sldId id="327" r:id="rId42"/>
    <p:sldId id="279" r:id="rId43"/>
    <p:sldId id="280" r:id="rId44"/>
    <p:sldId id="323" r:id="rId4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794"/>
    <a:srgbClr val="3C7FD0"/>
    <a:srgbClr val="0033CC"/>
    <a:srgbClr val="EAEAEA"/>
    <a:srgbClr val="DDDDDD"/>
    <a:srgbClr val="006699"/>
    <a:srgbClr val="5F5F5F"/>
    <a:srgbClr val="080808"/>
    <a:srgbClr val="29292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67" autoAdjust="0"/>
  </p:normalViewPr>
  <p:slideViewPr>
    <p:cSldViewPr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B206-56B5-433E-8333-9415E6A460B9}" type="datetimeFigureOut">
              <a:rPr lang="pt-BR" smtClean="0"/>
              <a:pPr/>
              <a:t>12/09/2017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4F93-E697-4509-B43E-25456566412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slide falar:</a:t>
            </a:r>
          </a:p>
          <a:p>
            <a:endParaRPr lang="pt-BR" dirty="0"/>
          </a:p>
          <a:p>
            <a:r>
              <a:rPr lang="pt-BR" dirty="0"/>
              <a:t>Empresa</a:t>
            </a:r>
            <a:r>
              <a:rPr lang="pt-BR" baseline="0" dirty="0"/>
              <a:t> com 2 anos de existência</a:t>
            </a:r>
          </a:p>
          <a:p>
            <a:r>
              <a:rPr lang="pt-BR" baseline="0" dirty="0"/>
              <a:t>Atualmente só composta pela psicóloga</a:t>
            </a:r>
          </a:p>
          <a:p>
            <a:r>
              <a:rPr lang="pt-BR" baseline="0" dirty="0"/>
              <a:t>Especializada em avaliação psicossocial e segurança do trabalho</a:t>
            </a:r>
          </a:p>
          <a:p>
            <a:r>
              <a:rPr lang="pt-BR" baseline="0" dirty="0"/>
              <a:t>Principais clientes: empreiteiras e empresas da construção civil.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Consolidado</a:t>
            </a:r>
            <a:r>
              <a:rPr lang="pt-BR" baseline="0" dirty="0"/>
              <a:t> do quadro de Problema.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3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evidência</a:t>
            </a:r>
            <a:r>
              <a:rPr lang="pt-BR" baseline="0" dirty="0"/>
              <a:t> os casos de uso de cada subsistema que serão explorados na apresentação.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E4F93-E697-4509-B43E-2545656641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5188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8829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929313" y="6357938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400" b="1">
                <a:solidFill>
                  <a:srgbClr val="558ED5"/>
                </a:solidFill>
                <a:latin typeface="Verdana" pitchFamily="34" charset="0"/>
              </a:rPr>
              <a:t>Slide </a:t>
            </a:r>
            <a:fld id="{E9702591-1E8B-4E82-98D3-ECC65230264B}" type="slidenum">
              <a:rPr lang="pt-BR" sz="1400" b="1">
                <a:solidFill>
                  <a:srgbClr val="558ED5"/>
                </a:solidFill>
                <a:latin typeface="Verdana" pitchFamily="34" charset="0"/>
              </a:rPr>
              <a:pPr eaLnBrk="1" hangingPunct="1"/>
              <a:t>‹#›</a:t>
            </a:fld>
            <a:endParaRPr lang="pt-BR" sz="1400" b="1">
              <a:solidFill>
                <a:srgbClr val="558ED5"/>
              </a:solidFill>
              <a:latin typeface="Verdana" pitchFamily="3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59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3" name="Imagem 5" descr="Faculdade-Impacta-Tecnolog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3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8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5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Faculdade-Impacta-Tecnologia_horizonta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25765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m 10" descr="logo_impact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800600"/>
            <a:ext cx="179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6" r:id="rId3"/>
    <p:sldLayoutId id="2147483834" r:id="rId4"/>
    <p:sldLayoutId id="2147483837" r:id="rId5"/>
    <p:sldLayoutId id="214748383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b="0" dirty="0">
                <a:ln w="0"/>
                <a:solidFill>
                  <a:srgbClr val="245794"/>
                </a:solidFill>
                <a:effectLst>
                  <a:reflection blurRad="6350" stA="53000" endA="300" endPos="35500" dir="5400000" sy="-90000" algn="bl" rotWithShape="0"/>
                </a:effectLst>
                <a:ea typeface="ＭＳ Ｐゴシック" pitchFamily="-106" charset="-128"/>
              </a:rPr>
              <a:t>SISTEMA DE CLÍNICA PSICOLÓGICA PSYSTEM</a:t>
            </a:r>
          </a:p>
        </p:txBody>
      </p:sp>
      <p:sp>
        <p:nvSpPr>
          <p:cNvPr id="7172" name="Rectangle 1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5785296"/>
            <a:ext cx="3923928" cy="10727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ea typeface="ＭＳ Ｐゴシック" pitchFamily="-106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sz="1600" dirty="0">
                <a:ea typeface="ＭＳ Ｐゴシック" pitchFamily="-106" charset="-128"/>
              </a:rPr>
              <a:t>Prof. Anderson Diniz Hummel</a:t>
            </a:r>
          </a:p>
        </p:txBody>
      </p:sp>
      <p:grpSp>
        <p:nvGrpSpPr>
          <p:cNvPr id="4100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47725" y="263180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JOSÉ ALEXANDRE BITENCOURT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ALCANTARA</a:t>
            </a:r>
          </a:p>
          <a:p>
            <a:pPr marL="342900" lvl="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 DANTAS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16"/>
            <a:ext cx="9159430" cy="67408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3229" y="65576"/>
            <a:ext cx="7429091" cy="18752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984776" y="4725144"/>
            <a:ext cx="2195736" cy="2132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1540"/>
            <a:ext cx="7776865" cy="68164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EMPRESA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Wender</a:t>
            </a: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 Dantas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219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Cliente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cliente.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Parceria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parceria.</a:t>
            </a:r>
          </a:p>
          <a:p>
            <a:pPr marL="457200" lvl="1" indent="0" algn="just" eaLnBrk="1" hangingPunct="1">
              <a:buNone/>
              <a:defRPr/>
            </a:pPr>
            <a:endParaRPr lang="pt-BR" sz="185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Convênio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convênio.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6610375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EMPRESA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34" y="1182688"/>
            <a:ext cx="5861880" cy="55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1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A00150-EB0A-4F28-911C-141811EBF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94"/>
          <a:stretch/>
        </p:blipFill>
        <p:spPr>
          <a:xfrm>
            <a:off x="-6350" y="1820855"/>
            <a:ext cx="9144000" cy="41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84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A4BC2-7DE1-4299-98E4-7ED739A1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647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639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DDFF5F-FFF6-4DB6-AD4E-6794E132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575"/>
            <a:ext cx="9144000" cy="51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1525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68DE8-9710-4C4D-825A-7E6F6227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1340768"/>
            <a:ext cx="9144000" cy="52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934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EMPRESA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A781C1-AA15-45C9-BF02-66987FF55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352866"/>
            <a:ext cx="9144000" cy="52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133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Introdução ao Negócio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166688" y="1988840"/>
            <a:ext cx="5557440" cy="24482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59" y="1182688"/>
            <a:ext cx="9166359" cy="567885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FINANCEIRO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Alisson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55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395536" y="1196752"/>
            <a:ext cx="8208912" cy="511256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Cobrança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cobrança.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Receber Pagamento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Registrar, pesquisar, visualizar, editar e deletar os pagamentos dos clientes por serviços prestados pela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Manter Custos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Permite a manutenção de custos da clínica.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  <a:latin typeface="Calibri (Corpo)"/>
                <a:cs typeface="Calibri" panose="020F0502020204030204" pitchFamily="34" charset="0"/>
              </a:rPr>
              <a:t>Gerar Relatórios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Emitir relatórios por períodos, tipo de serviço prestado e por pagantes e devedores.</a:t>
            </a:r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</p:spTree>
    <p:extLst>
      <p:ext uri="{BB962C8B-B14F-4D97-AF65-F5344CB8AC3E}">
        <p14:creationId xmlns:p14="http://schemas.microsoft.com/office/powerpoint/2010/main" val="3812644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83" y="1199651"/>
            <a:ext cx="3737303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7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2" y="1527252"/>
            <a:ext cx="9155922" cy="42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51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7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1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260216"/>
            <a:ext cx="9036495" cy="56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2123728" y="188640"/>
            <a:ext cx="8797925" cy="922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MÓDULO FINANCEIRO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5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PACIENTE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Tatiana Santana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95536" y="1196752"/>
            <a:ext cx="8208912" cy="51125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Manter Paciente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paciente.</a:t>
            </a:r>
            <a:endParaRPr lang="pt-BR" sz="1850">
              <a:solidFill>
                <a:schemeClr val="tx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Receber Prontuário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Permite a manutenção de prontuário.</a:t>
            </a:r>
          </a:p>
          <a:p>
            <a:pPr marL="457200" lvl="1" indent="0" algn="just" eaLnBrk="1" hangingPunct="1">
              <a:defRPr/>
            </a:pPr>
            <a:endParaRPr lang="pt-BR" sz="180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Atendimento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>
                <a:solidFill>
                  <a:schemeClr val="tx2">
                    <a:lumMod val="75000"/>
                  </a:schemeClr>
                </a:solidFill>
              </a:rPr>
              <a:t>Realiza atendimento a partir de um agendamento confirmado.</a:t>
            </a:r>
          </a:p>
          <a:p>
            <a:pPr marL="457200" lvl="1" indent="0" algn="just" eaLnBrk="1" hangingPunct="1"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33736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8CEA1-615B-4D4C-A130-F1FD32F91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34" y="1182688"/>
            <a:ext cx="4806891" cy="56753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problema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9" y="1700808"/>
            <a:ext cx="8756173" cy="410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0D742B-523C-43D4-9E8B-E4709EAE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1" y="1700808"/>
            <a:ext cx="929738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69390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6BCFAA2-D859-44BC-AFEE-2D5119D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244E8-4C32-432B-82C5-5F541E65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714"/>
            <a:ext cx="9144000" cy="52986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84690F-C0BA-45DE-B1F4-7C1D7425D6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3F444-5274-47FB-9AB9-B9E9F701C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8" y="0"/>
            <a:ext cx="776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1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PACIENTE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68ED25-8F1E-4CB1-BEC7-9279730C430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F4872-BBD0-4C85-AF1B-EECA9856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3" y="0"/>
            <a:ext cx="8462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370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CONTROLE DE ACESSO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Jose Alexandre Bitencourt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22625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2D05B-E47F-4BA3-B1A7-F1DCD4D8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7" y="1341909"/>
            <a:ext cx="8785225" cy="47513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Controla o acesso ao sistema através de autenticação do usuário que irá utilizá-lo.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Usuário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do usuário.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Senha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que qualquer usuário altere sua própria senha.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Log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consulta de logs gravados no sistema por período e tipo de informação.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Configurar Perfil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disponibilizar ou excluir acesso à funcionalidades para um perfil de usuário.</a:t>
            </a:r>
          </a:p>
          <a:p>
            <a:pPr algn="just" eaLnBrk="1" hangingPunct="1"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Manter Funcionário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Permite a manutenção de funcionários da clínica.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095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 txBox="1">
            <a:spLocks/>
          </p:cNvSpPr>
          <p:nvPr/>
        </p:nvSpPr>
        <p:spPr>
          <a:xfrm>
            <a:off x="323750" y="0"/>
            <a:ext cx="8797925" cy="9223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r>
              <a:rPr lang="pt-BR"/>
              <a:t>MÓDULO CONTROLE </a:t>
            </a:r>
            <a:br>
              <a:rPr lang="pt-BR"/>
            </a:br>
            <a:r>
              <a:rPr lang="pt-BR"/>
              <a:t>DE ACESSO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73B82-A720-4E7D-88E3-7ABD98571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87" y="1268761"/>
            <a:ext cx="4228853" cy="55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51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1CFE5D-EA64-4455-B011-2E471DBE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144000" cy="36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44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6C0A6-AC98-4AAE-B87A-547E57B86D5F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F42E5F-1DEC-47B5-8651-247D9AF6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03341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C9CB5-998F-4DAB-AD54-72FA9E925DA9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E4D953-118F-46F7-809C-802C59C8C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58546"/>
            <a:ext cx="9144001" cy="50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2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 Sistema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79538"/>
            <a:ext cx="7885931" cy="546418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C9CB5-998F-4DAB-AD54-72FA9E925DA9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FA4B04-B183-46B7-8891-15526F3F8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/>
          <a:stretch/>
        </p:blipFill>
        <p:spPr>
          <a:xfrm>
            <a:off x="-20786" y="1312606"/>
            <a:ext cx="9142462" cy="511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8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420E5F6-C592-489E-8742-39113C67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50" y="0"/>
            <a:ext cx="8797925" cy="922338"/>
          </a:xfrm>
        </p:spPr>
        <p:txBody>
          <a:bodyPr/>
          <a:lstStyle/>
          <a:p>
            <a:r>
              <a:rPr lang="pt-BR" dirty="0"/>
              <a:t>MÓDULO CONTROLE </a:t>
            </a:r>
            <a:br>
              <a:rPr lang="pt-BR" dirty="0"/>
            </a:br>
            <a:r>
              <a:rPr lang="pt-BR" dirty="0"/>
              <a:t>DE ACESSO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C9CB5-998F-4DAB-AD54-72FA9E925DA9}"/>
              </a:ext>
            </a:extLst>
          </p:cNvPr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5BBDA-7E5F-49C6-9ACE-8F5A7A5E8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68" t="12350" r="968" b="154"/>
          <a:stretch/>
        </p:blipFill>
        <p:spPr>
          <a:xfrm>
            <a:off x="-72010" y="1285618"/>
            <a:ext cx="9324530" cy="54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91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Próximos passos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355976" y="1512243"/>
            <a:ext cx="5616748" cy="2663626"/>
          </a:xfrm>
        </p:spPr>
        <p:txBody>
          <a:bodyPr/>
          <a:lstStyle/>
          <a:p>
            <a:r>
              <a:rPr lang="pt-BR" dirty="0"/>
              <a:t>Implementar o sistema.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Testar o sistema pronto.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Implantar o sistema.</a:t>
            </a:r>
          </a:p>
          <a:p>
            <a:endParaRPr lang="pt-BR" dirty="0"/>
          </a:p>
          <a:p>
            <a:r>
              <a:rPr lang="pt-BR" dirty="0"/>
              <a:t>Avaliar pós implantação do sistema.</a:t>
            </a:r>
          </a:p>
        </p:txBody>
      </p:sp>
      <p:pic>
        <p:nvPicPr>
          <p:cNvPr id="1026" name="Picture 2" descr="https://proximospassoschapa1.files.wordpress.com/2012/11/proximos-passos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1845" r="3316" b="1995"/>
          <a:stretch/>
        </p:blipFill>
        <p:spPr bwMode="auto">
          <a:xfrm>
            <a:off x="30857" y="1484784"/>
            <a:ext cx="4109096" cy="41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Lições Aprendidas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-9103" y="1359247"/>
            <a:ext cx="4364682" cy="5424141"/>
          </a:xfrm>
        </p:spPr>
        <p:txBody>
          <a:bodyPr/>
          <a:lstStyle/>
          <a:p>
            <a:r>
              <a:rPr lang="pt-BR" sz="2400" dirty="0"/>
              <a:t>Manter-se atento ao escopo inicial do projeto para que não sejam desenvolvidas funcionalidades que não terão utilidade ao negócio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Realizar as primeiras entregas somente com o que é essencial e trás valor ao negócio do cliente.</a:t>
            </a:r>
          </a:p>
        </p:txBody>
      </p:sp>
      <p:pic>
        <p:nvPicPr>
          <p:cNvPr id="2052" name="Picture 4" descr="Resultado de imagem para imagem lições aprendi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72892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835696" y="2780928"/>
            <a:ext cx="7461423" cy="2069753"/>
          </a:xfrm>
        </p:spPr>
        <p:txBody>
          <a:bodyPr/>
          <a:lstStyle/>
          <a:p>
            <a:pPr marL="0" indent="0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9903856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815263" cy="208823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ＭＳ Ｐゴシック" pitchFamily="-106" charset="-128"/>
              </a:rPr>
              <a:t>MÓDULO  AGENDA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213100"/>
            <a:ext cx="184150" cy="711200"/>
            <a:chOff x="476" y="2078"/>
            <a:chExt cx="116" cy="448"/>
          </a:xfrm>
        </p:grpSpPr>
        <p:sp>
          <p:nvSpPr>
            <p:cNvPr id="4101" name="Text Box 4"/>
            <p:cNvSpPr txBox="1">
              <a:spLocks noChangeArrowheads="1"/>
            </p:cNvSpPr>
            <p:nvPr/>
          </p:nvSpPr>
          <p:spPr bwMode="auto">
            <a:xfrm>
              <a:off x="476" y="2078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476" y="223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pt-BR" sz="2400" b="1">
                <a:solidFill>
                  <a:srgbClr val="5F5F5F"/>
                </a:solidFill>
              </a:endParaRPr>
            </a:p>
          </p:txBody>
        </p:sp>
      </p:grpSp>
      <p:sp>
        <p:nvSpPr>
          <p:cNvPr id="7" name="Rectangle 13"/>
          <p:cNvSpPr txBox="1">
            <a:spLocks noChangeArrowheads="1"/>
          </p:cNvSpPr>
          <p:nvPr/>
        </p:nvSpPr>
        <p:spPr>
          <a:xfrm>
            <a:off x="866775" y="2652713"/>
            <a:ext cx="7786688" cy="200880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ＭＳ Ｐゴシック" pitchFamily="-106" charset="-128"/>
              <a:cs typeface="Verdana" pitchFamily="34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Vagner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ＭＳ Ｐゴシック" pitchFamily="-106" charset="-128"/>
                <a:cs typeface="Verdana" pitchFamily="34" charset="0"/>
              </a:rPr>
              <a:t>Alcantara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074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sp>
        <p:nvSpPr>
          <p:cNvPr id="21507" name="Espaço Reservado para Conteúdo 4"/>
          <p:cNvSpPr>
            <a:spLocks noGrp="1"/>
          </p:cNvSpPr>
          <p:nvPr>
            <p:ph idx="1"/>
          </p:nvPr>
        </p:nvSpPr>
        <p:spPr bwMode="auto">
          <a:xfrm>
            <a:off x="166688" y="1268760"/>
            <a:ext cx="8785225" cy="532859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Consultar Agenda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Consultar agendamentos realizados e disponibilidade para novos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Agendar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Agendamento de serviços disponibilizados pela clinica.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Alterar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Alterar serviços, datas e horários previamente agendados.</a:t>
            </a:r>
          </a:p>
          <a:p>
            <a:pPr marL="457200" lvl="1" indent="0" algn="just" eaLnBrk="1" hangingPunct="1">
              <a:buNone/>
              <a:defRPr/>
            </a:pPr>
            <a:endParaRPr lang="pt-BR" sz="18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Cancelar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Cancelamento de agendamentos.</a:t>
            </a:r>
          </a:p>
          <a:p>
            <a:pPr marL="457200" lvl="1" indent="0" algn="just" eaLnBrk="1" hangingPunct="1">
              <a:buNone/>
              <a:defRPr/>
            </a:pPr>
            <a:endParaRPr lang="pt-B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Confirmar Agendamento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pt-BR" sz="1850" dirty="0">
                <a:solidFill>
                  <a:schemeClr val="tx2">
                    <a:lumMod val="75000"/>
                  </a:schemeClr>
                </a:solidFill>
              </a:rPr>
              <a:t>Confirmação de agendamentos.</a:t>
            </a:r>
          </a:p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endParaRPr lang="pt-BR" sz="20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50" y="1182688"/>
            <a:ext cx="4875364" cy="56753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1" y="1556792"/>
            <a:ext cx="9183282" cy="46085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MÓDULO AGENDA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" y="1844824"/>
            <a:ext cx="8965576" cy="3816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FITppt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2368</TotalTime>
  <Words>455</Words>
  <Application>Microsoft Office PowerPoint</Application>
  <PresentationFormat>On-screen Show (4:3)</PresentationFormat>
  <Paragraphs>134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ＭＳ Ｐゴシック</vt:lpstr>
      <vt:lpstr>Arial</vt:lpstr>
      <vt:lpstr>Calibri</vt:lpstr>
      <vt:lpstr>Calibri (Corpo)</vt:lpstr>
      <vt:lpstr>Verdana</vt:lpstr>
      <vt:lpstr>TemaFITpptx</vt:lpstr>
      <vt:lpstr>SISTEMA DE CLÍNICA PSICOLÓGICA PSYSTEM</vt:lpstr>
      <vt:lpstr>Introdução ao Negócio</vt:lpstr>
      <vt:lpstr>O problema</vt:lpstr>
      <vt:lpstr>O Sistema</vt:lpstr>
      <vt:lpstr>MÓDULO  AGENDA</vt:lpstr>
      <vt:lpstr>MÓDULO AGENDA</vt:lpstr>
      <vt:lpstr>MÓDULO AGENDA</vt:lpstr>
      <vt:lpstr>MÓDULO AGENDA</vt:lpstr>
      <vt:lpstr>MÓDULO AGENDA</vt:lpstr>
      <vt:lpstr>MÓDULO AGENDA</vt:lpstr>
      <vt:lpstr>PowerPoint Presentation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EMPRESA</vt:lpstr>
      <vt:lpstr>MÓDULO FINANCEIRO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MÓDULO PACIENTE</vt:lpstr>
      <vt:lpstr>MÓDULO PACIENTE</vt:lpstr>
      <vt:lpstr>MÓDULO PACIENTE</vt:lpstr>
      <vt:lpstr>MÓDULO PACIENTE</vt:lpstr>
      <vt:lpstr>MÓDULO PACIENTE</vt:lpstr>
      <vt:lpstr>PowerPoint Presentation</vt:lpstr>
      <vt:lpstr>MÓDULO PACIENTE</vt:lpstr>
      <vt:lpstr>MÓDULO CONTROLE DE ACESSO</vt:lpstr>
      <vt:lpstr>MÓDULO CONTROLE  DE ACESSO</vt:lpstr>
      <vt:lpstr>PowerPoint Presentation</vt:lpstr>
      <vt:lpstr>MÓDULO CONTROLE  DE ACESSO</vt:lpstr>
      <vt:lpstr>MÓDULO CONTROLE  DE ACESSO</vt:lpstr>
      <vt:lpstr>MÓDULO CONTROLE  DE ACESSO</vt:lpstr>
      <vt:lpstr>MÓDULO CONTROLE  DE ACESSO</vt:lpstr>
      <vt:lpstr>MÓDULO CONTROLE  DE ACESSO</vt:lpstr>
      <vt:lpstr>Próximos passos</vt:lpstr>
      <vt:lpstr>Lições Aprendidas</vt:lpstr>
      <vt:lpstr>PowerPoint Presentation</vt:lpstr>
    </vt:vector>
  </TitlesOfParts>
  <Company>consoft Infosolution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Consoft Consultoria em Sistema</dc:creator>
  <cp:lastModifiedBy>Tatiana Santana</cp:lastModifiedBy>
  <cp:revision>334</cp:revision>
  <dcterms:created xsi:type="dcterms:W3CDTF">2009-04-12T23:48:46Z</dcterms:created>
  <dcterms:modified xsi:type="dcterms:W3CDTF">2017-09-13T00:12:40Z</dcterms:modified>
</cp:coreProperties>
</file>