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4"/>
  </p:notesMasterIdLst>
  <p:sldIdLst>
    <p:sldId id="256" r:id="rId2"/>
    <p:sldId id="270" r:id="rId3"/>
    <p:sldId id="271" r:id="rId4"/>
    <p:sldId id="272" r:id="rId5"/>
    <p:sldId id="288" r:id="rId6"/>
    <p:sldId id="292" r:id="rId7"/>
    <p:sldId id="293" r:id="rId8"/>
    <p:sldId id="294" r:id="rId9"/>
    <p:sldId id="295" r:id="rId10"/>
    <p:sldId id="296" r:id="rId11"/>
    <p:sldId id="297" r:id="rId12"/>
    <p:sldId id="290" r:id="rId13"/>
    <p:sldId id="312" r:id="rId14"/>
    <p:sldId id="319" r:id="rId15"/>
    <p:sldId id="314" r:id="rId16"/>
    <p:sldId id="325" r:id="rId17"/>
    <p:sldId id="328" r:id="rId18"/>
    <p:sldId id="291" r:id="rId19"/>
    <p:sldId id="299" r:id="rId20"/>
    <p:sldId id="318" r:id="rId21"/>
    <p:sldId id="300" r:id="rId22"/>
    <p:sldId id="301" r:id="rId23"/>
    <p:sldId id="302" r:id="rId24"/>
    <p:sldId id="303" r:id="rId25"/>
    <p:sldId id="278" r:id="rId26"/>
    <p:sldId id="321" r:id="rId27"/>
    <p:sldId id="276" r:id="rId28"/>
    <p:sldId id="281" r:id="rId29"/>
    <p:sldId id="277" r:id="rId30"/>
    <p:sldId id="324" r:id="rId31"/>
    <p:sldId id="282" r:id="rId32"/>
    <p:sldId id="289" r:id="rId33"/>
    <p:sldId id="307" r:id="rId34"/>
    <p:sldId id="308" r:id="rId35"/>
    <p:sldId id="311" r:id="rId36"/>
    <p:sldId id="309" r:id="rId37"/>
    <p:sldId id="310" r:id="rId38"/>
    <p:sldId id="326" r:id="rId39"/>
    <p:sldId id="327" r:id="rId40"/>
    <p:sldId id="280" r:id="rId41"/>
    <p:sldId id="279" r:id="rId42"/>
    <p:sldId id="323" r:id="rId43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794"/>
    <a:srgbClr val="3C7FD0"/>
    <a:srgbClr val="0033CC"/>
    <a:srgbClr val="EAEAEA"/>
    <a:srgbClr val="DDDDDD"/>
    <a:srgbClr val="006699"/>
    <a:srgbClr val="5F5F5F"/>
    <a:srgbClr val="080808"/>
    <a:srgbClr val="29292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9767" autoAdjust="0"/>
  </p:normalViewPr>
  <p:slideViewPr>
    <p:cSldViewPr>
      <p:cViewPr varScale="1">
        <p:scale>
          <a:sx n="67" d="100"/>
          <a:sy n="67" d="100"/>
        </p:scale>
        <p:origin x="148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5B206-56B5-433E-8333-9415E6A460B9}" type="datetimeFigureOut">
              <a:rPr lang="pt-BR" smtClean="0"/>
              <a:pPr/>
              <a:t>22/11/2017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E4F93-E697-4509-B43E-2545656641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299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Neste slide falar:</a:t>
            </a:r>
          </a:p>
          <a:p>
            <a:endParaRPr lang="pt-BR" dirty="0"/>
          </a:p>
          <a:p>
            <a:r>
              <a:rPr lang="pt-BR" dirty="0"/>
              <a:t>Empresa</a:t>
            </a:r>
            <a:r>
              <a:rPr lang="pt-BR" baseline="0" dirty="0"/>
              <a:t> com 2 anos de existência</a:t>
            </a:r>
          </a:p>
          <a:p>
            <a:r>
              <a:rPr lang="pt-BR" baseline="0" dirty="0"/>
              <a:t>Atualmente só composta pela psicóloga</a:t>
            </a:r>
          </a:p>
          <a:p>
            <a:r>
              <a:rPr lang="pt-BR" baseline="0" dirty="0"/>
              <a:t>Especializada em avaliação psicossocial e segurança do trabalho</a:t>
            </a:r>
          </a:p>
          <a:p>
            <a:r>
              <a:rPr lang="pt-BR" baseline="0" dirty="0"/>
              <a:t>Principais clientes: empreiteiras e empresas da construção civil.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85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Consolidado</a:t>
            </a:r>
            <a:r>
              <a:rPr lang="pt-BR" baseline="0" dirty="0"/>
              <a:t> do quadro de Problema.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033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evidência</a:t>
            </a:r>
            <a:r>
              <a:rPr lang="pt-BR" baseline="0" dirty="0"/>
              <a:t> os casos de uso de cada subsistema que serão explorados na apresentação.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79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95188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8829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5929313" y="6357938"/>
            <a:ext cx="1285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sz="1400" b="1">
                <a:solidFill>
                  <a:srgbClr val="558ED5"/>
                </a:solidFill>
                <a:latin typeface="Verdana" pitchFamily="34" charset="0"/>
              </a:rPr>
              <a:t>Slide </a:t>
            </a:r>
            <a:fld id="{E9702591-1E8B-4E82-98D3-ECC65230264B}" type="slidenum">
              <a:rPr lang="pt-BR" sz="1400" b="1">
                <a:solidFill>
                  <a:srgbClr val="558ED5"/>
                </a:solidFill>
                <a:latin typeface="Verdana" pitchFamily="34" charset="0"/>
              </a:rPr>
              <a:pPr eaLnBrk="1" hangingPunct="1"/>
              <a:t>‹nº›</a:t>
            </a:fld>
            <a:endParaRPr lang="pt-BR" sz="1400" b="1">
              <a:solidFill>
                <a:srgbClr val="558ED5"/>
              </a:solidFill>
              <a:latin typeface="Verdana" pitchFamily="34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5983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83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pic>
        <p:nvPicPr>
          <p:cNvPr id="3" name="Imagem 5" descr="Faculdade-Impacta-Tecnologi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643063"/>
            <a:ext cx="2971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18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359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6" descr="Faculdade-Impacta-Tecnologia_horizontal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257651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Imagem 10" descr="logo_impacta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4800600"/>
            <a:ext cx="17907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6" r:id="rId3"/>
    <p:sldLayoutId id="2147483834" r:id="rId4"/>
    <p:sldLayoutId id="2147483837" r:id="rId5"/>
    <p:sldLayoutId id="214748383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b="0" dirty="0">
                <a:ln w="0"/>
                <a:solidFill>
                  <a:srgbClr val="245794"/>
                </a:solidFill>
                <a:effectLst>
                  <a:reflection blurRad="6350" stA="53000" endA="300" endPos="35500" dir="5400000" sy="-90000" algn="bl" rotWithShape="0"/>
                </a:effectLst>
                <a:ea typeface="ＭＳ Ｐゴシック" pitchFamily="-106" charset="-128"/>
              </a:rPr>
              <a:t>SISTEMA DE CLÍNICA PSICOLÓGICA PSYSTEM</a:t>
            </a:r>
          </a:p>
        </p:txBody>
      </p:sp>
      <p:sp>
        <p:nvSpPr>
          <p:cNvPr id="7172" name="Rectangle 13"/>
          <p:cNvSpPr>
            <a:spLocks noGrp="1" noChangeArrowheads="1"/>
          </p:cNvSpPr>
          <p:nvPr>
            <p:ph type="body" sz="quarter" idx="10"/>
          </p:nvPr>
        </p:nvSpPr>
        <p:spPr>
          <a:xfrm>
            <a:off x="0" y="5785296"/>
            <a:ext cx="3923928" cy="107270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dirty="0">
              <a:ea typeface="ＭＳ Ｐゴシック" pitchFamily="-106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sz="1600" dirty="0">
                <a:ea typeface="ＭＳ Ｐゴシック" pitchFamily="-106" charset="-128"/>
              </a:rPr>
              <a:t>Prof. Anderson Diniz Hummel</a:t>
            </a:r>
          </a:p>
        </p:txBody>
      </p:sp>
      <p:grpSp>
        <p:nvGrpSpPr>
          <p:cNvPr id="4100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47725" y="263180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 SANTANA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JOSÉ ALEXANDRE BITENCOURT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SANTANA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 ALCANTARA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 DANTAS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16"/>
            <a:ext cx="9159430" cy="67408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23229" y="65576"/>
            <a:ext cx="7429091" cy="187529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6984776" y="4725144"/>
            <a:ext cx="2195736" cy="2132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41540"/>
            <a:ext cx="7776865" cy="681645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EMPRESA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</a:t>
            </a: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 Dantas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302196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Cliente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cliente.</a:t>
            </a:r>
          </a:p>
          <a:p>
            <a:pPr marL="457200" lvl="1" indent="0" algn="just" eaLnBrk="1" hangingPunct="1">
              <a:buNone/>
              <a:defRPr/>
            </a:pPr>
            <a:endParaRPr lang="pt-BR" sz="185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Parceria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parceria.</a:t>
            </a:r>
          </a:p>
          <a:p>
            <a:pPr marL="457200" lvl="1" indent="0" algn="just" eaLnBrk="1" hangingPunct="1">
              <a:buNone/>
              <a:defRPr/>
            </a:pPr>
            <a:endParaRPr lang="pt-BR" sz="185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Convênio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convênio.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66103754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EMPRESA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534" y="1182688"/>
            <a:ext cx="5861880" cy="555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15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5A00150-EB0A-4F28-911C-141811EBFB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5494"/>
          <a:stretch/>
        </p:blipFill>
        <p:spPr>
          <a:xfrm>
            <a:off x="-6350" y="1820855"/>
            <a:ext cx="9144000" cy="412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05847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B1A4BC2-7DE1-4299-98E4-7ED739A14D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72816"/>
            <a:ext cx="914647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6396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6A781C1-AA15-45C9-BF02-66987FF5589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6512" y="1352866"/>
            <a:ext cx="9144000" cy="524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11339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FINANCEIRO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 Santana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4556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>
          <a:xfrm>
            <a:off x="395536" y="1196752"/>
            <a:ext cx="8208912" cy="5112568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Manter Cobrança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Permite a </a:t>
            </a:r>
            <a:r>
              <a:rPr lang="pt-BR" sz="185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criação e manutenção </a:t>
            </a: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de </a:t>
            </a:r>
            <a:r>
              <a:rPr lang="pt-BR" sz="185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cobranças.</a:t>
            </a:r>
            <a:endParaRPr lang="pt-BR" sz="1850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Realizar Pagamento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Realizar os pagamentos dos clientes por serviços prestados pela clínica.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Manter Despesas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Permite </a:t>
            </a:r>
            <a:r>
              <a:rPr lang="pt-BR" sz="185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a criação e manutenção </a:t>
            </a: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de despesas da clínica.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Gerar Relatórios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Emitir relatórios por períodos, tipo de serviço </a:t>
            </a:r>
            <a:r>
              <a:rPr lang="pt-BR" sz="185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prestado, por </a:t>
            </a: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pagantes e devedores.</a:t>
            </a:r>
          </a:p>
        </p:txBody>
      </p:sp>
      <p:sp>
        <p:nvSpPr>
          <p:cNvPr id="3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</p:spTree>
    <p:extLst>
      <p:ext uri="{BB962C8B-B14F-4D97-AF65-F5344CB8AC3E}">
        <p14:creationId xmlns:p14="http://schemas.microsoft.com/office/powerpoint/2010/main" val="381264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Introdução ao Negócio</a:t>
            </a:r>
          </a:p>
        </p:txBody>
      </p:sp>
      <p:sp>
        <p:nvSpPr>
          <p:cNvPr id="2" name="Retângulo de cantos arredondados 1"/>
          <p:cNvSpPr/>
          <p:nvPr/>
        </p:nvSpPr>
        <p:spPr>
          <a:xfrm>
            <a:off x="166688" y="1988840"/>
            <a:ext cx="5557440" cy="24482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2359" y="1182688"/>
            <a:ext cx="9166359" cy="567885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7" y="1196752"/>
            <a:ext cx="4968553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17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22" y="1527252"/>
            <a:ext cx="9155922" cy="422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51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375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91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260216"/>
            <a:ext cx="9036495" cy="562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91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848"/>
            <a:ext cx="9144000" cy="355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07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PACIENTE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Santana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395536" y="1196752"/>
            <a:ext cx="8208912" cy="51125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Manter Paciente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paciente.</a:t>
            </a:r>
            <a:endParaRPr lang="pt-BR" sz="1850" dirty="0">
              <a:solidFill>
                <a:schemeClr val="tx2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Manter Prontuário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prontuário.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Realizar Atendimento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Realiza atendimento a partir de um agendamento confirmado.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033736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488CEA1-615B-4D4C-A130-F1FD32F916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534" y="1182688"/>
            <a:ext cx="4806891" cy="567531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80D742B-523C-43D4-9E8B-E4709EAE3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041" y="1700808"/>
            <a:ext cx="9297381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569390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26BCFAA2-D859-44BC-AFEE-2D5119DC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97244E8-4C32-432B-82C5-5F541E652E8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70714"/>
            <a:ext cx="9144000" cy="529864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problema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9" y="1700808"/>
            <a:ext cx="8756173" cy="410445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B84690F-C0BA-45DE-B1F4-7C1D7425D6F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F33F444-5274-47FB-9AB9-B9E9F701C11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1968" y="0"/>
            <a:ext cx="7760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51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268ED25-8F1E-4CB1-BEC7-9279730C430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C3F4872-BBD0-4C85-AF1B-EECA9856523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0603" y="0"/>
            <a:ext cx="8462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3370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CONTROLE DE ACESSO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Jose Alexandre Bitencourt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322625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B12D05B-E47F-4BA3-B1A7-F1DCD4D8F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67" y="1341909"/>
            <a:ext cx="8785225" cy="4751387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Login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Controla o acesso ao sistema através de autenticação do usuário que irá utilizá-lo.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Usuário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do usuário.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Alterar Senha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que qualquer usuário altere sua própria senha.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Consultar Log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consulta de logs gravados no sistema por período e tipo de informação.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Configurar Perfil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disponibilizar ou excluir acesso à funcionalidades para um perfil de usuário.</a:t>
            </a:r>
          </a:p>
          <a:p>
            <a:pPr algn="just" eaLnBrk="1" hangingPunct="1"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Funcionário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funcionários da clínica.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2095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4420E5F6-C592-489E-8742-39113C67F28C}"/>
              </a:ext>
            </a:extLst>
          </p:cNvPr>
          <p:cNvSpPr txBox="1">
            <a:spLocks/>
          </p:cNvSpPr>
          <p:nvPr/>
        </p:nvSpPr>
        <p:spPr>
          <a:xfrm>
            <a:off x="323750" y="0"/>
            <a:ext cx="8797925" cy="922338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r>
              <a:rPr lang="pt-BR"/>
              <a:t>MÓDULO CONTROLE </a:t>
            </a:r>
            <a:br>
              <a:rPr lang="pt-BR"/>
            </a:br>
            <a:r>
              <a:rPr lang="pt-BR"/>
              <a:t>DE ACESSO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F573B82-A720-4E7D-88E3-7ABD985713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387" y="1268761"/>
            <a:ext cx="4228853" cy="553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51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C1CFE5D-EA64-4455-B011-2E471DBEC94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844824"/>
            <a:ext cx="9144000" cy="369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441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pic>
        <p:nvPicPr>
          <p:cNvPr id="2" name="Picture 2" descr="C:\Users\alexandre\Pictures\ConfigPerfil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9010002" cy="4536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1382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pic>
        <p:nvPicPr>
          <p:cNvPr id="2050" name="Picture 2" descr="C:\Users\alexandre\Pictures\ConfigPerfil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144000" cy="47570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44282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pic>
        <p:nvPicPr>
          <p:cNvPr id="2" name="Picture 2" descr="C:\Users\alexandre\Pictures\ConfigPerfil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064" y="1556792"/>
            <a:ext cx="8964936" cy="39604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2284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pic>
        <p:nvPicPr>
          <p:cNvPr id="2" name="Picture 2" descr="C:\Users\alexandre\Pictures\ConfigPerfil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65" y="1412776"/>
            <a:ext cx="9091935" cy="3942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359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Sistema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82688"/>
            <a:ext cx="7773662" cy="528687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Lições Aprendidas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-9103" y="1359247"/>
            <a:ext cx="4364682" cy="5424141"/>
          </a:xfrm>
        </p:spPr>
        <p:txBody>
          <a:bodyPr/>
          <a:lstStyle/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Manter-se atento ao escopo inicial do projeto para que não sejam desenvolvidas funcionalidades que não foram solicitadas</a:t>
            </a:r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2052" name="Picture 4" descr="Resultado de imagem para imagem lições aprendid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844824"/>
            <a:ext cx="4728929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Próximos passos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355976" y="1512243"/>
            <a:ext cx="5616748" cy="2663626"/>
          </a:xfrm>
        </p:spPr>
        <p:txBody>
          <a:bodyPr/>
          <a:lstStyle/>
          <a:p>
            <a:r>
              <a:rPr lang="pt-BR" dirty="0"/>
              <a:t>Codificar o sistema.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Testar o sistema pronto.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Implantar o sistema.</a:t>
            </a:r>
          </a:p>
          <a:p>
            <a:endParaRPr lang="pt-BR" dirty="0"/>
          </a:p>
          <a:p>
            <a:r>
              <a:rPr lang="pt-BR" dirty="0"/>
              <a:t>Avaliar pós implantação do sistema.</a:t>
            </a:r>
          </a:p>
        </p:txBody>
      </p:sp>
      <p:pic>
        <p:nvPicPr>
          <p:cNvPr id="1026" name="Picture 2" descr="https://proximospassoschapa1.files.wordpress.com/2012/11/proximos-passos6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" t="1845" r="3316" b="1995"/>
          <a:stretch/>
        </p:blipFill>
        <p:spPr bwMode="auto">
          <a:xfrm>
            <a:off x="30857" y="1484784"/>
            <a:ext cx="4109096" cy="418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835696" y="2780928"/>
            <a:ext cx="7461423" cy="2069753"/>
          </a:xfrm>
        </p:spPr>
        <p:txBody>
          <a:bodyPr/>
          <a:lstStyle/>
          <a:p>
            <a:pPr marL="0" indent="0">
              <a:buNone/>
            </a:pPr>
            <a:r>
              <a:rPr lang="pt-BR" sz="9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990385622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 AGENDA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 </a:t>
            </a: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Alcantara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090747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66688" y="1268760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Consultar Agenda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Consultar agendamentos realizados e disponibilidade para novos agendamentos.</a:t>
            </a:r>
          </a:p>
          <a:p>
            <a:pPr marL="457200" lvl="1" indent="0" algn="just" eaLnBrk="1" hangingPunct="1">
              <a:buNone/>
              <a:defRPr/>
            </a:pP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Agendar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Agendamento de serviços disponibilizados pela clinica.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Alterar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Alterar serviços, datas e horários previamente agendados.</a:t>
            </a:r>
          </a:p>
          <a:p>
            <a:pPr marL="457200" lvl="1" indent="0" algn="just" eaLnBrk="1" hangingPunct="1">
              <a:buNone/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Cancelar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Cancelamento de agendamentos.</a:t>
            </a:r>
          </a:p>
          <a:p>
            <a:pPr marL="457200" lvl="1" indent="0" algn="just" eaLnBrk="1" hangingPunct="1">
              <a:buNone/>
              <a:defRPr/>
            </a:pPr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Confirmar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Confirmação de agendamentos.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650" y="1182688"/>
            <a:ext cx="4875364" cy="56753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41" y="1556792"/>
            <a:ext cx="9183282" cy="46085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2" y="1844824"/>
            <a:ext cx="8965576" cy="38164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FITpptx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2405</TotalTime>
  <Words>427</Words>
  <Application>Microsoft Office PowerPoint</Application>
  <PresentationFormat>Apresentação na tela (4:3)</PresentationFormat>
  <Paragraphs>133</Paragraphs>
  <Slides>42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8" baseType="lpstr">
      <vt:lpstr>ＭＳ Ｐゴシック</vt:lpstr>
      <vt:lpstr>Arial</vt:lpstr>
      <vt:lpstr>Calibri</vt:lpstr>
      <vt:lpstr>Calibri (Corpo)</vt:lpstr>
      <vt:lpstr>Verdana</vt:lpstr>
      <vt:lpstr>TemaFITpptx</vt:lpstr>
      <vt:lpstr>SISTEMA DE CLÍNICA PSICOLÓGICA PSYSTEM</vt:lpstr>
      <vt:lpstr>Introdução ao Negócio</vt:lpstr>
      <vt:lpstr>O problema</vt:lpstr>
      <vt:lpstr>O Sistema</vt:lpstr>
      <vt:lpstr>MÓDULO  AGENDA</vt:lpstr>
      <vt:lpstr>MÓDULO AGENDA</vt:lpstr>
      <vt:lpstr>MÓDULO AGENDA</vt:lpstr>
      <vt:lpstr>MÓDULO AGENDA</vt:lpstr>
      <vt:lpstr>MÓDULO AGENDA</vt:lpstr>
      <vt:lpstr>MÓDULO AGENDA</vt:lpstr>
      <vt:lpstr>Apresentação do PowerPoint</vt:lpstr>
      <vt:lpstr>MÓDULO EMPRESA</vt:lpstr>
      <vt:lpstr>MÓDULO EMPRESA</vt:lpstr>
      <vt:lpstr>MÓDULO EMPRESA</vt:lpstr>
      <vt:lpstr>MÓDULO EMPRESA</vt:lpstr>
      <vt:lpstr>MÓDULO EMPRESA</vt:lpstr>
      <vt:lpstr>MÓDULO EMPRESA</vt:lpstr>
      <vt:lpstr>MÓDULO FINANCEIRO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MÓDULO PACIENTE</vt:lpstr>
      <vt:lpstr>MÓDULO PACIENTE</vt:lpstr>
      <vt:lpstr>MÓDULO PACIENTE</vt:lpstr>
      <vt:lpstr>MÓDULO PACIENTE</vt:lpstr>
      <vt:lpstr>MÓDULO PACIENTE</vt:lpstr>
      <vt:lpstr>Apresentação do PowerPoint</vt:lpstr>
      <vt:lpstr>MÓDULO PACIENTE</vt:lpstr>
      <vt:lpstr>MÓDULO CONTROLE DE ACESSO</vt:lpstr>
      <vt:lpstr>MÓDULO CONTROLE  DE ACESSO</vt:lpstr>
      <vt:lpstr>Apresentação do PowerPoint</vt:lpstr>
      <vt:lpstr>MÓDULO CONTROLE  DE ACESSO</vt:lpstr>
      <vt:lpstr>MÓDULO CONTROLE  DE ACESSO</vt:lpstr>
      <vt:lpstr>MÓDULO CONTROLE  DE ACESSO</vt:lpstr>
      <vt:lpstr>MÓDULO CONTROLE  DE ACESSO</vt:lpstr>
      <vt:lpstr>MÓDULO CONTROLE  DE ACESSO</vt:lpstr>
      <vt:lpstr>Lições Aprendidas</vt:lpstr>
      <vt:lpstr>Próximos passos</vt:lpstr>
      <vt:lpstr>Apresentação do PowerPoint</vt:lpstr>
    </vt:vector>
  </TitlesOfParts>
  <Company>consoft Infosolution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Consoft Consultoria em Sistema</dc:creator>
  <cp:lastModifiedBy>Alisson Batista De Souza Santana</cp:lastModifiedBy>
  <cp:revision>345</cp:revision>
  <dcterms:created xsi:type="dcterms:W3CDTF">2009-04-12T23:48:46Z</dcterms:created>
  <dcterms:modified xsi:type="dcterms:W3CDTF">2017-11-22T14:12:59Z</dcterms:modified>
</cp:coreProperties>
</file>