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327" r:id="rId3"/>
    <p:sldId id="328" r:id="rId4"/>
    <p:sldId id="330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39" r:id="rId14"/>
    <p:sldId id="358" r:id="rId15"/>
    <p:sldId id="355" r:id="rId16"/>
    <p:sldId id="356" r:id="rId17"/>
    <p:sldId id="357" r:id="rId18"/>
    <p:sldId id="359" r:id="rId19"/>
    <p:sldId id="361" r:id="rId20"/>
    <p:sldId id="342" r:id="rId21"/>
    <p:sldId id="344" r:id="rId22"/>
    <p:sldId id="345" r:id="rId23"/>
    <p:sldId id="346" r:id="rId24"/>
    <p:sldId id="360" r:id="rId25"/>
  </p:sldIdLst>
  <p:sldSz cx="9144000" cy="6858000" type="screen4x3"/>
  <p:notesSz cx="7315200" cy="9601200"/>
  <p:embeddedFontLst>
    <p:embeddedFont>
      <p:font typeface="Tahoma" panose="020B0604030504040204" pitchFamily="34" charset="0"/>
      <p:regular r:id="rId27"/>
      <p:bold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02" d="100"/>
          <a:sy n="102" d="100"/>
        </p:scale>
        <p:origin x="2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1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dirty="0" smtClean="0"/>
              <a:t>Qualidade de Produto de Software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Professor  Ivan Santos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Alisson</a:t>
            </a:r>
            <a:r>
              <a:rPr lang="pt-BR" sz="1400" dirty="0" smtClean="0">
                <a:solidFill>
                  <a:schemeClr val="tx1"/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                                 Vagner </a:t>
            </a:r>
            <a:r>
              <a:rPr lang="pt-BR" sz="1400" dirty="0" err="1" smtClean="0">
                <a:solidFill>
                  <a:schemeClr val="tx1"/>
                </a:solidFill>
              </a:rPr>
              <a:t>Alcantara</a:t>
            </a:r>
            <a:r>
              <a:rPr lang="pt-BR" sz="1400" dirty="0" smtClean="0">
                <a:solidFill>
                  <a:schemeClr val="tx1"/>
                </a:solidFill>
              </a:rPr>
              <a:t> - RA 1600192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Wender Dantas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Não </a:t>
            </a:r>
            <a:r>
              <a:rPr lang="pt-BR" dirty="0" smtClean="0"/>
              <a:t>Funcional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55576" y="2060846"/>
          <a:ext cx="7704856" cy="4061891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298050"/>
                <a:gridCol w="5406806"/>
              </a:tblGrid>
              <a:tr h="4759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</a:t>
                      </a: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0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Validar requisitos não funcionais, como: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Usabilidade;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Segurança;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Performance.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se </a:t>
                      </a:r>
                      <a:r>
                        <a:rPr lang="pt-BR" sz="1800" dirty="0" smtClean="0">
                          <a:effectLst/>
                        </a:rPr>
                        <a:t>aplica.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Encerramento dos testes funcionais.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Aderente aos padrões de qualidade adotados no projeto.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84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smtClean="0"/>
              <a:t>Regressão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827584" y="2132856"/>
          <a:ext cx="7416824" cy="345638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543342"/>
                <a:gridCol w="4873482"/>
              </a:tblGrid>
              <a:tr h="5657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Verificar efeitos colaterais em novos releases.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Exploratório após</a:t>
                      </a:r>
                      <a:r>
                        <a:rPr lang="pt-BR" sz="1800" baseline="0" dirty="0" smtClean="0">
                          <a:effectLst/>
                        </a:rPr>
                        <a:t> a 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Novo release de software </a:t>
                      </a:r>
                      <a:r>
                        <a:rPr lang="pt-BR" sz="1800" dirty="0" smtClean="0">
                          <a:effectLst/>
                        </a:rPr>
                        <a:t>disponível.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 realizada com </a:t>
                      </a:r>
                      <a:r>
                        <a:rPr lang="pt-BR" sz="1800" dirty="0" smtClean="0">
                          <a:effectLst/>
                        </a:rPr>
                        <a:t>sucesso.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4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seguintes ferramentas serão empregadas nas tarefas deste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971600" y="2420888"/>
          <a:ext cx="7488832" cy="3816689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305043"/>
                <a:gridCol w="2183789"/>
              </a:tblGrid>
              <a:tr h="619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Utilização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Ferramenta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das </a:t>
                      </a:r>
                      <a:r>
                        <a:rPr lang="pt-BR" sz="1800" dirty="0" smtClean="0">
                          <a:effectLst/>
                        </a:rPr>
                        <a:t>Atividades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dos </a:t>
                      </a:r>
                      <a:r>
                        <a:rPr lang="pt-BR" sz="1800" dirty="0" smtClean="0">
                          <a:effectLst/>
                        </a:rPr>
                        <a:t>Casos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de </a:t>
                      </a:r>
                      <a:r>
                        <a:rPr lang="pt-BR" sz="1800" dirty="0" smtClean="0">
                          <a:effectLst/>
                        </a:rPr>
                        <a:t>Defeitos: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Mantis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Automação de </a:t>
                      </a:r>
                      <a:r>
                        <a:rPr lang="pt-BR" sz="1800" dirty="0" smtClean="0">
                          <a:effectLst/>
                        </a:rPr>
                        <a:t>Testes: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Selenium</a:t>
                      </a:r>
                      <a:r>
                        <a:rPr lang="pt-BR" sz="1800" baseline="0" dirty="0" smtClean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IDE/</a:t>
                      </a:r>
                      <a:br>
                        <a:rPr lang="pt-BR" sz="1800" dirty="0" smtClean="0">
                          <a:effectLst/>
                        </a:rPr>
                      </a:br>
                      <a:r>
                        <a:rPr lang="pt-BR" sz="1800" dirty="0" smtClean="0">
                          <a:effectLst/>
                        </a:rPr>
                        <a:t>Web </a:t>
                      </a:r>
                      <a:r>
                        <a:rPr lang="pt-BR" sz="1800" dirty="0">
                          <a:effectLst/>
                        </a:rPr>
                        <a:t>Driver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Testes </a:t>
                      </a:r>
                      <a:r>
                        <a:rPr lang="pt-BR" sz="1800" dirty="0" smtClean="0">
                          <a:effectLst/>
                        </a:rPr>
                        <a:t>Não-Funcionais: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Jmetter</a:t>
                      </a:r>
                      <a:endParaRPr lang="pt-BR" sz="1800" dirty="0" smtClean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Ambiente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 </a:t>
            </a:r>
            <a:r>
              <a:rPr lang="pt-BR" sz="2000" b="1" dirty="0" smtClean="0"/>
              <a:t>Servidor de Desenvolvimento</a:t>
            </a:r>
          </a:p>
          <a:p>
            <a:endParaRPr lang="pt-BR" sz="1800" b="1" dirty="0"/>
          </a:p>
          <a:p>
            <a:pPr lvl="1"/>
            <a:r>
              <a:rPr lang="pt-BR" sz="1800" dirty="0" smtClean="0"/>
              <a:t>Hardware (Mínimo):</a:t>
            </a:r>
          </a:p>
          <a:p>
            <a:pPr lvl="2"/>
            <a:r>
              <a:rPr lang="pt-BR" dirty="0" smtClean="0"/>
              <a:t>RAM: 6GB</a:t>
            </a:r>
          </a:p>
          <a:p>
            <a:pPr lvl="2"/>
            <a:r>
              <a:rPr lang="pt-BR" dirty="0" smtClean="0"/>
              <a:t>HD: 1TB</a:t>
            </a:r>
          </a:p>
          <a:p>
            <a:pPr lvl="2"/>
            <a:r>
              <a:rPr lang="pt-BR" dirty="0" smtClean="0"/>
              <a:t>PROCESSADOR: i7</a:t>
            </a:r>
          </a:p>
          <a:p>
            <a:pPr marL="914400" lvl="2" indent="0">
              <a:buNone/>
            </a:pPr>
            <a:endParaRPr lang="pt-BR" b="1" dirty="0"/>
          </a:p>
          <a:p>
            <a:pPr marL="914400" lvl="2" indent="0">
              <a:buNone/>
            </a:pPr>
            <a:endParaRPr lang="pt-BR" b="1" dirty="0" smtClean="0"/>
          </a:p>
          <a:p>
            <a:pPr lvl="1"/>
            <a:r>
              <a:rPr lang="pt-BR" sz="1800" dirty="0" smtClean="0"/>
              <a:t>Software </a:t>
            </a:r>
            <a:r>
              <a:rPr lang="pt-BR" sz="1800" dirty="0"/>
              <a:t>(Mínimo):</a:t>
            </a:r>
          </a:p>
          <a:p>
            <a:pPr lvl="2"/>
            <a:r>
              <a:rPr lang="pt-BR" dirty="0" smtClean="0"/>
              <a:t>SQL Server 2012</a:t>
            </a:r>
          </a:p>
          <a:p>
            <a:pPr lvl="2"/>
            <a:r>
              <a:rPr lang="pt-BR" dirty="0" smtClean="0"/>
              <a:t>IIS8</a:t>
            </a:r>
          </a:p>
          <a:p>
            <a:pPr lvl="2"/>
            <a:r>
              <a:rPr lang="pt-BR" dirty="0" smtClean="0"/>
              <a:t>Windows Server 2009</a:t>
            </a:r>
          </a:p>
          <a:p>
            <a:pPr lvl="2"/>
            <a:r>
              <a:rPr lang="pt-BR" dirty="0" smtClean="0"/>
              <a:t>Visual Studio 2013</a:t>
            </a:r>
          </a:p>
          <a:p>
            <a:pPr lvl="2"/>
            <a:endParaRPr lang="pt-BR" sz="12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Windows 7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2 GB de RAM 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5OO GB HD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Processador I3</a:t>
            </a:r>
          </a:p>
          <a:p>
            <a:pPr>
              <a:buNone/>
            </a:pPr>
            <a:r>
              <a:rPr lang="pt-BR" sz="2000" dirty="0" smtClean="0"/>
              <a:t>     Vi</a:t>
            </a:r>
          </a:p>
          <a:p>
            <a:endParaRPr lang="pt-BR" sz="2000" dirty="0" smtClean="0"/>
          </a:p>
          <a:p>
            <a:r>
              <a:rPr lang="pt-BR" sz="2000" b="1" dirty="0" smtClean="0"/>
              <a:t>Software </a:t>
            </a:r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 smtClean="0"/>
              <a:t>	2 licenças - Windows Server/Seven ; SLQ 2012 ; IIS8 ; VS 2015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7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Ambiente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Automação e execução de testes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RAM: 2GB</a:t>
            </a:r>
          </a:p>
          <a:p>
            <a:pPr lvl="2"/>
            <a:r>
              <a:rPr lang="pt-BR" dirty="0" smtClean="0"/>
              <a:t>HD: 500 GB</a:t>
            </a:r>
          </a:p>
          <a:p>
            <a:pPr lvl="2"/>
            <a:r>
              <a:rPr lang="pt-BR" dirty="0" smtClean="0"/>
              <a:t>PROCESSADOR: I5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Software</a:t>
            </a:r>
          </a:p>
          <a:p>
            <a:pPr lvl="2"/>
            <a:r>
              <a:rPr lang="pt-BR" dirty="0" smtClean="0"/>
              <a:t>Windows 7</a:t>
            </a:r>
          </a:p>
          <a:p>
            <a:pPr lvl="2"/>
            <a:r>
              <a:rPr lang="pt-BR" dirty="0" smtClean="0"/>
              <a:t>Visual Studio</a:t>
            </a:r>
          </a:p>
          <a:p>
            <a:pPr lvl="2"/>
            <a:r>
              <a:rPr lang="pt-BR" dirty="0" smtClean="0"/>
              <a:t>Selenium Web driver/IDE</a:t>
            </a:r>
          </a:p>
          <a:p>
            <a:pPr lvl="2"/>
            <a:r>
              <a:rPr lang="pt-BR" dirty="0" smtClean="0"/>
              <a:t>Wamp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pPr marL="1714500" lvl="3" indent="-342900">
              <a:buNone/>
            </a:pPr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Milestones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971600" y="1844825"/>
          <a:ext cx="7416824" cy="3972424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934878"/>
                <a:gridCol w="4481946"/>
              </a:tblGrid>
              <a:tr h="6779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err="1">
                          <a:effectLst/>
                        </a:rPr>
                        <a:t>Milestones</a:t>
                      </a:r>
                      <a:r>
                        <a:rPr lang="pt-BR" sz="2200" b="1" dirty="0">
                          <a:effectLst/>
                        </a:rPr>
                        <a:t> do Projeto em </a:t>
                      </a:r>
                      <a:r>
                        <a:rPr lang="pt-BR" sz="2200" b="1" dirty="0" smtClean="0">
                          <a:effectLst/>
                        </a:rPr>
                        <a:t>Teste</a:t>
                      </a:r>
                      <a:endParaRPr lang="pt-BR" sz="2200" b="1" dirty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Milestone</a:t>
                      </a:r>
                      <a:r>
                        <a:rPr lang="pt-BR" sz="1800" dirty="0" smtClean="0">
                          <a:effectLst/>
                        </a:rPr>
                        <a:t>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Esforço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teste/ </a:t>
                      </a:r>
                      <a:r>
                        <a:rPr lang="pt-BR" sz="1800" dirty="0" smtClean="0">
                          <a:effectLst/>
                        </a:rPr>
                        <a:t>Planejamento: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Modelagem de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teste 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6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RH e Atividades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Distribuição de Papéis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611560" y="2204864"/>
          <a:ext cx="7920880" cy="399156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881521"/>
                <a:gridCol w="4039359"/>
              </a:tblGrid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err="1">
                          <a:effectLst/>
                        </a:rPr>
                        <a:t>Milestone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Recursos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Alisson,Tatiana</a:t>
                      </a:r>
                      <a:r>
                        <a:rPr lang="en-US" sz="1800" dirty="0">
                          <a:effectLst/>
                        </a:rPr>
                        <a:t>; Alexandre, </a:t>
                      </a:r>
                      <a:r>
                        <a:rPr lang="en-US" sz="1800" dirty="0" err="1">
                          <a:effectLst/>
                        </a:rPr>
                        <a:t>Vagner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Alexandre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Elaborar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Vagner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Alisson; 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780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Massa de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Dados fictícios de clientes:</a:t>
            </a:r>
          </a:p>
          <a:p>
            <a:pPr marL="0" indent="0">
              <a:buNone/>
            </a:pPr>
            <a:endParaRPr lang="pt-BR" dirty="0"/>
          </a:p>
          <a:p>
            <a:pPr lvl="2"/>
            <a:r>
              <a:rPr lang="pt-BR" sz="2000" dirty="0" smtClean="0"/>
              <a:t>Nome</a:t>
            </a:r>
          </a:p>
          <a:p>
            <a:pPr lvl="2"/>
            <a:r>
              <a:rPr lang="pt-BR" sz="2000" dirty="0" smtClean="0"/>
              <a:t>Empresa</a:t>
            </a:r>
          </a:p>
          <a:p>
            <a:pPr lvl="2"/>
            <a:r>
              <a:rPr lang="pt-BR" sz="2000" dirty="0" smtClean="0"/>
              <a:t>CPF/CNPJ</a:t>
            </a:r>
          </a:p>
          <a:p>
            <a:pPr lvl="2"/>
            <a:r>
              <a:rPr lang="pt-BR" sz="2000" dirty="0" smtClean="0"/>
              <a:t>Tipo de serviço prestado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6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59296"/>
            <a:ext cx="6840760" cy="5582690"/>
          </a:xfrm>
        </p:spPr>
      </p:pic>
    </p:spTree>
    <p:extLst>
      <p:ext uri="{BB962C8B-B14F-4D97-AF65-F5344CB8AC3E}">
        <p14:creationId xmlns:p14="http://schemas.microsoft.com/office/powerpoint/2010/main" val="35183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6840760" cy="5417917"/>
          </a:xfrm>
        </p:spPr>
      </p:pic>
    </p:spTree>
    <p:extLst>
      <p:ext uri="{BB962C8B-B14F-4D97-AF65-F5344CB8AC3E}">
        <p14:creationId xmlns:p14="http://schemas.microsoft.com/office/powerpoint/2010/main" val="133185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Produto: </a:t>
            </a:r>
            <a:r>
              <a:rPr lang="pt-BR" dirty="0" err="1" smtClean="0"/>
              <a:t>Psystem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sym typeface="Arial"/>
              </a:rPr>
              <a:t>PSYSTEM é um sistema para um consultório psicológico que visa facilitar o agendamento de consultas e avaliações, bem como auxiliar a gestão financeira da proprietária.</a:t>
            </a:r>
          </a:p>
          <a:p>
            <a:pPr>
              <a:buNone/>
            </a:pPr>
            <a:endParaRPr lang="pt-BR" sz="2000" dirty="0" smtClean="0">
              <a:sym typeface="Arial"/>
            </a:endParaRPr>
          </a:p>
          <a:p>
            <a:pPr algn="just"/>
            <a:r>
              <a:rPr lang="pt-BR" sz="2000" dirty="0" smtClean="0">
                <a:sym typeface="Arial"/>
              </a:rPr>
              <a:t>O sistema deve ter módulos para o cadastro de empresas, cadastro de pacientes e cadastro dos valores de cada serviço.</a:t>
            </a:r>
          </a:p>
          <a:p>
            <a:pPr algn="just">
              <a:buNone/>
            </a:pPr>
            <a:endParaRPr lang="pt-BR" sz="2000" dirty="0" smtClean="0">
              <a:sym typeface="Arial"/>
            </a:endParaRPr>
          </a:p>
          <a:p>
            <a:pPr algn="just"/>
            <a:r>
              <a:rPr lang="pt-BR" sz="2000" dirty="0" smtClean="0">
                <a:sym typeface="Arial"/>
              </a:rPr>
              <a:t>Para o atendimento diário, será apresentado uma tela com todos os agendamentos do dia e a cada consulta/avaliação finalizada gerará uma cobrança para a empresa solicitante com os valores de todas as consultas realizadas no mês (ou no período que a usuária selecionar).</a:t>
            </a:r>
          </a:p>
          <a:p>
            <a:pPr algn="just">
              <a:buNone/>
            </a:pPr>
            <a:endParaRPr lang="pt-BR" sz="2000" dirty="0" smtClean="0">
              <a:sym typeface="Arial"/>
            </a:endParaRPr>
          </a:p>
          <a:p>
            <a:pPr algn="just"/>
            <a:r>
              <a:rPr lang="pt-BR" sz="2000" dirty="0" smtClean="0">
                <a:sym typeface="Arial"/>
              </a:rPr>
              <a:t>O sistema terá um módulo que mostrará todos os serviços realizados no mês gerando um relatório de faturamento que poderá ser filtrado por empresa e/ou por serviço realizado.</a:t>
            </a:r>
          </a:p>
        </p:txBody>
      </p:sp>
    </p:spTree>
    <p:extLst>
      <p:ext uri="{BB962C8B-B14F-4D97-AF65-F5344CB8AC3E}">
        <p14:creationId xmlns:p14="http://schemas.microsoft.com/office/powerpoint/2010/main" val="3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Caso de Teste </a:t>
            </a:r>
            <a:br>
              <a:rPr lang="pt-BR" b="1" dirty="0" smtClean="0"/>
            </a:br>
            <a:r>
              <a:rPr lang="pt-BR" b="1" dirty="0" smtClean="0"/>
              <a:t> Subsistema Agenda</a:t>
            </a:r>
            <a:endParaRPr lang="pt-BR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886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Planilha" r:id="rId3" imgW="1228771" imgH="390594" progId="Excel.Sheet.12">
                  <p:embed/>
                </p:oleObj>
              </mc:Choice>
              <mc:Fallback>
                <p:oleObj name="Planilha" r:id="rId3" imgW="1228771" imgH="390594" progId="Excel.Shee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233738"/>
                        <a:ext cx="12287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583035"/>
              </p:ext>
            </p:extLst>
          </p:nvPr>
        </p:nvGraphicFramePr>
        <p:xfrm>
          <a:off x="13572" y="1371600"/>
          <a:ext cx="9130427" cy="548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9996"/>
                <a:gridCol w="924404"/>
                <a:gridCol w="631528"/>
                <a:gridCol w="962871"/>
                <a:gridCol w="649549"/>
                <a:gridCol w="944849"/>
                <a:gridCol w="1431415"/>
                <a:gridCol w="932608"/>
                <a:gridCol w="939600"/>
                <a:gridCol w="1043607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REQUISITOS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PRIORIDADE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FUNCIONALIDADE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PRÉ-CONDIÇÃO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DADOS DE ENTRADA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RESULTADO ESPERADO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RESULTADO ATUAL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OBSERVAÇÃO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29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CT-0001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SRS-00009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ALTA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Cancelar Agendamento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Funcional/ Positivo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Agendamento Realizado.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Home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Selecionar o botão agendamentos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 Pesquisar o paciente no qual deseja cancelar o agendamento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Na lista apresentada após a pesquisa, selecionar o paciente desejado e selecionar o botão "agenda(s)"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Selecionar o registro deseja e selecionar a opção "Cancelar"</a:t>
                      </a:r>
                      <a:b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Confirmar os dados e selecionar a opção "Salvar".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 cancelamento do agendamento deve ser </a:t>
                      </a: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realizado</a:t>
                      </a: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PASSOU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5225" cy="4751387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KPI</a:t>
            </a:r>
          </a:p>
          <a:p>
            <a:pPr algn="ctr">
              <a:buNone/>
            </a:pP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Performance Indicator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Indicadores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100" cy="5112568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b="1" dirty="0" smtClean="0"/>
              <a:t>Targets</a:t>
            </a:r>
          </a:p>
          <a:p>
            <a:endParaRPr lang="en-US" b="1" dirty="0" smtClean="0"/>
          </a:p>
          <a:p>
            <a:endParaRPr lang="en-US" sz="2000" dirty="0" smtClean="0"/>
          </a:p>
          <a:p>
            <a:pPr lvl="1"/>
            <a:r>
              <a:rPr lang="en-US" b="1" dirty="0" err="1" smtClean="0"/>
              <a:t>Casos</a:t>
            </a:r>
            <a:r>
              <a:rPr lang="en-US" b="1" dirty="0" smtClean="0"/>
              <a:t> de testes: </a:t>
            </a:r>
            <a:r>
              <a:rPr lang="en-US" dirty="0" smtClean="0"/>
              <a:t>100% dos </a:t>
            </a:r>
            <a:r>
              <a:rPr lang="en-US" dirty="0" err="1" smtClean="0"/>
              <a:t>casos</a:t>
            </a:r>
            <a:r>
              <a:rPr lang="en-US" dirty="0" smtClean="0"/>
              <a:t> de testes </a:t>
            </a:r>
            <a:r>
              <a:rPr lang="en-US" dirty="0" err="1" smtClean="0"/>
              <a:t>devem</a:t>
            </a:r>
            <a:r>
              <a:rPr lang="en-US" dirty="0" smtClean="0"/>
              <a:t> ser </a:t>
            </a:r>
            <a:r>
              <a:rPr lang="en-US" dirty="0" err="1" smtClean="0"/>
              <a:t>concluídos</a:t>
            </a:r>
            <a:r>
              <a:rPr lang="en-US" dirty="0" smtClean="0"/>
              <a:t>  e </a:t>
            </a:r>
            <a:r>
              <a:rPr lang="en-US" dirty="0" err="1" smtClean="0"/>
              <a:t>executados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Bugs: 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exceder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3 bugs </a:t>
            </a:r>
            <a:r>
              <a:rPr lang="en-US" dirty="0" err="1" smtClean="0"/>
              <a:t>críticos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5 </a:t>
            </a:r>
            <a:r>
              <a:rPr lang="en-US" dirty="0" err="1" smtClean="0"/>
              <a:t>não-critícos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RH: </a:t>
            </a:r>
            <a:r>
              <a:rPr lang="en-US" dirty="0" smtClean="0"/>
              <a:t>Durante a </a:t>
            </a:r>
            <a:r>
              <a:rPr lang="en-US" dirty="0" err="1" smtClean="0"/>
              <a:t>iteração</a:t>
            </a:r>
            <a:r>
              <a:rPr lang="en-US" dirty="0" smtClean="0"/>
              <a:t> a </a:t>
            </a:r>
            <a:r>
              <a:rPr lang="en-US" dirty="0" err="1" smtClean="0"/>
              <a:t>equipe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o </a:t>
            </a:r>
            <a:r>
              <a:rPr lang="en-US" dirty="0" err="1" smtClean="0"/>
              <a:t>aproveitamento</a:t>
            </a:r>
            <a:r>
              <a:rPr lang="en-US" dirty="0" smtClean="0"/>
              <a:t> de 90% do tempo </a:t>
            </a:r>
            <a:r>
              <a:rPr lang="en-US" dirty="0" err="1" smtClean="0"/>
              <a:t>alocado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260350"/>
            <a:ext cx="8797925" cy="922338"/>
          </a:xfrm>
        </p:spPr>
        <p:txBody>
          <a:bodyPr/>
          <a:lstStyle/>
          <a:p>
            <a:r>
              <a:rPr lang="en-US" dirty="0" err="1" smtClean="0"/>
              <a:t>Avaliando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Targets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4298"/>
              </p:ext>
            </p:extLst>
          </p:nvPr>
        </p:nvGraphicFramePr>
        <p:xfrm>
          <a:off x="790947" y="1484784"/>
          <a:ext cx="7704858" cy="4320480"/>
        </p:xfrm>
        <a:graphic>
          <a:graphicData uri="http://schemas.openxmlformats.org/drawingml/2006/table">
            <a:tbl>
              <a:tblPr/>
              <a:tblGrid>
                <a:gridCol w="1834490"/>
                <a:gridCol w="838624"/>
                <a:gridCol w="838624"/>
                <a:gridCol w="838624"/>
                <a:gridCol w="838624"/>
                <a:gridCol w="838624"/>
                <a:gridCol w="838624"/>
                <a:gridCol w="838624"/>
              </a:tblGrid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ITERAÇÃO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CASOS DE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99%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BUGS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BUGS NÃO-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6000" y="2780928"/>
            <a:ext cx="5382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OBRIGADO!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817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1520" y="2420888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pt-BR" sz="4400" b="1" dirty="0" smtClean="0"/>
              <a:t>Plano de Testes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67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Escopo</a:t>
            </a:r>
            <a:endParaRPr lang="pt-BR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51520" y="1268760"/>
            <a:ext cx="8785225" cy="4823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Os testes serão realizados em iterações e seu objetivo é avaliar a qualidade do produto desenvolvido utilizando boas práticas da área de qualidade e teste, com cobertura de  casos de testes por requisitos e mensurar a quantidade de bugs encontrados.</a:t>
            </a:r>
          </a:p>
          <a:p>
            <a:pPr marL="0" indent="0">
              <a:buFont typeface="Arial" pitchFamily="34" charset="0"/>
              <a:buNone/>
            </a:pPr>
            <a:endParaRPr lang="pt-BR" dirty="0" smtClean="0"/>
          </a:p>
          <a:p>
            <a:r>
              <a:rPr lang="pt-BR" sz="2000" dirty="0" smtClean="0"/>
              <a:t>O método de desenvolvimento do projeto NR Avaliações Psicológicas é iterativo, e os testes devem ser realizados dentro destas iterações.</a:t>
            </a:r>
          </a:p>
          <a:p>
            <a:pPr marL="0" indent="0">
              <a:buFont typeface="Arial" pitchFamily="34" charset="0"/>
              <a:buNone/>
            </a:pPr>
            <a:endParaRPr lang="pt-BR" sz="2000" dirty="0" smtClean="0"/>
          </a:p>
          <a:p>
            <a:r>
              <a:rPr lang="pt-BR" sz="2000" dirty="0" smtClean="0"/>
              <a:t>Serão realizadas seis (6) iterações e em cada uma delas haverá uma suíte de testes, contendo todos os cenários e casos de testes a serem executados dentro de um roteiro. Após a finalização de todas as iterações, será realizado um teste de integração dos componentes desenvolvidos para avaliar a qualidade do produto de forma integrada. Devem ser previstos testes de integrações parciais entre os componentes desenvolvidos a cada iteração.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37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688" y="1700808"/>
            <a:ext cx="8785225" cy="4968552"/>
          </a:xfrm>
        </p:spPr>
        <p:txBody>
          <a:bodyPr/>
          <a:lstStyle/>
          <a:p>
            <a:r>
              <a:rPr lang="pt-BR" sz="2000" b="1" dirty="0" smtClean="0"/>
              <a:t>Analítica</a:t>
            </a:r>
            <a:r>
              <a:rPr lang="pt-BR" sz="2000" b="1" dirty="0"/>
              <a:t>:</a:t>
            </a:r>
            <a:r>
              <a:rPr lang="pt-BR" sz="2000" dirty="0"/>
              <a:t> Testes direcionados às “áreas” do software que contém mais riscos, ou seja, as funcionalidades primordiais para o funcionamento do sistema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smtClean="0"/>
              <a:t>Metódica</a:t>
            </a:r>
            <a:r>
              <a:rPr lang="pt-BR" sz="2000" b="1" dirty="0"/>
              <a:t>: </a:t>
            </a:r>
            <a:r>
              <a:rPr lang="pt-BR" sz="2000" dirty="0"/>
              <a:t>Testes baseados em falhas, </a:t>
            </a:r>
            <a:r>
              <a:rPr lang="pt-BR" sz="2000" dirty="0" err="1"/>
              <a:t>check-list</a:t>
            </a:r>
            <a:r>
              <a:rPr lang="pt-BR" sz="2000" dirty="0"/>
              <a:t> e características de qualidade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Qualquer discrepância encontrada deve ser reportada o mais breve possível pela equipe de teste através de evidências para o devido tratamento pela equipe de desenvolvimento, sendo que se ultrapassado o número de três (3) casos de testes falhos críticos por iteração, os testes do ciclo serão interrompidos e não será aprovado para validação e integração.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 cont.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55576" y="1844825"/>
          <a:ext cx="7848872" cy="30963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624088"/>
                <a:gridCol w="5224784"/>
              </a:tblGrid>
              <a:tr h="53089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Severidade </a:t>
                      </a:r>
                      <a:r>
                        <a:rPr lang="pt-BR" sz="1800" b="1" dirty="0">
                          <a:effectLst/>
                        </a:rPr>
                        <a:t>de bugs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Classificação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2 - 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parcialmente a execução do componente da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3 - Baixo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não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9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cada iteração a equipe irá realizar testes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lvl="2"/>
            <a:r>
              <a:rPr lang="pt-BR" sz="2000" dirty="0" smtClean="0"/>
              <a:t>Estruturais</a:t>
            </a:r>
            <a:endParaRPr lang="pt-BR" sz="2000" dirty="0"/>
          </a:p>
          <a:p>
            <a:pPr lvl="2"/>
            <a:r>
              <a:rPr lang="pt-BR" sz="2000" dirty="0" smtClean="0"/>
              <a:t>Funcionais</a:t>
            </a:r>
            <a:endParaRPr lang="pt-BR" sz="2000" dirty="0"/>
          </a:p>
          <a:p>
            <a:pPr lvl="2"/>
            <a:r>
              <a:rPr lang="pt-BR" sz="2000" dirty="0" smtClean="0"/>
              <a:t>Não-Funcionais</a:t>
            </a:r>
          </a:p>
          <a:p>
            <a:pPr lvl="2"/>
            <a:r>
              <a:rPr lang="pt-BR" sz="2000" dirty="0" smtClean="0"/>
              <a:t>Regressão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Estrutural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72687"/>
              </p:ext>
            </p:extLst>
          </p:nvPr>
        </p:nvGraphicFramePr>
        <p:xfrm>
          <a:off x="821234" y="1933921"/>
          <a:ext cx="7488832" cy="3731227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455442"/>
                <a:gridCol w="5033390"/>
              </a:tblGrid>
              <a:tr h="4586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                                        </a:t>
                      </a:r>
                      <a:r>
                        <a:rPr lang="pt-BR" sz="2000" dirty="0" smtClean="0">
                          <a:effectLst/>
                        </a:rPr>
                        <a:t>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Estrutural.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comandos, decisões, desvios e código morto.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Cobertura de sentença e Cobertura de decisão.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Disponibilidade do código a ser testado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Ferramenta no ambiente de teste.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Métricas de cobertura de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aseline="0" dirty="0" smtClean="0">
                          <a:effectLst/>
                        </a:rPr>
                        <a:t>50% de cobertura de código por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79512" y="18864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7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26046" y="1916832"/>
          <a:ext cx="7704856" cy="46159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46406"/>
                <a:gridCol w="5758450"/>
              </a:tblGrid>
              <a:tr h="3864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                                            </a:t>
                      </a:r>
                      <a:r>
                        <a:rPr lang="pt-BR" sz="1800" b="1" dirty="0" smtClean="0">
                          <a:effectLst/>
                        </a:rPr>
                        <a:t>     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4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e validar a conformidade dos requisitos e funções desenvolvidas.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Partição de equivalência, Tabela de decisão e Transição de estados.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software.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ambiente.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Quando todos os cenários de cada funcionalidade da iteração forem testados.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Fechar o relatório de </a:t>
                      </a:r>
                      <a:r>
                        <a:rPr lang="pt-BR" sz="1800" dirty="0" smtClean="0">
                          <a:effectLst/>
                        </a:rPr>
                        <a:t>incidentes.</a:t>
                      </a:r>
                      <a:endParaRPr lang="pt-BR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Checar se todos os artefatos planejados foram entregues.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79513" y="1341909"/>
            <a:ext cx="6552728" cy="574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 Funcional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1111</Words>
  <Application>Microsoft Office PowerPoint</Application>
  <PresentationFormat>Apresentação na tela (4:3)</PresentationFormat>
  <Paragraphs>289</Paragraphs>
  <Slides>24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Tahoma</vt:lpstr>
      <vt:lpstr>Arial</vt:lpstr>
      <vt:lpstr>Verdana</vt:lpstr>
      <vt:lpstr>Calibri</vt:lpstr>
      <vt:lpstr>Impacta</vt:lpstr>
      <vt:lpstr>Planilha</vt:lpstr>
      <vt:lpstr>Qualidade de Produto de Software</vt:lpstr>
      <vt:lpstr>Produto: Psystem</vt:lpstr>
      <vt:lpstr>Apresentação do PowerPoint</vt:lpstr>
      <vt:lpstr>Apresentação do PowerPoint</vt:lpstr>
      <vt:lpstr>Estratégia</vt:lpstr>
      <vt:lpstr>Estratégia cont.</vt:lpstr>
      <vt:lpstr>Níveis e Técnicas de Teste</vt:lpstr>
      <vt:lpstr>Apresentação do PowerPoint</vt:lpstr>
      <vt:lpstr>Níveis e Técnicas de Teste</vt:lpstr>
      <vt:lpstr>Níveis e Técnicas de Teste</vt:lpstr>
      <vt:lpstr>Níveis e Técnicas de Teste</vt:lpstr>
      <vt:lpstr>Ferramentas</vt:lpstr>
      <vt:lpstr>Ambiente de Teste</vt:lpstr>
      <vt:lpstr>Ambiente de Teste</vt:lpstr>
      <vt:lpstr>Milestones</vt:lpstr>
      <vt:lpstr>RH e Atividades</vt:lpstr>
      <vt:lpstr>Massa de Dados</vt:lpstr>
      <vt:lpstr>Apresentação do PowerPoint</vt:lpstr>
      <vt:lpstr>Apresentação do PowerPoint</vt:lpstr>
      <vt:lpstr>Caso de Teste   Subsistema Agenda</vt:lpstr>
      <vt:lpstr>Apresentação do PowerPoint</vt:lpstr>
      <vt:lpstr>Indicadores</vt:lpstr>
      <vt:lpstr>Avaliando os Targets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2017-04-10T21:57:23Z</dcterms:modified>
</cp:coreProperties>
</file>