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8" r:id="rId10"/>
    <p:sldId id="319" r:id="rId11"/>
    <p:sldId id="316" r:id="rId12"/>
    <p:sldId id="317" r:id="rId13"/>
    <p:sldId id="326" r:id="rId14"/>
    <p:sldId id="327" r:id="rId15"/>
    <p:sldId id="328" r:id="rId16"/>
    <p:sldId id="329" r:id="rId17"/>
    <p:sldId id="321" r:id="rId18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90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9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3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ahoma"/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11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028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b="1" dirty="0" smtClean="0"/>
              <a:t>Projeto de Interface com o Usuário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Professor Danilo Santos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Alisson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Vagner Alcântara - RA 1600192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Wender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Dantas - 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7. Protótipo de Telas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" y="1556792"/>
            <a:ext cx="8886444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7. Protótipo de Telas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474656"/>
            <a:ext cx="8882350" cy="45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8. Avaliando Interfaces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b="1" dirty="0" smtClean="0"/>
              <a:t>Façam uma avaliação da interface projetada no curso, através de uma técnica heurística.</a:t>
            </a:r>
          </a:p>
          <a:p>
            <a:r>
              <a:rPr lang="pt-BR" sz="1100" b="1" dirty="0" smtClean="0"/>
              <a:t>Crie uma lista com os problemas encontrados.</a:t>
            </a:r>
          </a:p>
          <a:p>
            <a:r>
              <a:rPr lang="pt-BR" sz="1100" b="1" dirty="0" smtClean="0"/>
              <a:t>Proponha melhorias para solucionar os problemas.</a:t>
            </a:r>
          </a:p>
          <a:p>
            <a:endParaRPr lang="pt-BR" sz="1100" b="1" dirty="0" smtClean="0"/>
          </a:p>
          <a:p>
            <a:endParaRPr lang="pt-BR" sz="11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707904" y="1700808"/>
          <a:ext cx="4392488" cy="4968550"/>
        </p:xfrm>
        <a:graphic>
          <a:graphicData uri="http://schemas.openxmlformats.org/drawingml/2006/table">
            <a:tbl>
              <a:tblPr/>
              <a:tblGrid>
                <a:gridCol w="1210080"/>
                <a:gridCol w="1613958"/>
                <a:gridCol w="1568450"/>
              </a:tblGrid>
              <a:tr h="124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 dirty="0">
                          <a:latin typeface="Arial"/>
                          <a:ea typeface="Calibri"/>
                          <a:cs typeface="Times New Roman"/>
                        </a:rPr>
                        <a:t>Tela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Problemas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Melhorias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Visualização da agenda não permite identificar de forma rápida o serviço e local que será realizado.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Definir uma cor para cada tipo de serviço ou apenas diferenciando o atendimento externo do interno.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Tela inicial não permite acesso rápido para realizar novos agendamentos.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atalho para realizar novo agendamento a partir da tela inicial.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Agenda do dia não permite acesso às informações detalhadas do paciente de forma rápida.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clique na linha do paciente, exibir tela com informações de agendamento e prontuário.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exibe orientações para o usuário a partir do movimento do mouse.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uma breve orientação ou descrição quando o mouse estiver sobre um item da lista do da agenda do dia. Ex.:”Clique na linha para visualizar informações do paciente”.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Permite pesquisa apenas por nome.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opções de pesquisa por: Nome/RG/CPF/Data Nascimento. E incluir orientações e alertas para preenchimento dos campos.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Não permite a alteração ou inclusão de um agendamento.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botões com as opções de Incluir, Editar e Cancelar.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mais informações no detalhe do paciente.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paciente selecionado para detalhe possibilitar que seu prontuário seja exibido na mesma tela.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possui botão Voltar.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Incluir botão voltar, onde deve navegar para a home.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" y="1340768"/>
            <a:ext cx="8797925" cy="50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avançada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3" y="1394175"/>
            <a:ext cx="882746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Editar registro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268760"/>
            <a:ext cx="8797925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Visualizar de registro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340768"/>
            <a:ext cx="8797925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1. Entendendo os usuários</a:t>
            </a:r>
            <a:endParaRPr lang="pt-BR" sz="2400" dirty="0" smtClean="0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/>
              <a:t>Quais necessidades os usuários têm a ser supridas?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Acesso fácil e simplificado às funcionalidades, principalmente a agenda do dia/semana.</a:t>
            </a:r>
          </a:p>
          <a:p>
            <a:pPr>
              <a:buFontTx/>
              <a:buChar char="-"/>
            </a:pPr>
            <a:r>
              <a:rPr lang="pt-BR" sz="2000" dirty="0" smtClean="0"/>
              <a:t>Navegação intuitiva;</a:t>
            </a:r>
          </a:p>
          <a:p>
            <a:pPr>
              <a:buFontTx/>
              <a:buChar char="-"/>
            </a:pPr>
            <a:r>
              <a:rPr lang="pt-BR" sz="2000" dirty="0" smtClean="0"/>
              <a:t>Atalhos para funcionalidades via teclado.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que os irrita ou decepciona?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-	Atualmente a usuária não possui um sistema informatizado.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que os motiva a usar este produto?	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Governança das informações geradas pela empresa.</a:t>
            </a:r>
          </a:p>
          <a:p>
            <a:pPr>
              <a:buFontTx/>
              <a:buChar char="-"/>
            </a:pPr>
            <a:r>
              <a:rPr lang="pt-BR" sz="2000" dirty="0" smtClean="0"/>
              <a:t>Facilidade de acesso e manipulação dos registros.</a:t>
            </a:r>
          </a:p>
          <a:p>
            <a:pPr algn="just"/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892480" cy="922338"/>
          </a:xfrm>
        </p:spPr>
        <p:txBody>
          <a:bodyPr/>
          <a:lstStyle/>
          <a:p>
            <a:pPr lvl="0"/>
            <a:r>
              <a:rPr lang="pt-BR" sz="2400" dirty="0" smtClean="0"/>
              <a:t>	</a:t>
            </a:r>
            <a:r>
              <a:rPr lang="pt-BR" sz="2400" b="1" dirty="0" smtClean="0"/>
              <a:t>2.</a:t>
            </a:r>
            <a:r>
              <a:rPr lang="pt-BR" sz="2400" dirty="0" smtClean="0"/>
              <a:t> </a:t>
            </a:r>
            <a:r>
              <a:rPr lang="pt-BR" sz="2400" b="1" dirty="0" smtClean="0"/>
              <a:t>Criando </a:t>
            </a:r>
            <a:r>
              <a:rPr lang="pt-BR" sz="2400" b="1" dirty="0" err="1" smtClean="0"/>
              <a:t>Personas</a:t>
            </a:r>
            <a:endParaRPr lang="pt-BR" sz="24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785225" cy="5472608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/>
              <a:t>Identifique padrões de comportamentos dos usuários;</a:t>
            </a:r>
            <a:r>
              <a:rPr lang="pt-BR" sz="1800" b="1" dirty="0" smtClean="0"/>
              <a:t>	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Todos os usuários do sistema possuem noções básicas de informática.</a:t>
            </a:r>
          </a:p>
          <a:p>
            <a:pPr>
              <a:buNone/>
            </a:pPr>
            <a:r>
              <a:rPr lang="pt-BR" sz="1800" dirty="0" smtClean="0"/>
              <a:t>-	Proprietária: Facilidade de acesso às informações da agenda e dos pacientes.</a:t>
            </a:r>
          </a:p>
          <a:p>
            <a:pPr>
              <a:buNone/>
            </a:pPr>
            <a:r>
              <a:rPr lang="pt-BR" sz="1800" dirty="0" smtClean="0"/>
              <a:t>-	Secretária: Facilidade de acesso à agenda e manutenção das informações cadastrais.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2000" b="1" dirty="0" smtClean="0"/>
              <a:t>Agrupe os usuários com base nos padrões;</a:t>
            </a:r>
            <a:endParaRPr lang="pt-BR" sz="2000" dirty="0" smtClean="0"/>
          </a:p>
          <a:p>
            <a:pPr>
              <a:buNone/>
            </a:pPr>
            <a:r>
              <a:rPr lang="pt-BR" sz="1800" dirty="0" smtClean="0"/>
              <a:t>-	Grupo A (administrador)</a:t>
            </a:r>
          </a:p>
          <a:p>
            <a:pPr>
              <a:buFontTx/>
              <a:buChar char="-"/>
            </a:pPr>
            <a:r>
              <a:rPr lang="pt-BR" sz="1800" dirty="0" smtClean="0"/>
              <a:t>Grupo B (secretária)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sz="2000" b="1" dirty="0" smtClean="0"/>
              <a:t>Especifique as características de cada grupo;</a:t>
            </a:r>
          </a:p>
          <a:p>
            <a:pPr>
              <a:buNone/>
            </a:pPr>
            <a:r>
              <a:rPr lang="pt-BR" sz="1800" dirty="0" smtClean="0"/>
              <a:t>-	Grupo A: Facilidade na consulta e manutenção do prontuário dos pacientes, gestão da agenda e visualização de relatórios financeiros.</a:t>
            </a:r>
          </a:p>
          <a:p>
            <a:pPr>
              <a:buNone/>
            </a:pPr>
            <a:r>
              <a:rPr lang="pt-BR" sz="1800" dirty="0" smtClean="0"/>
              <a:t>-	Grupo B: Facilidade para gerir informações administrativas, relacionadas à manutenção dos registros e contato com os pacientes/clientes. 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1800" b="1" dirty="0" smtClean="0"/>
              <a:t>Dê um nome para cada grupo.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Grupo Administrador</a:t>
            </a:r>
          </a:p>
          <a:p>
            <a:pPr>
              <a:buNone/>
            </a:pPr>
            <a:r>
              <a:rPr lang="pt-BR" sz="1800" dirty="0" smtClean="0"/>
              <a:t>-	Grupo Secretária.</a:t>
            </a:r>
          </a:p>
          <a:p>
            <a:pPr marL="457200" indent="-457200">
              <a:buNone/>
            </a:pPr>
            <a:endParaRPr lang="pt-BR" dirty="0" smtClean="0"/>
          </a:p>
          <a:p>
            <a:pPr marL="457200" indent="-45720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3. Entender o Ecossistema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527" y="1412776"/>
          <a:ext cx="7848872" cy="5156881"/>
        </p:xfrm>
        <a:graphic>
          <a:graphicData uri="http://schemas.openxmlformats.org/drawingml/2006/table">
            <a:tbl>
              <a:tblPr/>
              <a:tblGrid>
                <a:gridCol w="3888433"/>
                <a:gridCol w="3960439"/>
              </a:tblGrid>
              <a:tr h="2232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Pessoas, Processos e instituições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Funcionários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clientes, parceiros e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 pacientes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Proprietário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secretária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Notícias, tendências e tecnologias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Aplicação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cross-browser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Integração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de agendas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Acesso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online/off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line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Aplicação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responsiva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Atividades e Pontos de contato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Todas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as atividades são referentes à saúde mental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pt-BR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Cadastro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pacientes.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Registro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atendimentos.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Agendamento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alteração/ visualização de consultas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Lugares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Escritório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4. Criando </a:t>
            </a:r>
            <a:r>
              <a:rPr lang="pt-BR" sz="2400" b="1" dirty="0" err="1" smtClean="0"/>
              <a:t>Journey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Maps</a:t>
            </a:r>
            <a:endParaRPr lang="pt-BR" sz="24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256584"/>
          </a:xfrm>
        </p:spPr>
        <p:txBody>
          <a:bodyPr/>
          <a:lstStyle/>
          <a:p>
            <a:pPr>
              <a:buNone/>
            </a:pPr>
            <a:r>
              <a:rPr lang="pt-BR" sz="1600" b="1" dirty="0" smtClean="0"/>
              <a:t>Olhe para as </a:t>
            </a:r>
            <a:r>
              <a:rPr lang="pt-BR" sz="1600" b="1" dirty="0" err="1" smtClean="0"/>
              <a:t>personas</a:t>
            </a:r>
            <a:r>
              <a:rPr lang="pt-BR" sz="1600" b="1" dirty="0" smtClean="0"/>
              <a:t> e para o contexto e pense nas etapas que envolvem sua jornada;</a:t>
            </a:r>
            <a:endParaRPr lang="pt-BR" sz="1600" dirty="0" smtClean="0"/>
          </a:p>
          <a:p>
            <a:pPr>
              <a:buNone/>
            </a:pPr>
            <a:r>
              <a:rPr lang="pt-BR" sz="1600" b="1" dirty="0" smtClean="0"/>
              <a:t>Descreva o principal objetivo de cada etapa;</a:t>
            </a:r>
            <a:endParaRPr lang="pt-BR" sz="1600" dirty="0" smtClean="0"/>
          </a:p>
          <a:p>
            <a:r>
              <a:rPr lang="pt-BR" b="1" dirty="0" smtClean="0"/>
              <a:t>Fase I - Cadastro de funcionário/usuário/paciente/empresa/parceria</a:t>
            </a:r>
          </a:p>
          <a:p>
            <a:pPr>
              <a:buNone/>
            </a:pPr>
            <a:r>
              <a:rPr lang="pt-BR" dirty="0" smtClean="0"/>
              <a:t>-	Objetivo: A usuária necessita realizar o cadastro dos funcionários, usuários do sistema com perfis de acessos, pacientes, empresas para as quais presta serviços e as parcerias que possui. Este é o início de sua jornada no sistema, realizar estes cadastros para que seja possível as demais ações.</a:t>
            </a:r>
          </a:p>
          <a:p>
            <a:endParaRPr lang="pt-BR" sz="1100" b="1" dirty="0" smtClean="0"/>
          </a:p>
          <a:p>
            <a:r>
              <a:rPr lang="pt-BR" b="1" dirty="0" smtClean="0"/>
              <a:t>Fase II - Agendamento de consulta/palestra</a:t>
            </a:r>
          </a:p>
          <a:p>
            <a:pPr>
              <a:buNone/>
            </a:pPr>
            <a:r>
              <a:rPr lang="pt-BR" dirty="0" smtClean="0"/>
              <a:t>-	Objetivo: A partir do contado do paciente ou empresa há necessidade de verificar a agenda e realizar o agendamento para consulta ou palestra de acordo com a disponibilidade. </a:t>
            </a:r>
          </a:p>
          <a:p>
            <a:pPr>
              <a:buNone/>
            </a:pPr>
            <a:r>
              <a:rPr lang="pt-BR" dirty="0" smtClean="0"/>
              <a:t>				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112568"/>
          </a:xfrm>
        </p:spPr>
        <p:txBody>
          <a:bodyPr/>
          <a:lstStyle/>
          <a:p>
            <a:r>
              <a:rPr lang="pt-BR" sz="2000" b="1" dirty="0" smtClean="0"/>
              <a:t>Fase </a:t>
            </a:r>
            <a:r>
              <a:rPr lang="pt-BR" sz="2000" b="1" dirty="0" smtClean="0"/>
              <a:t>III</a:t>
            </a:r>
            <a:r>
              <a:rPr lang="pt-BR" sz="2000" b="1" dirty="0" smtClean="0"/>
              <a:t> </a:t>
            </a:r>
            <a:r>
              <a:rPr lang="pt-BR" sz="2000" b="1" dirty="0" smtClean="0"/>
              <a:t>- Pré-consulta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Realizar a preparação para o acompanhamento de um paciente momentos antes da consulta. 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/>
              <a:t>Fase IV – 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Realizar o atendimento clinico/ avaliação psicológica do paciente.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 – Pós-consulta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Objetivo: Registrar o atendimento realizado com os pacientes no consultório, viabilizando a evolução do quadro clínico.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VI - Gerar cobrança de pagamento</a:t>
            </a:r>
          </a:p>
          <a:p>
            <a:pPr>
              <a:buNone/>
            </a:pPr>
            <a:r>
              <a:rPr lang="pt-BR" sz="2000" dirty="0" smtClean="0"/>
              <a:t>-	Objetivo: A partir de um atendimento realizado, seja ele de consulta ou palestra é necessário gerar a cobrança deste serviço prestado ao paciente ou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0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328592"/>
          </a:xfrm>
        </p:spPr>
        <p:txBody>
          <a:bodyPr/>
          <a:lstStyle/>
          <a:p>
            <a:r>
              <a:rPr lang="pt-BR" sz="1400" b="1" dirty="0" smtClean="0"/>
              <a:t>Mapeie os pontos de contato dentro da jornada;</a:t>
            </a:r>
          </a:p>
          <a:p>
            <a:r>
              <a:rPr lang="pt-BR" sz="1400" b="1" dirty="0" smtClean="0"/>
              <a:t>Registre o grau de satisfação do usuário com cada ponto de contato</a:t>
            </a:r>
            <a:r>
              <a:rPr lang="pt-BR" sz="1600" b="1" dirty="0" smtClean="0"/>
              <a:t>;</a:t>
            </a:r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16832"/>
            <a:ext cx="9107553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5. Gerando ideias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200" b="1" dirty="0" smtClean="0"/>
              <a:t>Faça um </a:t>
            </a:r>
            <a:r>
              <a:rPr lang="pt-BR" sz="1200" b="1" dirty="0" err="1" smtClean="0"/>
              <a:t>brainstorm</a:t>
            </a:r>
            <a:r>
              <a:rPr lang="pt-BR" sz="1200" b="1" dirty="0" smtClean="0"/>
              <a:t> de ideias para o produto;</a:t>
            </a:r>
          </a:p>
          <a:p>
            <a:r>
              <a:rPr lang="pt-BR" sz="1200" b="1" dirty="0" smtClean="0"/>
              <a:t>Faça </a:t>
            </a:r>
            <a:r>
              <a:rPr lang="pt-BR" sz="1200" b="1" dirty="0" err="1" smtClean="0"/>
              <a:t>sketchs</a:t>
            </a:r>
            <a:r>
              <a:rPr lang="pt-BR" sz="1200" b="1" dirty="0" smtClean="0"/>
              <a:t> simples para exemplificar o funcionamento.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583680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6. Criando o Mapa do Site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98768"/>
            <a:ext cx="7524328" cy="5429125"/>
          </a:xfrm>
          <a:prstGeom prst="rect">
            <a:avLst/>
          </a:prstGeom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31788" y="1493168"/>
            <a:ext cx="8785225" cy="4751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b="1" smtClean="0"/>
              <a:t>Faça uma lista com o conteúdo que deve fazer parte do produto;</a:t>
            </a:r>
          </a:p>
          <a:p>
            <a:r>
              <a:rPr lang="pt-BR" sz="1100" b="1" smtClean="0"/>
              <a:t>    Organize o conteúdo em grupos;</a:t>
            </a:r>
          </a:p>
          <a:p>
            <a:r>
              <a:rPr lang="pt-BR" sz="1100" b="1" smtClean="0"/>
              <a:t>    Rotule cada grupo;</a:t>
            </a:r>
          </a:p>
          <a:p>
            <a:r>
              <a:rPr lang="pt-BR" sz="1100" b="1" smtClean="0"/>
              <a:t>    Priorize o conteúdo dentro dos grupos;</a:t>
            </a:r>
          </a:p>
          <a:p>
            <a:r>
              <a:rPr lang="pt-BR" sz="1100" b="1" smtClean="0"/>
              <a:t>    Priorize a estrutura dos grupos. </a:t>
            </a:r>
          </a:p>
          <a:p>
            <a:pPr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6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Apresentação na tela (4:3)</PresentationFormat>
  <Paragraphs>134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Times New Roman</vt:lpstr>
      <vt:lpstr>Verdana</vt:lpstr>
      <vt:lpstr>Calibri</vt:lpstr>
      <vt:lpstr>Tahoma</vt:lpstr>
      <vt:lpstr>Arial</vt:lpstr>
      <vt:lpstr>Impacta</vt:lpstr>
      <vt:lpstr>Projeto de Interface com o Usuário</vt:lpstr>
      <vt:lpstr>1. Entendendo os usuários</vt:lpstr>
      <vt:lpstr> 2. Criando Personas</vt:lpstr>
      <vt:lpstr>3. Entender o Ecossistema </vt:lpstr>
      <vt:lpstr>4. Criando Journey Maps</vt:lpstr>
      <vt:lpstr>4. Criando Journey Maps</vt:lpstr>
      <vt:lpstr>4. Criando Journey Maps</vt:lpstr>
      <vt:lpstr>5. Gerando ideias</vt:lpstr>
      <vt:lpstr>6. Criando o Mapa do Site</vt:lpstr>
      <vt:lpstr>7. Protótipo de Telas  </vt:lpstr>
      <vt:lpstr>7. Protótipo de Telas </vt:lpstr>
      <vt:lpstr>8. Avaliando Interfaces</vt:lpstr>
      <vt:lpstr>Home</vt:lpstr>
      <vt:lpstr>Busca avançada</vt:lpstr>
      <vt:lpstr>Editar registro</vt:lpstr>
      <vt:lpstr>Visualizar de registro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2016-12-05T23:18:03Z</dcterms:modified>
</cp:coreProperties>
</file>