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65" r:id="rId5"/>
    <p:sldId id="292" r:id="rId6"/>
    <p:sldId id="293" r:id="rId7"/>
    <p:sldId id="294" r:id="rId8"/>
    <p:sldId id="295" r:id="rId9"/>
    <p:sldId id="296" r:id="rId10"/>
    <p:sldId id="29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CE7A1-ED02-FBA4-835B-CC3D682EA6E8}" v="42" dt="2023-07-17T19:59:43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5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1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8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2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37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3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DevOps Fundamentals</a:t>
            </a:r>
          </a:p>
          <a:p>
            <a:r>
              <a:rPr lang="en-US" sz="2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Alexsandro Lechner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400" b="1" dirty="0">
                <a:solidFill>
                  <a:srgbClr val="EA4E60"/>
                </a:solidFill>
                <a:latin typeface="Century Gothic"/>
              </a:rPr>
              <a:t>Tema</a:t>
            </a:r>
            <a:endParaRPr sz="24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8413426" cy="68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964B6-F15C-06B4-C0D3-8148BB26F7DE}"/>
              </a:ext>
            </a:extLst>
          </p:cNvPr>
          <p:cNvGrpSpPr/>
          <p:nvPr/>
        </p:nvGrpSpPr>
        <p:grpSpPr>
          <a:xfrm>
            <a:off x="671660" y="4443062"/>
            <a:ext cx="1748642" cy="398700"/>
            <a:chOff x="3899066" y="4462016"/>
            <a:chExt cx="1748642" cy="3987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96448E7-58D9-CBFC-8973-DCFA8A84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9066" y="4547507"/>
              <a:ext cx="290695" cy="290695"/>
            </a:xfrm>
            <a:prstGeom prst="rect">
              <a:avLst/>
            </a:prstGeom>
          </p:spPr>
        </p:pic>
        <p:sp>
          <p:nvSpPr>
            <p:cNvPr id="4" name="Google Shape;194;p5">
              <a:extLst>
                <a:ext uri="{FF2B5EF4-FFF2-40B4-BE49-F238E27FC236}">
                  <a16:creationId xmlns:a16="http://schemas.microsoft.com/office/drawing/2014/main" id="{2F74E707-5F49-4487-4C01-EAE6851CF06F}"/>
                </a:ext>
              </a:extLst>
            </p:cNvPr>
            <p:cNvSpPr txBox="1"/>
            <p:nvPr/>
          </p:nvSpPr>
          <p:spPr>
            <a:xfrm>
              <a:off x="4124447" y="4462016"/>
              <a:ext cx="1523261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dirty="0" err="1">
                  <a:solidFill>
                    <a:srgbClr val="A5A5A5"/>
                  </a:solidFill>
                  <a:latin typeface="Calibri"/>
                  <a:cs typeface="Calibri"/>
                  <a:sym typeface="Calibri"/>
                </a:rPr>
                <a:t>alexsandrolechner</a:t>
              </a:r>
              <a:endParaRPr lang="pt-BR" sz="1000" dirty="0"/>
            </a:p>
          </p:txBody>
        </p:sp>
      </p:grpSp>
      <p:pic>
        <p:nvPicPr>
          <p:cNvPr id="2" name="Picture 1" descr="A picture containing qr code&#10;&#10;Description automatically generated">
            <a:extLst>
              <a:ext uri="{FF2B5EF4-FFF2-40B4-BE49-F238E27FC236}">
                <a16:creationId xmlns:a16="http://schemas.microsoft.com/office/drawing/2014/main" id="{41C3A84F-0F18-C71A-77F3-F6FBA98F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61" y="4097996"/>
            <a:ext cx="1445078" cy="731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227756"/>
            <a:ext cx="8016900" cy="91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67762" y="1092480"/>
            <a:ext cx="8016900" cy="347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 fontAlgn="base"/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Agora veremos um caso prático em DevOps, que será </a:t>
            </a:r>
            <a:r>
              <a:rPr lang="pt-PT" sz="1800" err="1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versionar</a:t>
            </a:r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um código no repositório e depois iremos para o processo de CI/CD no </a:t>
            </a:r>
            <a:r>
              <a:rPr lang="pt-PT" sz="1800" err="1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GitLab</a:t>
            </a:r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.</a:t>
            </a:r>
            <a:endParaRPr lang="en-GB" sz="1800" dirty="0">
              <a:effectLst/>
              <a:latin typeface="Calibri"/>
              <a:ea typeface="Times New Roman" panose="02020603050405020304" pitchFamily="18" charset="0"/>
              <a:cs typeface="Times New Roman"/>
            </a:endParaRPr>
          </a:p>
          <a:p>
            <a:pPr algn="just" fontAlgn="base"/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 antes disso, quero explicar alguns conceitos: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227756"/>
            <a:ext cx="8016900" cy="91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960059"/>
            <a:ext cx="8009931" cy="200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fontAlgn="base"/>
            <a:r>
              <a:rPr lang="pt-BR" b="1" dirty="0">
                <a:effectLst/>
                <a:cs typeface="Calibri" panose="020F0502020204030204" pitchFamily="34" charset="0"/>
              </a:rPr>
              <a:t>Serviço de hospedagem de código (</a:t>
            </a:r>
            <a:r>
              <a:rPr lang="pt-BR" b="1" dirty="0" err="1">
                <a:effectLst/>
                <a:cs typeface="Calibri" panose="020F0502020204030204" pitchFamily="34" charset="0"/>
              </a:rPr>
              <a:t>code</a:t>
            </a:r>
            <a:r>
              <a:rPr lang="pt-BR" b="1" dirty="0">
                <a:effectLst/>
                <a:cs typeface="Calibri" panose="020F0502020204030204" pitchFamily="34" charset="0"/>
              </a:rPr>
              <a:t> </a:t>
            </a:r>
            <a:r>
              <a:rPr lang="pt-BR" b="1" dirty="0" err="1">
                <a:effectLst/>
                <a:cs typeface="Calibri" panose="020F0502020204030204" pitchFamily="34" charset="0"/>
              </a:rPr>
              <a:t>repository</a:t>
            </a:r>
            <a:r>
              <a:rPr lang="pt-BR" b="1" dirty="0">
                <a:effectLst/>
                <a:cs typeface="Calibri" panose="020F0502020204030204" pitchFamily="34" charset="0"/>
              </a:rPr>
              <a:t>):</a:t>
            </a:r>
            <a:br>
              <a:rPr lang="pt-BR" dirty="0">
                <a:effectLst/>
                <a:cs typeface="Calibri" panose="020F0502020204030204" pitchFamily="34" charset="0"/>
              </a:rPr>
            </a:br>
            <a:r>
              <a:rPr lang="pt-BR" dirty="0">
                <a:effectLst/>
                <a:cs typeface="Calibri" panose="020F0502020204030204" pitchFamily="34" charset="0"/>
              </a:rPr>
              <a:t>É o serviços de hospedagem de repositórios </a:t>
            </a:r>
            <a:r>
              <a:rPr lang="pt-BR" dirty="0" err="1">
                <a:effectLst/>
                <a:cs typeface="Calibri" panose="020F0502020204030204" pitchFamily="34" charset="0"/>
              </a:rPr>
              <a:t>Git</a:t>
            </a:r>
            <a:r>
              <a:rPr lang="pt-BR" dirty="0">
                <a:effectLst/>
                <a:cs typeface="Calibri" panose="020F0502020204030204" pitchFamily="34" charset="0"/>
              </a:rPr>
              <a:t> que permite que as equipes de desenvolvimento colaborem nos projetos de software.</a:t>
            </a:r>
            <a:endParaRPr lang="en-GB" dirty="0">
              <a:effectLst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GitLab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>
                <a:effectLst/>
                <a:latin typeface="Calibri"/>
                <a:ea typeface="Calibri"/>
                <a:cs typeface="Calibri"/>
              </a:rPr>
              <a:t>Azure </a:t>
            </a:r>
            <a:r>
              <a:rPr lang="pt-BR" sz="1800" dirty="0" err="1">
                <a:effectLst/>
                <a:latin typeface="Calibri"/>
                <a:ea typeface="Calibri"/>
                <a:cs typeface="Calibri"/>
              </a:rPr>
              <a:t>Repos</a:t>
            </a:r>
            <a:r>
              <a:rPr lang="pt-BR" sz="1800" dirty="0">
                <a:latin typeface="Calibri"/>
                <a:ea typeface="Calibri"/>
                <a:cs typeface="Calibri"/>
              </a:rPr>
              <a:t> </a:t>
            </a:r>
            <a:endParaRPr lang="en-GB" dirty="0">
              <a:latin typeface="Calibri"/>
              <a:ea typeface="Calibri"/>
              <a:cs typeface="Calibri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68F1AA85-E551-3941-E693-6D3A613785B1}"/>
              </a:ext>
            </a:extLst>
          </p:cNvPr>
          <p:cNvSpPr txBox="1"/>
          <p:nvPr/>
        </p:nvSpPr>
        <p:spPr>
          <a:xfrm>
            <a:off x="525944" y="2967278"/>
            <a:ext cx="8009931" cy="200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fontAlgn="base"/>
            <a:r>
              <a:rPr lang="pt-BR" sz="1800" dirty="0">
                <a:latin typeface="Calibri"/>
                <a:ea typeface="Calibri"/>
                <a:cs typeface="Calibri"/>
              </a:rPr>
              <a:t>Cada um oferece recursos e funcionalidades únicas, mas todos são utilizados pela comunidade de desenvolvimento de software.</a:t>
            </a:r>
            <a:endParaRPr lang="pt-BR" sz="1800" dirty="0">
              <a:effectLst/>
              <a:latin typeface="Calibri"/>
              <a:ea typeface="Calibri"/>
              <a:cs typeface="Calibri"/>
            </a:endParaRPr>
          </a:p>
          <a:p>
            <a:pPr marL="457200"/>
            <a:endParaRPr lang="pt-BR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17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227756"/>
            <a:ext cx="8016900" cy="91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834608"/>
            <a:ext cx="8016900" cy="347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fontAlgn="base"/>
            <a:r>
              <a:rPr lang="pt-BR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Versionar</a:t>
            </a:r>
            <a:r>
              <a:rPr lang="pt-B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 nosso código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br>
              <a:rPr lang="pt-B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dirty="0">
                <a:cs typeface="Calibri" panose="020F0502020204030204" pitchFamily="34" charset="0"/>
              </a:rPr>
              <a:t>No </a:t>
            </a:r>
            <a:r>
              <a:rPr lang="pt-BR" dirty="0" err="1">
                <a:cs typeface="Calibri" panose="020F0502020204030204" pitchFamily="34" charset="0"/>
              </a:rPr>
              <a:t>repository</a:t>
            </a:r>
            <a:r>
              <a:rPr lang="pt-BR" dirty="0">
                <a:cs typeface="Calibri" panose="020F0502020204030204" pitchFamily="34" charset="0"/>
              </a:rPr>
              <a:t> utilizamos alguns comandos </a:t>
            </a:r>
            <a:r>
              <a:rPr lang="pt-BR" dirty="0" err="1">
                <a:cs typeface="Calibri" panose="020F0502020204030204" pitchFamily="34" charset="0"/>
              </a:rPr>
              <a:t>Git</a:t>
            </a:r>
            <a:r>
              <a:rPr lang="pt-BR" dirty="0">
                <a:cs typeface="Calibri" panose="020F0502020204030204" pitchFamily="34" charset="0"/>
              </a:rPr>
              <a:t>:</a:t>
            </a:r>
            <a:endParaRPr lang="en-GB" dirty="0"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suponha que o desenvolvedor precise preparar um novo repositório em seu ambiente local. Para isso devemos usar os comandos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irá inicializar o repositório do projeto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localmente.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clone ssh://something.com/[username]/[repository_name].git: suponha que o desenvolvedor precise criar um repositório específico do GIT em sua cópia local a partir do repositório remoto. Em seguida, eles devem executar o comando clone para copiar o mesmo repositório remoto no ambiente local em um local específico.</a:t>
            </a: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https://training.github.com ou fazer busca por </a:t>
            </a:r>
            <a:b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comandos básicos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b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7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227756"/>
            <a:ext cx="8016900" cy="91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834608"/>
            <a:ext cx="8016900" cy="347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fontAlgn="base"/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Versionamento de Código</a:t>
            </a:r>
            <a:br>
              <a:rPr lang="pt-B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dirty="0">
                <a:cs typeface="Calibri" panose="020F0502020204030204" pitchFamily="34" charset="0"/>
              </a:rPr>
              <a:t>No </a:t>
            </a:r>
            <a:r>
              <a:rPr lang="pt-BR" dirty="0" err="1">
                <a:cs typeface="Calibri" panose="020F0502020204030204" pitchFamily="34" charset="0"/>
              </a:rPr>
              <a:t>repository</a:t>
            </a:r>
            <a:r>
              <a:rPr lang="pt-BR" dirty="0">
                <a:cs typeface="Calibri" panose="020F0502020204030204" pitchFamily="34" charset="0"/>
              </a:rPr>
              <a:t> utilizamos alguns comandos </a:t>
            </a:r>
            <a:r>
              <a:rPr lang="pt-BR" dirty="0" err="1">
                <a:cs typeface="Calibri" panose="020F0502020204030204" pitchFamily="34" charset="0"/>
              </a:rPr>
              <a:t>Git</a:t>
            </a:r>
            <a:r>
              <a:rPr lang="pt-BR" dirty="0">
                <a:cs typeface="Calibri" panose="020F0502020204030204" pitchFamily="34" charset="0"/>
              </a:rPr>
              <a:t>:</a:t>
            </a:r>
            <a:endParaRPr lang="en-GB" dirty="0"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Acesso apenas de pessoas autorizadas ao repositório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Rastreabilidade (quem alterou o código)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Roolback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Visualização (uso de interface, gráficos, histórico)</a:t>
            </a:r>
          </a:p>
          <a:p>
            <a:pPr marL="742950" lvl="1" indent="-285750" fontAlgn="base">
              <a:buFont typeface="+mj-lt"/>
              <a:buAutoNum type="alphaLcPeriod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Colaboração (diversos desenvolvedores no mesmo projeto)</a:t>
            </a:r>
            <a:b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7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227756"/>
            <a:ext cx="8016900" cy="91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53823" y="987937"/>
            <a:ext cx="8016900" cy="347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fontAlgn="base"/>
            <a:r>
              <a:rPr lang="pt-P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Controle de código fonte</a:t>
            </a:r>
            <a:br>
              <a:rPr lang="pt-B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 a prática de gerenciamento e monitoramento de alterações no código. Os sistemas SCM (Source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Management – Gerenciamento de controle) disponibilizam histórico de execuções de desenvolvimento de código. </a:t>
            </a:r>
          </a:p>
          <a:p>
            <a:pPr fontAlgn="base"/>
            <a:endParaRPr lang="pt-PT" dirty="0">
              <a:cs typeface="Calibri" panose="020F0502020204030204" pitchFamily="34" charset="0"/>
            </a:endParaRPr>
          </a:p>
          <a:p>
            <a:pPr fontAlgn="base"/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Isto é muito importante porque ajuda a resolver conflito de versões durante 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merge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contribuições de várias origens.</a:t>
            </a:r>
            <a:b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5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3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DevOps Fundamentals</a:t>
            </a:r>
          </a:p>
          <a:p>
            <a:r>
              <a:rPr lang="en-US" sz="2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Alexsandro Lechner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400" b="1" dirty="0">
                <a:solidFill>
                  <a:srgbClr val="EA4E60"/>
                </a:solidFill>
                <a:latin typeface="Century Gothic"/>
              </a:rPr>
              <a:t>Tema</a:t>
            </a:r>
            <a:endParaRPr sz="24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8413426" cy="68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– Hands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On</a:t>
            </a:r>
            <a:br>
              <a:rPr lang="pt-BR" sz="4000" b="1" dirty="0">
                <a:solidFill>
                  <a:srgbClr val="EA4E60"/>
                </a:solidFill>
                <a:latin typeface="Century Gothic"/>
              </a:rPr>
            </a:b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GitLab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964B6-F15C-06B4-C0D3-8148BB26F7DE}"/>
              </a:ext>
            </a:extLst>
          </p:cNvPr>
          <p:cNvGrpSpPr/>
          <p:nvPr/>
        </p:nvGrpSpPr>
        <p:grpSpPr>
          <a:xfrm>
            <a:off x="671660" y="4443062"/>
            <a:ext cx="1748642" cy="398700"/>
            <a:chOff x="3899066" y="4462016"/>
            <a:chExt cx="1748642" cy="3987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96448E7-58D9-CBFC-8973-DCFA8A84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9066" y="4547507"/>
              <a:ext cx="290695" cy="290695"/>
            </a:xfrm>
            <a:prstGeom prst="rect">
              <a:avLst/>
            </a:prstGeom>
          </p:spPr>
        </p:pic>
        <p:sp>
          <p:nvSpPr>
            <p:cNvPr id="4" name="Google Shape;194;p5">
              <a:extLst>
                <a:ext uri="{FF2B5EF4-FFF2-40B4-BE49-F238E27FC236}">
                  <a16:creationId xmlns:a16="http://schemas.microsoft.com/office/drawing/2014/main" id="{2F74E707-5F49-4487-4C01-EAE6851CF06F}"/>
                </a:ext>
              </a:extLst>
            </p:cNvPr>
            <p:cNvSpPr txBox="1"/>
            <p:nvPr/>
          </p:nvSpPr>
          <p:spPr>
            <a:xfrm>
              <a:off x="4124447" y="4462016"/>
              <a:ext cx="1523261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dirty="0" err="1">
                  <a:solidFill>
                    <a:srgbClr val="A5A5A5"/>
                  </a:solidFill>
                  <a:latin typeface="Calibri"/>
                  <a:cs typeface="Calibri"/>
                  <a:sym typeface="Calibri"/>
                </a:rPr>
                <a:t>alexsandrolechner</a:t>
              </a:r>
              <a:endParaRPr lang="pt-BR" sz="1000" dirty="0"/>
            </a:p>
          </p:txBody>
        </p:sp>
      </p:grpSp>
      <p:pic>
        <p:nvPicPr>
          <p:cNvPr id="2" name="Picture 1" descr="A picture containing qr code&#10;&#10;Description automatically generated">
            <a:extLst>
              <a:ext uri="{FF2B5EF4-FFF2-40B4-BE49-F238E27FC236}">
                <a16:creationId xmlns:a16="http://schemas.microsoft.com/office/drawing/2014/main" id="{41C3A84F-0F18-C71A-77F3-F6FBA98F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61" y="4097996"/>
            <a:ext cx="1445078" cy="73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301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1A0A5EF-0128-4A25-9BF3-170F64489A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382</Words>
  <Application>Microsoft Office PowerPoint</Application>
  <PresentationFormat>Apresentação na tela (16:9)</PresentationFormat>
  <Paragraphs>40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Renato Seabra</cp:lastModifiedBy>
  <cp:revision>148</cp:revision>
  <dcterms:modified xsi:type="dcterms:W3CDTF">2023-10-31T12:25:54Z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