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4f461193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44f4611933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4f461193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44f4611933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4f461193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44f4611933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4f461193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44f4611933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4f461193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44f4611933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4f461193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44f4611933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4f461193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44f4611933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4f461193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44f4611933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4f461193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44f4611933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4f461193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44f4611933_0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d29cc66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3d29cc666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203ec52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27203ec523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fad9d9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3fad9d9a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4f461193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144f461193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4f46119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44f4611933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4f461193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44f4611933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4f461193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44f4611933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57" name="Shape 57"/>
        <p:cNvGrpSpPr/>
        <p:nvPr/>
      </p:nvGrpSpPr>
      <p:grpSpPr>
        <a:xfrm>
          <a:off x="0" y="0"/>
          <a:ext cx="0" cy="0"/>
          <a:chOff x="0" y="0"/>
          <a:chExt cx="0" cy="0"/>
        </a:xfrm>
      </p:grpSpPr>
      <p:sp>
        <p:nvSpPr>
          <p:cNvPr id="58" name="Google Shape;58;p1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311700" y="315925"/>
            <a:ext cx="8520600" cy="831300"/>
          </a:xfrm>
          <a:prstGeom prst="rect">
            <a:avLst/>
          </a:prstGeom>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body"/>
          </p:nvPr>
        </p:nvSpPr>
        <p:spPr>
          <a:xfrm>
            <a:off x="311700" y="1225225"/>
            <a:ext cx="8520600" cy="3354000"/>
          </a:xfrm>
          <a:prstGeom prst="rect">
            <a:avLst/>
          </a:prstGeom>
        </p:spPr>
        <p:txBody>
          <a:bodyPr anchorCtr="0" anchor="t" bIns="0" lIns="0" spcFirstLastPara="1" rIns="0" wrap="square" tIns="0">
            <a:norm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8165520" y="95760"/>
            <a:ext cx="845280" cy="379440"/>
          </a:xfrm>
          <a:prstGeom prst="rect">
            <a:avLst/>
          </a:prstGeom>
          <a:noFill/>
          <a:ln>
            <a:noFill/>
          </a:ln>
        </p:spPr>
      </p:pic>
      <p:sp>
        <p:nvSpPr>
          <p:cNvPr id="7" name="Google Shape;7;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1395360" y="3328560"/>
            <a:ext cx="2369520" cy="258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2000"/>
              <a:buFont typeface="Calibri"/>
              <a:buNone/>
            </a:pPr>
            <a:r>
              <a:rPr b="0" i="0" lang="en-US" sz="2000" u="none" cap="none" strike="noStrike">
                <a:solidFill>
                  <a:srgbClr val="181818"/>
                </a:solidFill>
                <a:latin typeface="Calibri"/>
                <a:ea typeface="Calibri"/>
                <a:cs typeface="Calibri"/>
                <a:sym typeface="Calibri"/>
              </a:rPr>
              <a:t>Denilson Bonatti</a:t>
            </a:r>
            <a:br>
              <a:rPr b="0" i="0" lang="en-US" sz="18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67" name="Google Shape;67;p15"/>
          <p:cNvSpPr/>
          <p:nvPr/>
        </p:nvSpPr>
        <p:spPr>
          <a:xfrm>
            <a:off x="1402200" y="3704050"/>
            <a:ext cx="4524600" cy="32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1600"/>
              <a:buFont typeface="Calibri"/>
              <a:buNone/>
            </a:pPr>
            <a:r>
              <a:rPr b="0" i="0" lang="en-US" sz="1600" u="none" cap="none" strike="noStrik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b="0" i="0" sz="1600" u="none" cap="none" strike="noStrike">
              <a:latin typeface="Arial"/>
              <a:ea typeface="Arial"/>
              <a:cs typeface="Arial"/>
              <a:sym typeface="Arial"/>
            </a:endParaRPr>
          </a:p>
        </p:txBody>
      </p:sp>
      <p:sp>
        <p:nvSpPr>
          <p:cNvPr id="68" name="Google Shape;68;p15"/>
          <p:cNvSpPr/>
          <p:nvPr/>
        </p:nvSpPr>
        <p:spPr>
          <a:xfrm>
            <a:off x="1402200" y="1355760"/>
            <a:ext cx="599976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Docker e Kubernetes: Escalabilidade em Produção</a:t>
            </a:r>
            <a:endParaRPr b="0" i="0" sz="40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4"/>
          <p:cNvSpPr/>
          <p:nvPr/>
        </p:nvSpPr>
        <p:spPr>
          <a:xfrm>
            <a:off x="594060" y="357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3200">
                <a:solidFill>
                  <a:srgbClr val="EE4C4C"/>
                </a:solidFill>
                <a:latin typeface="Century Gothic"/>
                <a:ea typeface="Century Gothic"/>
                <a:cs typeface="Century Gothic"/>
                <a:sym typeface="Century Gothic"/>
              </a:rPr>
              <a:t>Como utilizar o Kubernetes?</a:t>
            </a:r>
            <a:endParaRPr b="0" sz="3200" strike="noStrike">
              <a:latin typeface="Arial"/>
              <a:ea typeface="Arial"/>
              <a:cs typeface="Arial"/>
              <a:sym typeface="Arial"/>
            </a:endParaRPr>
          </a:p>
        </p:txBody>
      </p:sp>
      <p:sp>
        <p:nvSpPr>
          <p:cNvPr id="134" name="Google Shape;134;p24"/>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35" name="Google Shape;135;p24"/>
          <p:cNvPicPr preferRelativeResize="0"/>
          <p:nvPr/>
        </p:nvPicPr>
        <p:blipFill>
          <a:blip r:embed="rId3">
            <a:alphaModFix/>
          </a:blip>
          <a:stretch>
            <a:fillRect/>
          </a:stretch>
        </p:blipFill>
        <p:spPr>
          <a:xfrm>
            <a:off x="594050" y="1240577"/>
            <a:ext cx="7410001" cy="3355731"/>
          </a:xfrm>
          <a:prstGeom prst="rect">
            <a:avLst/>
          </a:prstGeom>
          <a:noFill/>
          <a:ln>
            <a:noFill/>
          </a:ln>
        </p:spPr>
      </p:pic>
      <p:sp>
        <p:nvSpPr>
          <p:cNvPr id="136" name="Google Shape;136;p24"/>
          <p:cNvSpPr txBox="1"/>
          <p:nvPr/>
        </p:nvSpPr>
        <p:spPr>
          <a:xfrm>
            <a:off x="143050" y="4672500"/>
            <a:ext cx="611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https://kubernetes.io/pt-br/docs/tutorials/kubernetes-basics</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pic>
        <p:nvPicPr>
          <p:cNvPr id="141" name="Google Shape;141;p25"/>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42" name="Google Shape;142;p25"/>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143" name="Google Shape;143;p25"/>
          <p:cNvSpPr txBox="1"/>
          <p:nvPr/>
        </p:nvSpPr>
        <p:spPr>
          <a:xfrm>
            <a:off x="3325563"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01</a:t>
            </a:r>
            <a:endParaRPr/>
          </a:p>
        </p:txBody>
      </p:sp>
      <p:pic>
        <p:nvPicPr>
          <p:cNvPr id="144" name="Google Shape;144;p25"/>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145" name="Google Shape;145;p25"/>
          <p:cNvSpPr txBox="1"/>
          <p:nvPr/>
        </p:nvSpPr>
        <p:spPr>
          <a:xfrm>
            <a:off x="4803875"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02</a:t>
            </a:r>
            <a:endParaRPr/>
          </a:p>
        </p:txBody>
      </p:sp>
      <p:sp>
        <p:nvSpPr>
          <p:cNvPr id="146" name="Google Shape;146;p25"/>
          <p:cNvSpPr/>
          <p:nvPr/>
        </p:nvSpPr>
        <p:spPr>
          <a:xfrm>
            <a:off x="2762675" y="426113"/>
            <a:ext cx="54747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Arquitetura básica do Kubernetes</a:t>
            </a:r>
            <a:endParaRPr b="0" i="0" sz="40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6"/>
          <p:cNvSpPr/>
          <p:nvPr/>
        </p:nvSpPr>
        <p:spPr>
          <a:xfrm>
            <a:off x="2625400" y="1373500"/>
            <a:ext cx="3805800" cy="34767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6"/>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53" name="Google Shape;153;p26"/>
          <p:cNvPicPr preferRelativeResize="0"/>
          <p:nvPr/>
        </p:nvPicPr>
        <p:blipFill>
          <a:blip r:embed="rId4">
            <a:alphaModFix/>
          </a:blip>
          <a:stretch>
            <a:fillRect/>
          </a:stretch>
        </p:blipFill>
        <p:spPr>
          <a:xfrm>
            <a:off x="3987350" y="2109000"/>
            <a:ext cx="970388" cy="1479872"/>
          </a:xfrm>
          <a:prstGeom prst="rect">
            <a:avLst/>
          </a:prstGeom>
          <a:noFill/>
          <a:ln>
            <a:noFill/>
          </a:ln>
        </p:spPr>
      </p:pic>
      <p:sp>
        <p:nvSpPr>
          <p:cNvPr id="154" name="Google Shape;154;p26"/>
          <p:cNvSpPr txBox="1"/>
          <p:nvPr/>
        </p:nvSpPr>
        <p:spPr>
          <a:xfrm>
            <a:off x="4160506" y="3619631"/>
            <a:ext cx="624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01</a:t>
            </a:r>
            <a:endParaRPr sz="900"/>
          </a:p>
        </p:txBody>
      </p:sp>
      <p:pic>
        <p:nvPicPr>
          <p:cNvPr id="155" name="Google Shape;155;p26"/>
          <p:cNvPicPr preferRelativeResize="0"/>
          <p:nvPr/>
        </p:nvPicPr>
        <p:blipFill>
          <a:blip r:embed="rId4">
            <a:alphaModFix/>
          </a:blip>
          <a:stretch>
            <a:fillRect/>
          </a:stretch>
        </p:blipFill>
        <p:spPr>
          <a:xfrm>
            <a:off x="5059463" y="2109000"/>
            <a:ext cx="970388" cy="1479872"/>
          </a:xfrm>
          <a:prstGeom prst="rect">
            <a:avLst/>
          </a:prstGeom>
          <a:noFill/>
          <a:ln>
            <a:noFill/>
          </a:ln>
        </p:spPr>
      </p:pic>
      <p:sp>
        <p:nvSpPr>
          <p:cNvPr id="156" name="Google Shape;156;p26"/>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pic>
        <p:nvPicPr>
          <p:cNvPr id="157" name="Google Shape;157;p26"/>
          <p:cNvPicPr preferRelativeResize="0"/>
          <p:nvPr/>
        </p:nvPicPr>
        <p:blipFill>
          <a:blip r:embed="rId4">
            <a:alphaModFix/>
          </a:blip>
          <a:stretch>
            <a:fillRect/>
          </a:stretch>
        </p:blipFill>
        <p:spPr>
          <a:xfrm>
            <a:off x="2915225" y="2139750"/>
            <a:ext cx="970388" cy="1479872"/>
          </a:xfrm>
          <a:prstGeom prst="rect">
            <a:avLst/>
          </a:prstGeom>
          <a:noFill/>
          <a:ln>
            <a:noFill/>
          </a:ln>
        </p:spPr>
      </p:pic>
      <p:sp>
        <p:nvSpPr>
          <p:cNvPr id="158" name="Google Shape;158;p26"/>
          <p:cNvSpPr txBox="1"/>
          <p:nvPr/>
        </p:nvSpPr>
        <p:spPr>
          <a:xfrm>
            <a:off x="5232656" y="3598506"/>
            <a:ext cx="624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02</a:t>
            </a:r>
            <a:endParaRPr sz="900"/>
          </a:p>
        </p:txBody>
      </p:sp>
      <p:sp>
        <p:nvSpPr>
          <p:cNvPr id="159" name="Google Shape;159;p26"/>
          <p:cNvSpPr txBox="1"/>
          <p:nvPr/>
        </p:nvSpPr>
        <p:spPr>
          <a:xfrm>
            <a:off x="3088356" y="3583556"/>
            <a:ext cx="624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Master</a:t>
            </a:r>
            <a:endParaRPr sz="9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65" name="Google Shape;165;p27"/>
          <p:cNvPicPr preferRelativeResize="0"/>
          <p:nvPr/>
        </p:nvPicPr>
        <p:blipFill>
          <a:blip r:embed="rId4">
            <a:alphaModFix/>
          </a:blip>
          <a:stretch>
            <a:fillRect/>
          </a:stretch>
        </p:blipFill>
        <p:spPr>
          <a:xfrm>
            <a:off x="413100" y="2138994"/>
            <a:ext cx="1155360" cy="1855301"/>
          </a:xfrm>
          <a:prstGeom prst="rect">
            <a:avLst/>
          </a:prstGeom>
          <a:noFill/>
          <a:ln>
            <a:noFill/>
          </a:ln>
        </p:spPr>
      </p:pic>
      <p:sp>
        <p:nvSpPr>
          <p:cNvPr id="166" name="Google Shape;166;p27"/>
          <p:cNvSpPr txBox="1"/>
          <p:nvPr/>
        </p:nvSpPr>
        <p:spPr>
          <a:xfrm>
            <a:off x="619263" y="4032857"/>
            <a:ext cx="74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67" name="Google Shape;167;p27"/>
          <p:cNvCxnSpPr>
            <a:endCxn id="168" idx="1"/>
          </p:cNvCxnSpPr>
          <p:nvPr/>
        </p:nvCxnSpPr>
        <p:spPr>
          <a:xfrm flipH="1" rot="10800000">
            <a:off x="1465956" y="2483606"/>
            <a:ext cx="960300" cy="1575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27"/>
          <p:cNvSpPr/>
          <p:nvPr/>
        </p:nvSpPr>
        <p:spPr>
          <a:xfrm>
            <a:off x="2426256" y="2130806"/>
            <a:ext cx="743100" cy="7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txBox="1"/>
          <p:nvPr/>
        </p:nvSpPr>
        <p:spPr>
          <a:xfrm>
            <a:off x="3637842" y="2017800"/>
            <a:ext cx="45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70" name="Google Shape;170;p27"/>
          <p:cNvPicPr preferRelativeResize="0"/>
          <p:nvPr/>
        </p:nvPicPr>
        <p:blipFill>
          <a:blip r:embed="rId5">
            <a:alphaModFix/>
          </a:blip>
          <a:stretch>
            <a:fillRect/>
          </a:stretch>
        </p:blipFill>
        <p:spPr>
          <a:xfrm>
            <a:off x="2601730" y="2452088"/>
            <a:ext cx="446460" cy="333810"/>
          </a:xfrm>
          <a:prstGeom prst="rect">
            <a:avLst/>
          </a:prstGeom>
          <a:noFill/>
          <a:ln>
            <a:noFill/>
          </a:ln>
        </p:spPr>
      </p:pic>
      <p:sp>
        <p:nvSpPr>
          <p:cNvPr id="171" name="Google Shape;171;p27"/>
          <p:cNvSpPr txBox="1"/>
          <p:nvPr/>
        </p:nvSpPr>
        <p:spPr>
          <a:xfrm>
            <a:off x="2381922" y="2109346"/>
            <a:ext cx="831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72" name="Google Shape;172;p27"/>
          <p:cNvCxnSpPr/>
          <p:nvPr/>
        </p:nvCxnSpPr>
        <p:spPr>
          <a:xfrm flipH="1" rot="10800000">
            <a:off x="3110181" y="2540238"/>
            <a:ext cx="477600" cy="630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27"/>
          <p:cNvSpPr txBox="1"/>
          <p:nvPr/>
        </p:nvSpPr>
        <p:spPr>
          <a:xfrm>
            <a:off x="3587778" y="2337015"/>
            <a:ext cx="8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sp>
        <p:nvSpPr>
          <p:cNvPr id="174" name="Google Shape;174;p27"/>
          <p:cNvSpPr txBox="1"/>
          <p:nvPr/>
        </p:nvSpPr>
        <p:spPr>
          <a:xfrm>
            <a:off x="4802150" y="668650"/>
            <a:ext cx="3627000" cy="2247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Menor unidade do Kubernetes</a:t>
            </a:r>
            <a:endParaRPr sz="2000"/>
          </a:p>
          <a:p>
            <a:pPr indent="-355600" lvl="0" marL="457200" rtl="0" algn="l">
              <a:spcBef>
                <a:spcPts val="0"/>
              </a:spcBef>
              <a:spcAft>
                <a:spcPts val="0"/>
              </a:spcAft>
              <a:buSzPts val="2000"/>
              <a:buChar char="●"/>
            </a:pPr>
            <a:r>
              <a:rPr lang="en-US" sz="2000"/>
              <a:t>Uma abstração sobre o container</a:t>
            </a:r>
            <a:endParaRPr sz="2000"/>
          </a:p>
          <a:p>
            <a:pPr indent="-355600" lvl="0" marL="457200" rtl="0" algn="l">
              <a:spcBef>
                <a:spcPts val="0"/>
              </a:spcBef>
              <a:spcAft>
                <a:spcPts val="0"/>
              </a:spcAft>
              <a:buSzPts val="2000"/>
              <a:buChar char="●"/>
            </a:pPr>
            <a:r>
              <a:rPr lang="en-US" sz="2000"/>
              <a:t>Normalmente é executado uma aplicação por Pod</a:t>
            </a:r>
            <a:endParaRPr sz="2000"/>
          </a:p>
          <a:p>
            <a:pPr indent="0" lvl="0" marL="0" rtl="0" algn="l">
              <a:spcBef>
                <a:spcPts val="0"/>
              </a:spcBef>
              <a:spcAft>
                <a:spcPts val="0"/>
              </a:spcAft>
              <a:buNone/>
            </a:pPr>
            <a:r>
              <a:t/>
            </a:r>
            <a:endParaRPr/>
          </a:p>
        </p:txBody>
      </p:sp>
      <p:cxnSp>
        <p:nvCxnSpPr>
          <p:cNvPr id="175" name="Google Shape;175;p27"/>
          <p:cNvCxnSpPr/>
          <p:nvPr/>
        </p:nvCxnSpPr>
        <p:spPr>
          <a:xfrm flipH="1" rot="10800000">
            <a:off x="3110181" y="2222238"/>
            <a:ext cx="477600" cy="6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81" name="Google Shape;181;p28"/>
          <p:cNvPicPr preferRelativeResize="0"/>
          <p:nvPr/>
        </p:nvPicPr>
        <p:blipFill>
          <a:blip r:embed="rId4">
            <a:alphaModFix/>
          </a:blip>
          <a:stretch>
            <a:fillRect/>
          </a:stretch>
        </p:blipFill>
        <p:spPr>
          <a:xfrm>
            <a:off x="2058450" y="1832887"/>
            <a:ext cx="1460547" cy="2214208"/>
          </a:xfrm>
          <a:prstGeom prst="rect">
            <a:avLst/>
          </a:prstGeom>
          <a:noFill/>
          <a:ln>
            <a:noFill/>
          </a:ln>
        </p:spPr>
      </p:pic>
      <p:sp>
        <p:nvSpPr>
          <p:cNvPr id="182" name="Google Shape;182;p28"/>
          <p:cNvSpPr txBox="1"/>
          <p:nvPr/>
        </p:nvSpPr>
        <p:spPr>
          <a:xfrm>
            <a:off x="2319071" y="4093118"/>
            <a:ext cx="93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83" name="Google Shape;183;p28"/>
          <p:cNvCxnSpPr>
            <a:endCxn id="184" idx="1"/>
          </p:cNvCxnSpPr>
          <p:nvPr/>
        </p:nvCxnSpPr>
        <p:spPr>
          <a:xfrm flipH="1" rot="10800000">
            <a:off x="3389279" y="2244166"/>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8"/>
          <p:cNvSpPr/>
          <p:nvPr/>
        </p:nvSpPr>
        <p:spPr>
          <a:xfrm>
            <a:off x="4603379" y="1823116"/>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txBox="1"/>
          <p:nvPr/>
        </p:nvSpPr>
        <p:spPr>
          <a:xfrm>
            <a:off x="6135004" y="1688249"/>
            <a:ext cx="5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86" name="Google Shape;186;p28"/>
          <p:cNvPicPr preferRelativeResize="0"/>
          <p:nvPr/>
        </p:nvPicPr>
        <p:blipFill>
          <a:blip r:embed="rId5">
            <a:alphaModFix/>
          </a:blip>
          <a:stretch>
            <a:fillRect/>
          </a:stretch>
        </p:blipFill>
        <p:spPr>
          <a:xfrm>
            <a:off x="4825204" y="2206550"/>
            <a:ext cx="564393" cy="398385"/>
          </a:xfrm>
          <a:prstGeom prst="rect">
            <a:avLst/>
          </a:prstGeom>
          <a:noFill/>
          <a:ln>
            <a:noFill/>
          </a:ln>
        </p:spPr>
      </p:pic>
      <p:sp>
        <p:nvSpPr>
          <p:cNvPr id="187" name="Google Shape;187;p28"/>
          <p:cNvSpPr txBox="1"/>
          <p:nvPr/>
        </p:nvSpPr>
        <p:spPr>
          <a:xfrm>
            <a:off x="4547334" y="1797504"/>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88" name="Google Shape;188;p28"/>
          <p:cNvCxnSpPr/>
          <p:nvPr/>
        </p:nvCxnSpPr>
        <p:spPr>
          <a:xfrm flipH="1" rot="10800000">
            <a:off x="5467962" y="2311639"/>
            <a:ext cx="603900" cy="753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8"/>
          <p:cNvSpPr txBox="1"/>
          <p:nvPr/>
        </p:nvSpPr>
        <p:spPr>
          <a:xfrm>
            <a:off x="6071715" y="2069215"/>
            <a:ext cx="10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cxnSp>
        <p:nvCxnSpPr>
          <p:cNvPr id="190" name="Google Shape;190;p28"/>
          <p:cNvCxnSpPr/>
          <p:nvPr/>
        </p:nvCxnSpPr>
        <p:spPr>
          <a:xfrm flipH="1" rot="10800000">
            <a:off x="5467962" y="1932123"/>
            <a:ext cx="603900" cy="753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8"/>
          <p:cNvCxnSpPr>
            <a:endCxn id="192" idx="1"/>
          </p:cNvCxnSpPr>
          <p:nvPr/>
        </p:nvCxnSpPr>
        <p:spPr>
          <a:xfrm flipH="1" rot="10800000">
            <a:off x="3389279" y="3316062"/>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8"/>
          <p:cNvSpPr/>
          <p:nvPr/>
        </p:nvSpPr>
        <p:spPr>
          <a:xfrm>
            <a:off x="4603379" y="2895012"/>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nvSpPr>
        <p:spPr>
          <a:xfrm>
            <a:off x="6135004" y="2760145"/>
            <a:ext cx="5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94" name="Google Shape;194;p28"/>
          <p:cNvPicPr preferRelativeResize="0"/>
          <p:nvPr/>
        </p:nvPicPr>
        <p:blipFill>
          <a:blip r:embed="rId5">
            <a:alphaModFix/>
          </a:blip>
          <a:stretch>
            <a:fillRect/>
          </a:stretch>
        </p:blipFill>
        <p:spPr>
          <a:xfrm>
            <a:off x="4825204" y="3278446"/>
            <a:ext cx="564393" cy="398385"/>
          </a:xfrm>
          <a:prstGeom prst="rect">
            <a:avLst/>
          </a:prstGeom>
          <a:noFill/>
          <a:ln>
            <a:noFill/>
          </a:ln>
        </p:spPr>
      </p:pic>
      <p:sp>
        <p:nvSpPr>
          <p:cNvPr id="195" name="Google Shape;195;p28"/>
          <p:cNvSpPr txBox="1"/>
          <p:nvPr/>
        </p:nvSpPr>
        <p:spPr>
          <a:xfrm>
            <a:off x="4547334" y="2869400"/>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BD</a:t>
            </a:r>
            <a:endParaRPr sz="1100"/>
          </a:p>
        </p:txBody>
      </p:sp>
      <p:cxnSp>
        <p:nvCxnSpPr>
          <p:cNvPr id="196" name="Google Shape;196;p28"/>
          <p:cNvCxnSpPr/>
          <p:nvPr/>
        </p:nvCxnSpPr>
        <p:spPr>
          <a:xfrm flipH="1" rot="10800000">
            <a:off x="5467962" y="3383536"/>
            <a:ext cx="603900" cy="753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8"/>
          <p:cNvSpPr txBox="1"/>
          <p:nvPr/>
        </p:nvSpPr>
        <p:spPr>
          <a:xfrm>
            <a:off x="6071715" y="3141112"/>
            <a:ext cx="10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cxnSp>
        <p:nvCxnSpPr>
          <p:cNvPr id="198" name="Google Shape;198;p28"/>
          <p:cNvCxnSpPr/>
          <p:nvPr/>
        </p:nvCxnSpPr>
        <p:spPr>
          <a:xfrm flipH="1" rot="10800000">
            <a:off x="5467962" y="3004019"/>
            <a:ext cx="603900" cy="7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2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um Pod?</a:t>
            </a:r>
            <a:endParaRPr b="0" sz="4000" strike="noStrike">
              <a:latin typeface="Arial"/>
              <a:ea typeface="Arial"/>
              <a:cs typeface="Arial"/>
              <a:sym typeface="Arial"/>
            </a:endParaRPr>
          </a:p>
        </p:txBody>
      </p:sp>
      <p:sp>
        <p:nvSpPr>
          <p:cNvPr id="204" name="Google Shape;204;p29"/>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05" name="Google Shape;205;p29"/>
          <p:cNvSpPr txBox="1"/>
          <p:nvPr/>
        </p:nvSpPr>
        <p:spPr>
          <a:xfrm>
            <a:off x="565550" y="2011375"/>
            <a:ext cx="7518000" cy="2555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Um pod do Kubernetes é um conjunto de um ou mais contêineres, sendo a menor unidade de uma aplicação Kubernetes. Os pods são compostos por um container nos casos de uso mais comuns ou por vários containers fortemente acoplados em cenários mais avançados. Os containers são agrupados nesses pods para que os recursos sejam compartilhados de modo mais inteligente.</a:t>
            </a:r>
            <a:endParaRPr sz="2000"/>
          </a:p>
          <a:p>
            <a:pPr indent="0" lvl="0" marL="0" rtl="0" algn="l">
              <a:spcBef>
                <a:spcPts val="0"/>
              </a:spcBef>
              <a:spcAft>
                <a:spcPts val="0"/>
              </a:spcAft>
              <a:buNone/>
            </a:pPr>
            <a:r>
              <a:t/>
            </a:r>
            <a:endParaRPr/>
          </a:p>
        </p:txBody>
      </p:sp>
      <p:sp>
        <p:nvSpPr>
          <p:cNvPr id="206" name="Google Shape;206;p29"/>
          <p:cNvSpPr txBox="1"/>
          <p:nvPr/>
        </p:nvSpPr>
        <p:spPr>
          <a:xfrm>
            <a:off x="565550" y="4671375"/>
            <a:ext cx="64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https://www.redhat.com/pt-br/topics/containers/what-is-a-kubernetes-cluster</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3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um Pod?</a:t>
            </a:r>
            <a:endParaRPr b="0" sz="4000" strike="noStrike">
              <a:latin typeface="Arial"/>
              <a:ea typeface="Arial"/>
              <a:cs typeface="Arial"/>
              <a:sym typeface="Arial"/>
            </a:endParaRPr>
          </a:p>
        </p:txBody>
      </p:sp>
      <p:sp>
        <p:nvSpPr>
          <p:cNvPr id="212" name="Google Shape;212;p30"/>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13" name="Google Shape;213;p30"/>
          <p:cNvSpPr txBox="1"/>
          <p:nvPr/>
        </p:nvSpPr>
        <p:spPr>
          <a:xfrm>
            <a:off x="565550" y="2011375"/>
            <a:ext cx="7518000" cy="1631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Um Pod é um grupo de um ou mais contêineres de aplicativos (como Docker) que inclui armazenamento compartilhado (volumes), endereço IP e informações sobre como executá-los.</a:t>
            </a:r>
            <a:endParaRPr sz="2000"/>
          </a:p>
          <a:p>
            <a:pPr indent="0" lvl="0" marL="0" rtl="0" algn="l">
              <a:spcBef>
                <a:spcPts val="0"/>
              </a:spcBef>
              <a:spcAft>
                <a:spcPts val="0"/>
              </a:spcAft>
              <a:buNone/>
            </a:pPr>
            <a:r>
              <a:t/>
            </a:r>
            <a:endParaRPr/>
          </a:p>
        </p:txBody>
      </p:sp>
      <p:sp>
        <p:nvSpPr>
          <p:cNvPr id="214" name="Google Shape;214;p30"/>
          <p:cNvSpPr txBox="1"/>
          <p:nvPr/>
        </p:nvSpPr>
        <p:spPr>
          <a:xfrm>
            <a:off x="540000" y="4728575"/>
            <a:ext cx="787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https://kubernetes.io/pt-br/docs/tutorials/kubernetes-basics/explore/explore-intro/</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pic>
        <p:nvPicPr>
          <p:cNvPr id="219" name="Google Shape;219;p31"/>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220" name="Google Shape;220;p31"/>
          <p:cNvPicPr preferRelativeResize="0"/>
          <p:nvPr/>
        </p:nvPicPr>
        <p:blipFill>
          <a:blip r:embed="rId4">
            <a:alphaModFix/>
          </a:blip>
          <a:stretch>
            <a:fillRect/>
          </a:stretch>
        </p:blipFill>
        <p:spPr>
          <a:xfrm>
            <a:off x="2058450" y="1832887"/>
            <a:ext cx="1460547" cy="2214208"/>
          </a:xfrm>
          <a:prstGeom prst="rect">
            <a:avLst/>
          </a:prstGeom>
          <a:noFill/>
          <a:ln>
            <a:noFill/>
          </a:ln>
        </p:spPr>
      </p:pic>
      <p:sp>
        <p:nvSpPr>
          <p:cNvPr id="221" name="Google Shape;221;p31"/>
          <p:cNvSpPr txBox="1"/>
          <p:nvPr/>
        </p:nvSpPr>
        <p:spPr>
          <a:xfrm>
            <a:off x="2319071" y="4093118"/>
            <a:ext cx="93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222" name="Google Shape;222;p31"/>
          <p:cNvCxnSpPr>
            <a:endCxn id="223" idx="1"/>
          </p:cNvCxnSpPr>
          <p:nvPr/>
        </p:nvCxnSpPr>
        <p:spPr>
          <a:xfrm flipH="1" rot="10800000">
            <a:off x="3389279" y="2244166"/>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31"/>
          <p:cNvSpPr/>
          <p:nvPr/>
        </p:nvSpPr>
        <p:spPr>
          <a:xfrm>
            <a:off x="4603379" y="1823116"/>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1"/>
          <p:cNvPicPr preferRelativeResize="0"/>
          <p:nvPr/>
        </p:nvPicPr>
        <p:blipFill>
          <a:blip r:embed="rId5">
            <a:alphaModFix/>
          </a:blip>
          <a:stretch>
            <a:fillRect/>
          </a:stretch>
        </p:blipFill>
        <p:spPr>
          <a:xfrm>
            <a:off x="4825204" y="2206550"/>
            <a:ext cx="564393" cy="398385"/>
          </a:xfrm>
          <a:prstGeom prst="rect">
            <a:avLst/>
          </a:prstGeom>
          <a:noFill/>
          <a:ln>
            <a:noFill/>
          </a:ln>
        </p:spPr>
      </p:pic>
      <p:sp>
        <p:nvSpPr>
          <p:cNvPr id="225" name="Google Shape;225;p31"/>
          <p:cNvSpPr txBox="1"/>
          <p:nvPr/>
        </p:nvSpPr>
        <p:spPr>
          <a:xfrm>
            <a:off x="4547334" y="1797504"/>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226" name="Google Shape;226;p31"/>
          <p:cNvCxnSpPr>
            <a:endCxn id="227" idx="1"/>
          </p:cNvCxnSpPr>
          <p:nvPr/>
        </p:nvCxnSpPr>
        <p:spPr>
          <a:xfrm flipH="1" rot="10800000">
            <a:off x="3389279" y="3316062"/>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1"/>
          <p:cNvSpPr/>
          <p:nvPr/>
        </p:nvSpPr>
        <p:spPr>
          <a:xfrm>
            <a:off x="4603379" y="2895012"/>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31"/>
          <p:cNvPicPr preferRelativeResize="0"/>
          <p:nvPr/>
        </p:nvPicPr>
        <p:blipFill>
          <a:blip r:embed="rId5">
            <a:alphaModFix/>
          </a:blip>
          <a:stretch>
            <a:fillRect/>
          </a:stretch>
        </p:blipFill>
        <p:spPr>
          <a:xfrm>
            <a:off x="4825204" y="3278446"/>
            <a:ext cx="564393" cy="398385"/>
          </a:xfrm>
          <a:prstGeom prst="rect">
            <a:avLst/>
          </a:prstGeom>
          <a:noFill/>
          <a:ln>
            <a:noFill/>
          </a:ln>
        </p:spPr>
      </p:pic>
      <p:sp>
        <p:nvSpPr>
          <p:cNvPr id="229" name="Google Shape;229;p31"/>
          <p:cNvSpPr txBox="1"/>
          <p:nvPr/>
        </p:nvSpPr>
        <p:spPr>
          <a:xfrm>
            <a:off x="4547334" y="2869400"/>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BD</a:t>
            </a:r>
            <a:endParaRPr sz="1100"/>
          </a:p>
        </p:txBody>
      </p:sp>
      <p:sp>
        <p:nvSpPr>
          <p:cNvPr id="230" name="Google Shape;230;p31"/>
          <p:cNvSpPr txBox="1"/>
          <p:nvPr/>
        </p:nvSpPr>
        <p:spPr>
          <a:xfrm>
            <a:off x="5542675" y="20595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
        <p:nvSpPr>
          <p:cNvPr id="231" name="Google Shape;231;p31"/>
          <p:cNvSpPr txBox="1"/>
          <p:nvPr/>
        </p:nvSpPr>
        <p:spPr>
          <a:xfrm>
            <a:off x="5542675" y="31848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5" name="Shape 235"/>
        <p:cNvGrpSpPr/>
        <p:nvPr/>
      </p:nvGrpSpPr>
      <p:grpSpPr>
        <a:xfrm>
          <a:off x="0" y="0"/>
          <a:ext cx="0" cy="0"/>
          <a:chOff x="0" y="0"/>
          <a:chExt cx="0" cy="0"/>
        </a:xfrm>
      </p:grpSpPr>
      <p:pic>
        <p:nvPicPr>
          <p:cNvPr id="236" name="Google Shape;236;p32"/>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237" name="Google Shape;237;p32"/>
          <p:cNvPicPr preferRelativeResize="0"/>
          <p:nvPr/>
        </p:nvPicPr>
        <p:blipFill>
          <a:blip r:embed="rId4">
            <a:alphaModFix/>
          </a:blip>
          <a:stretch>
            <a:fillRect/>
          </a:stretch>
        </p:blipFill>
        <p:spPr>
          <a:xfrm>
            <a:off x="2058450" y="1832887"/>
            <a:ext cx="1460547" cy="2214208"/>
          </a:xfrm>
          <a:prstGeom prst="rect">
            <a:avLst/>
          </a:prstGeom>
          <a:noFill/>
          <a:ln>
            <a:noFill/>
          </a:ln>
        </p:spPr>
      </p:pic>
      <p:sp>
        <p:nvSpPr>
          <p:cNvPr id="238" name="Google Shape;238;p32"/>
          <p:cNvSpPr txBox="1"/>
          <p:nvPr/>
        </p:nvSpPr>
        <p:spPr>
          <a:xfrm>
            <a:off x="2319071" y="4093118"/>
            <a:ext cx="93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239" name="Google Shape;239;p32"/>
          <p:cNvCxnSpPr>
            <a:endCxn id="240" idx="1"/>
          </p:cNvCxnSpPr>
          <p:nvPr/>
        </p:nvCxnSpPr>
        <p:spPr>
          <a:xfrm flipH="1" rot="10800000">
            <a:off x="3389279" y="2244166"/>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32"/>
          <p:cNvSpPr/>
          <p:nvPr/>
        </p:nvSpPr>
        <p:spPr>
          <a:xfrm>
            <a:off x="4603379" y="1823116"/>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2"/>
          <p:cNvPicPr preferRelativeResize="0"/>
          <p:nvPr/>
        </p:nvPicPr>
        <p:blipFill>
          <a:blip r:embed="rId5">
            <a:alphaModFix/>
          </a:blip>
          <a:stretch>
            <a:fillRect/>
          </a:stretch>
        </p:blipFill>
        <p:spPr>
          <a:xfrm>
            <a:off x="4825204" y="2206550"/>
            <a:ext cx="564393" cy="398385"/>
          </a:xfrm>
          <a:prstGeom prst="rect">
            <a:avLst/>
          </a:prstGeom>
          <a:noFill/>
          <a:ln>
            <a:noFill/>
          </a:ln>
        </p:spPr>
      </p:pic>
      <p:sp>
        <p:nvSpPr>
          <p:cNvPr id="242" name="Google Shape;242;p32"/>
          <p:cNvSpPr txBox="1"/>
          <p:nvPr/>
        </p:nvSpPr>
        <p:spPr>
          <a:xfrm>
            <a:off x="4547334" y="1797504"/>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243" name="Google Shape;243;p32"/>
          <p:cNvCxnSpPr>
            <a:endCxn id="244" idx="1"/>
          </p:cNvCxnSpPr>
          <p:nvPr/>
        </p:nvCxnSpPr>
        <p:spPr>
          <a:xfrm flipH="1" rot="10800000">
            <a:off x="3389279" y="3316062"/>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32"/>
          <p:cNvSpPr/>
          <p:nvPr/>
        </p:nvSpPr>
        <p:spPr>
          <a:xfrm>
            <a:off x="4603379" y="2895012"/>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2"/>
          <p:cNvPicPr preferRelativeResize="0"/>
          <p:nvPr/>
        </p:nvPicPr>
        <p:blipFill>
          <a:blip r:embed="rId5">
            <a:alphaModFix/>
          </a:blip>
          <a:stretch>
            <a:fillRect/>
          </a:stretch>
        </p:blipFill>
        <p:spPr>
          <a:xfrm>
            <a:off x="4825204" y="3278446"/>
            <a:ext cx="564393" cy="398385"/>
          </a:xfrm>
          <a:prstGeom prst="rect">
            <a:avLst/>
          </a:prstGeom>
          <a:noFill/>
          <a:ln>
            <a:noFill/>
          </a:ln>
        </p:spPr>
      </p:pic>
      <p:sp>
        <p:nvSpPr>
          <p:cNvPr id="246" name="Google Shape;246;p32"/>
          <p:cNvSpPr txBox="1"/>
          <p:nvPr/>
        </p:nvSpPr>
        <p:spPr>
          <a:xfrm>
            <a:off x="4547334" y="2869400"/>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BD</a:t>
            </a:r>
            <a:endParaRPr sz="1100"/>
          </a:p>
        </p:txBody>
      </p:sp>
      <p:sp>
        <p:nvSpPr>
          <p:cNvPr id="247" name="Google Shape;247;p32"/>
          <p:cNvSpPr txBox="1"/>
          <p:nvPr/>
        </p:nvSpPr>
        <p:spPr>
          <a:xfrm>
            <a:off x="5542675" y="20595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
        <p:nvSpPr>
          <p:cNvPr id="248" name="Google Shape;248;p32"/>
          <p:cNvSpPr txBox="1"/>
          <p:nvPr/>
        </p:nvSpPr>
        <p:spPr>
          <a:xfrm>
            <a:off x="5542675" y="31848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
        <p:nvSpPr>
          <p:cNvPr id="249" name="Google Shape;249;p32"/>
          <p:cNvSpPr/>
          <p:nvPr/>
        </p:nvSpPr>
        <p:spPr>
          <a:xfrm>
            <a:off x="5728675" y="2381275"/>
            <a:ext cx="71400" cy="8421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pic>
        <p:nvPicPr>
          <p:cNvPr id="254" name="Google Shape;254;p33"/>
          <p:cNvPicPr preferRelativeResize="0"/>
          <p:nvPr/>
        </p:nvPicPr>
        <p:blipFill>
          <a:blip r:embed="rId3">
            <a:alphaModFix/>
          </a:blip>
          <a:stretch>
            <a:fillRect/>
          </a:stretch>
        </p:blipFill>
        <p:spPr>
          <a:xfrm>
            <a:off x="653150" y="1390825"/>
            <a:ext cx="7400925" cy="26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16"/>
          <p:cNvSpPr/>
          <p:nvPr/>
        </p:nvSpPr>
        <p:spPr>
          <a:xfrm>
            <a:off x="1078200" y="1833120"/>
            <a:ext cx="7132680" cy="2371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565560" y="636480"/>
            <a:ext cx="740988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i="0" lang="en-US" sz="4000" u="none" cap="none" strike="noStrike">
                <a:solidFill>
                  <a:srgbClr val="EE4C4C"/>
                </a:solidFill>
                <a:latin typeface="Century Gothic"/>
                <a:ea typeface="Century Gothic"/>
                <a:cs typeface="Century Gothic"/>
                <a:sym typeface="Century Gothic"/>
              </a:rPr>
              <a:t>Mais sobre mim</a:t>
            </a:r>
            <a:endParaRPr b="0" i="0" sz="4000" u="none" cap="none" strike="noStrike">
              <a:latin typeface="Arial"/>
              <a:ea typeface="Arial"/>
              <a:cs typeface="Arial"/>
              <a:sym typeface="Arial"/>
            </a:endParaRPr>
          </a:p>
        </p:txBody>
      </p:sp>
      <p:pic>
        <p:nvPicPr>
          <p:cNvPr id="75" name="Google Shape;75;p16"/>
          <p:cNvPicPr preferRelativeResize="0"/>
          <p:nvPr/>
        </p:nvPicPr>
        <p:blipFill rotWithShape="1">
          <a:blip r:embed="rId3">
            <a:alphaModFix/>
          </a:blip>
          <a:srcRect b="41189" l="0" r="0" t="0"/>
          <a:stretch/>
        </p:blipFill>
        <p:spPr>
          <a:xfrm>
            <a:off x="2011320" y="1980000"/>
            <a:ext cx="4828680" cy="12596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7"/>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um container</a:t>
            </a:r>
            <a:endParaRPr b="0" sz="4000" strike="noStrike">
              <a:latin typeface="Arial"/>
              <a:ea typeface="Arial"/>
              <a:cs typeface="Arial"/>
              <a:sym typeface="Arial"/>
            </a:endParaRPr>
          </a:p>
        </p:txBody>
      </p:sp>
      <p:sp>
        <p:nvSpPr>
          <p:cNvPr id="81" name="Google Shape;81;p17"/>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82" name="Google Shape;82;p17"/>
          <p:cNvSpPr txBox="1"/>
          <p:nvPr/>
        </p:nvSpPr>
        <p:spPr>
          <a:xfrm>
            <a:off x="593750" y="1828150"/>
            <a:ext cx="8100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t>Os contêineres são uma tecnologia usada para reunir um aplicativo e todos os seus arquivos necessários em um ambiente de tempo de execução. Como uma unidade, o contêiner pode ser facilmente movido e executado.</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83" name="Google Shape;83;p17"/>
          <p:cNvSpPr txBox="1"/>
          <p:nvPr/>
        </p:nvSpPr>
        <p:spPr>
          <a:xfrm>
            <a:off x="593750" y="3791450"/>
            <a:ext cx="53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https://www.hpe.com/br/pt/what-is/containers.html#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Docker?</a:t>
            </a:r>
            <a:endParaRPr b="0" sz="4000" strike="noStrike">
              <a:latin typeface="Arial"/>
              <a:ea typeface="Arial"/>
              <a:cs typeface="Arial"/>
              <a:sym typeface="Arial"/>
            </a:endParaRPr>
          </a:p>
        </p:txBody>
      </p:sp>
      <p:sp>
        <p:nvSpPr>
          <p:cNvPr id="89" name="Google Shape;89;p18"/>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90" name="Google Shape;90;p18"/>
          <p:cNvSpPr txBox="1"/>
          <p:nvPr/>
        </p:nvSpPr>
        <p:spPr>
          <a:xfrm>
            <a:off x="615575" y="1828150"/>
            <a:ext cx="8100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t>Com o Docker, é possível lidar com os containers como se fossem máquinas virtuais modulares e extremamente leves. Como o Docker é possível criar containers que oferecem maior flexibilidade para implantar, copiar e migrar aplicações completas e/ou microsserviços de um ambiente para outro.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1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um cluster?</a:t>
            </a:r>
            <a:endParaRPr b="1" sz="4000">
              <a:solidFill>
                <a:srgbClr val="EE4C4C"/>
              </a:solidFill>
              <a:latin typeface="Century Gothic"/>
              <a:ea typeface="Century Gothic"/>
              <a:cs typeface="Century Gothic"/>
              <a:sym typeface="Century Gothic"/>
            </a:endParaRPr>
          </a:p>
        </p:txBody>
      </p:sp>
      <p:sp>
        <p:nvSpPr>
          <p:cNvPr id="96" name="Google Shape;96;p19"/>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97" name="Google Shape;97;p19"/>
          <p:cNvSpPr txBox="1"/>
          <p:nvPr/>
        </p:nvSpPr>
        <p:spPr>
          <a:xfrm>
            <a:off x="608100" y="1645375"/>
            <a:ext cx="78117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t>Um cluster (do inglês cluster : 'grupo, aglomerado') consiste em computadores ligados que trabalham em conjunto, de modo que, em muitos aspectos, podem ser considerados como um único sistema. Computadores em cluster executam a mesma tarefa, controlado e programado por software.</a:t>
            </a:r>
            <a:endParaRPr sz="1800"/>
          </a:p>
          <a:p>
            <a:pPr indent="0" lvl="0" marL="0" rtl="0" algn="l">
              <a:spcBef>
                <a:spcPts val="0"/>
              </a:spcBef>
              <a:spcAft>
                <a:spcPts val="0"/>
              </a:spcAft>
              <a:buClr>
                <a:schemeClr val="dk1"/>
              </a:buClr>
              <a:buSzPts val="1100"/>
              <a:buFont typeface="Arial"/>
              <a:buNone/>
            </a:pPr>
            <a:r>
              <a:rPr lang="en-US" sz="1800"/>
              <a:t>Cada computador presente em cluster é conhecido como nó (node).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2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o Kubernetes?</a:t>
            </a:r>
            <a:endParaRPr b="0" sz="4000" strike="noStrike">
              <a:latin typeface="Arial"/>
              <a:ea typeface="Arial"/>
              <a:cs typeface="Arial"/>
              <a:sym typeface="Arial"/>
            </a:endParaRPr>
          </a:p>
        </p:txBody>
      </p:sp>
      <p:sp>
        <p:nvSpPr>
          <p:cNvPr id="103" name="Google Shape;103;p20"/>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04" name="Google Shape;104;p20"/>
          <p:cNvSpPr txBox="1"/>
          <p:nvPr/>
        </p:nvSpPr>
        <p:spPr>
          <a:xfrm>
            <a:off x="565550" y="2148575"/>
            <a:ext cx="47787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t>O Kubernetes (K8s) é uma ferramenta (open source) de orquestração de containers originalmente desenvolvida pelo Google.</a:t>
            </a:r>
            <a:endParaRPr sz="2000"/>
          </a:p>
          <a:p>
            <a:pPr indent="0" lvl="0" marL="0" rtl="0" algn="l">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5577372" y="1702900"/>
            <a:ext cx="3165624" cy="24823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1"/>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o Kubernetes?</a:t>
            </a:r>
            <a:endParaRPr b="0" sz="4000" strike="noStrike">
              <a:latin typeface="Arial"/>
              <a:ea typeface="Arial"/>
              <a:cs typeface="Arial"/>
              <a:sym typeface="Arial"/>
            </a:endParaRPr>
          </a:p>
        </p:txBody>
      </p:sp>
      <p:sp>
        <p:nvSpPr>
          <p:cNvPr id="111" name="Google Shape;111;p21"/>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12" name="Google Shape;112;p21"/>
          <p:cNvSpPr txBox="1"/>
          <p:nvPr/>
        </p:nvSpPr>
        <p:spPr>
          <a:xfrm>
            <a:off x="565550" y="2216950"/>
            <a:ext cx="47787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t>Kubernetes (K8s) é um produto Open Source utilizado para automatizar a implantação, o dimensionamento e o gerenciamento de aplicativos em contêiner</a:t>
            </a:r>
            <a:endParaRPr sz="2000"/>
          </a:p>
          <a:p>
            <a:pPr indent="0" lvl="0" marL="0" rtl="0" algn="l">
              <a:spcBef>
                <a:spcPts val="0"/>
              </a:spcBef>
              <a:spcAft>
                <a:spcPts val="0"/>
              </a:spcAft>
              <a:buNone/>
            </a:pPr>
            <a:r>
              <a:t/>
            </a:r>
            <a:endParaRPr/>
          </a:p>
        </p:txBody>
      </p:sp>
      <p:pic>
        <p:nvPicPr>
          <p:cNvPr id="113" name="Google Shape;113;p21"/>
          <p:cNvPicPr preferRelativeResize="0"/>
          <p:nvPr/>
        </p:nvPicPr>
        <p:blipFill>
          <a:blip r:embed="rId3">
            <a:alphaModFix/>
          </a:blip>
          <a:stretch>
            <a:fillRect/>
          </a:stretch>
        </p:blipFill>
        <p:spPr>
          <a:xfrm>
            <a:off x="5577372" y="1931500"/>
            <a:ext cx="3165624" cy="2482326"/>
          </a:xfrm>
          <a:prstGeom prst="rect">
            <a:avLst/>
          </a:prstGeom>
          <a:noFill/>
          <a:ln>
            <a:noFill/>
          </a:ln>
        </p:spPr>
      </p:pic>
      <p:sp>
        <p:nvSpPr>
          <p:cNvPr id="114" name="Google Shape;114;p21"/>
          <p:cNvSpPr txBox="1"/>
          <p:nvPr/>
        </p:nvSpPr>
        <p:spPr>
          <a:xfrm>
            <a:off x="615225" y="4750050"/>
            <a:ext cx="256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Fonte: https://kubernetes.io/</a:t>
            </a:r>
            <a:endParaRPr sz="1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2"/>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o Kubernetes?</a:t>
            </a:r>
            <a:endParaRPr b="0" sz="4000" strike="noStrike">
              <a:latin typeface="Arial"/>
              <a:ea typeface="Arial"/>
              <a:cs typeface="Arial"/>
              <a:sym typeface="Arial"/>
            </a:endParaRPr>
          </a:p>
        </p:txBody>
      </p:sp>
      <p:sp>
        <p:nvSpPr>
          <p:cNvPr id="120" name="Google Shape;120;p2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21" name="Google Shape;121;p22"/>
          <p:cNvSpPr txBox="1"/>
          <p:nvPr/>
        </p:nvSpPr>
        <p:spPr>
          <a:xfrm>
            <a:off x="565550" y="1927450"/>
            <a:ext cx="75324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t>O Kubernetes (K8s) irá te ajudar a organizar e administrar aplicações em containers em ambientes onde existem dezenas e até milhares de containers. As aplicações podem estar em diferentes ambientes de implementação:</a:t>
            </a:r>
            <a:endParaRPr sz="2000"/>
          </a:p>
          <a:p>
            <a:pPr indent="0" lvl="0" marL="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SzPts val="2000"/>
              <a:buChar char="●"/>
            </a:pPr>
            <a:r>
              <a:rPr lang="en-US" sz="2000"/>
              <a:t>Infraestrutura local</a:t>
            </a:r>
            <a:endParaRPr sz="2000"/>
          </a:p>
          <a:p>
            <a:pPr indent="-355600" lvl="0" marL="457200" rtl="0" algn="l">
              <a:spcBef>
                <a:spcPts val="0"/>
              </a:spcBef>
              <a:spcAft>
                <a:spcPts val="0"/>
              </a:spcAft>
              <a:buSzPts val="2000"/>
              <a:buChar char="●"/>
            </a:pPr>
            <a:r>
              <a:rPr lang="en-US" sz="2000"/>
              <a:t>Máquinas virtuais</a:t>
            </a:r>
            <a:endParaRPr sz="2000"/>
          </a:p>
          <a:p>
            <a:pPr indent="-355600" lvl="0" marL="457200" rtl="0" algn="l">
              <a:spcBef>
                <a:spcPts val="0"/>
              </a:spcBef>
              <a:spcAft>
                <a:spcPts val="0"/>
              </a:spcAft>
              <a:buSzPts val="2000"/>
              <a:buChar char="●"/>
            </a:pPr>
            <a:r>
              <a:rPr lang="en-US" sz="2000"/>
              <a:t>Cloud Pública</a:t>
            </a:r>
            <a:endParaRPr sz="2000"/>
          </a:p>
          <a:p>
            <a:pPr indent="-355600" lvl="0" marL="457200" rtl="0" algn="l">
              <a:spcBef>
                <a:spcPts val="0"/>
              </a:spcBef>
              <a:spcAft>
                <a:spcPts val="0"/>
              </a:spcAft>
              <a:buSzPts val="2000"/>
              <a:buChar char="●"/>
            </a:pPr>
            <a:r>
              <a:rPr lang="en-US" sz="2000"/>
              <a:t>Cloud Híbrida</a:t>
            </a:r>
            <a:endParaRPr sz="2000"/>
          </a:p>
          <a:p>
            <a:pPr indent="0" lvl="0" marL="0" rtl="0" algn="l">
              <a:spcBef>
                <a:spcPts val="0"/>
              </a:spcBef>
              <a:spcAft>
                <a:spcPts val="0"/>
              </a:spcAft>
              <a:buClr>
                <a:schemeClr val="dk1"/>
              </a:buClr>
              <a:buSzPts val="1100"/>
              <a:buFont typeface="Arial"/>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23"/>
          <p:cNvSpPr/>
          <p:nvPr/>
        </p:nvSpPr>
        <p:spPr>
          <a:xfrm>
            <a:off x="601210" y="9011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3200">
                <a:solidFill>
                  <a:srgbClr val="EE4C4C"/>
                </a:solidFill>
                <a:latin typeface="Century Gothic"/>
                <a:ea typeface="Century Gothic"/>
                <a:cs typeface="Century Gothic"/>
                <a:sym typeface="Century Gothic"/>
              </a:rPr>
              <a:t>Qual a necessidade de uma ferramenta de orquestração de containers?</a:t>
            </a:r>
            <a:endParaRPr b="0" sz="3200" strike="noStrike">
              <a:latin typeface="Arial"/>
              <a:ea typeface="Arial"/>
              <a:cs typeface="Arial"/>
              <a:sym typeface="Arial"/>
            </a:endParaRPr>
          </a:p>
        </p:txBody>
      </p:sp>
      <p:sp>
        <p:nvSpPr>
          <p:cNvPr id="127" name="Google Shape;127;p23"/>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28" name="Google Shape;128;p23"/>
          <p:cNvSpPr txBox="1"/>
          <p:nvPr/>
        </p:nvSpPr>
        <p:spPr>
          <a:xfrm>
            <a:off x="540000" y="2485425"/>
            <a:ext cx="75324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Migração de aplicações monolíticas para microsserviços;</a:t>
            </a:r>
            <a:endParaRPr sz="2000"/>
          </a:p>
          <a:p>
            <a:pPr indent="-355600" lvl="0" marL="457200" rtl="0" algn="l">
              <a:spcBef>
                <a:spcPts val="0"/>
              </a:spcBef>
              <a:spcAft>
                <a:spcPts val="0"/>
              </a:spcAft>
              <a:buSzPts val="2000"/>
              <a:buChar char="●"/>
            </a:pPr>
            <a:r>
              <a:rPr lang="en-US" sz="2000"/>
              <a:t>Disponibilidade da aplicação (diminuição do downtime)</a:t>
            </a:r>
            <a:endParaRPr sz="2000"/>
          </a:p>
          <a:p>
            <a:pPr indent="-355600" lvl="0" marL="457200" rtl="0" algn="l">
              <a:spcBef>
                <a:spcPts val="0"/>
              </a:spcBef>
              <a:spcAft>
                <a:spcPts val="0"/>
              </a:spcAft>
              <a:buSzPts val="2000"/>
              <a:buChar char="●"/>
            </a:pPr>
            <a:r>
              <a:rPr lang="en-US" sz="2000"/>
              <a:t>Escalabilidade e alta performance;</a:t>
            </a:r>
            <a:endParaRPr sz="2000"/>
          </a:p>
          <a:p>
            <a:pPr indent="-355600" lvl="0" marL="457200" rtl="0" algn="l">
              <a:spcBef>
                <a:spcPts val="0"/>
              </a:spcBef>
              <a:spcAft>
                <a:spcPts val="0"/>
              </a:spcAft>
              <a:buSzPts val="2000"/>
              <a:buChar char="●"/>
            </a:pPr>
            <a:r>
              <a:rPr lang="en-US" sz="2000"/>
              <a:t>Recuperação de desastre (Backup/Restore)</a:t>
            </a:r>
            <a:endParaRPr sz="2000"/>
          </a:p>
          <a:p>
            <a:pPr indent="0" lvl="0" marL="0" rtl="0" algn="l">
              <a:spcBef>
                <a:spcPts val="0"/>
              </a:spcBef>
              <a:spcAft>
                <a:spcPts val="0"/>
              </a:spcAft>
              <a:buClr>
                <a:schemeClr val="dk1"/>
              </a:buClr>
              <a:buSzPts val="1100"/>
              <a:buFont typeface="Arial"/>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