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61" r:id="rId6"/>
    <p:sldId id="422" r:id="rId7"/>
    <p:sldId id="418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270" r:id="rId16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105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362015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4007819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https://colab.research.google.com/github/sparsh-ai/rec-tutorials/blob/master/_notebooks/2021-04-27-image-similarity-recommendations.ipynb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078641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93388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4020860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296350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273136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315645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05/11/2023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Sistema 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u="none" strike="noStrike" cap="none" dirty="0" err="1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Recomendação</a:t>
            </a:r>
            <a:endParaRPr sz="4000" b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O que são sistemas de recomendação? Veja exemplos - Blog da KingHost">
            <a:extLst>
              <a:ext uri="{FF2B5EF4-FFF2-40B4-BE49-F238E27FC236}">
                <a16:creationId xmlns:a16="http://schemas.microsoft.com/office/drawing/2014/main" id="{DE2E2DDA-CDED-D457-749E-9B09578C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84" y="887150"/>
            <a:ext cx="37147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1600" dirty="0">
                <a:latin typeface="Arial Narrow" pitchFamily="34" charset="0"/>
              </a:rPr>
              <a:t> </a:t>
            </a:r>
            <a:br>
              <a:rPr lang="pt-BR" sz="1600" dirty="0">
                <a:latin typeface="Arial Narrow" pitchFamily="34" charset="0"/>
              </a:rPr>
            </a:br>
            <a:r>
              <a:rPr lang="pt-BR" sz="1600" dirty="0">
                <a:latin typeface="Arial "/>
              </a:rPr>
              <a:t>.</a:t>
            </a:r>
            <a:br>
              <a:rPr lang="pt-BR" sz="1600" dirty="0"/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Grande volume de informações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43433F-09A0-CF21-AD1B-F1A0CAAFF521}"/>
              </a:ext>
            </a:extLst>
          </p:cNvPr>
          <p:cNvSpPr txBox="1"/>
          <p:nvPr/>
        </p:nvSpPr>
        <p:spPr>
          <a:xfrm>
            <a:off x="307975" y="1039640"/>
            <a:ext cx="7943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/>
              </a:rPr>
              <a:t>Olha só esse aglomerado que maravilha...</a:t>
            </a:r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B48CA79-E456-F8DF-8473-FB78AE57D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487259"/>
            <a:ext cx="6405059" cy="359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58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1600" dirty="0">
                <a:latin typeface="Arial Narrow" pitchFamily="34" charset="0"/>
              </a:rPr>
              <a:t> </a:t>
            </a:r>
            <a:br>
              <a:rPr lang="pt-BR" sz="1600" dirty="0">
                <a:latin typeface="Arial Narrow" pitchFamily="34" charset="0"/>
              </a:rPr>
            </a:br>
            <a:r>
              <a:rPr lang="pt-BR" sz="1600" dirty="0">
                <a:latin typeface="Arial "/>
              </a:rPr>
              <a:t>.</a:t>
            </a:r>
            <a:br>
              <a:rPr lang="pt-BR" sz="1600" dirty="0"/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Recomendação de cervejas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43433F-09A0-CF21-AD1B-F1A0CAAFF521}"/>
              </a:ext>
            </a:extLst>
          </p:cNvPr>
          <p:cNvSpPr txBox="1"/>
          <p:nvPr/>
        </p:nvSpPr>
        <p:spPr>
          <a:xfrm>
            <a:off x="307975" y="1039640"/>
            <a:ext cx="79439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b="0" i="0" dirty="0">
                <a:solidFill>
                  <a:srgbClr val="292929"/>
                </a:solidFill>
                <a:effectLst/>
                <a:latin typeface="charter"/>
              </a:rPr>
              <a:t>Veja como as latas foram agrupadas para que estilos semelhantes fiquem juntos.</a:t>
            </a: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5BBF8B7-4FEF-7E61-99AB-D66432607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84" y="1493825"/>
            <a:ext cx="6477728" cy="36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215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2" descr="Treinamento Programação em Python para analistas de redes">
            <a:extLst>
              <a:ext uri="{FF2B5EF4-FFF2-40B4-BE49-F238E27FC236}">
                <a16:creationId xmlns:a16="http://schemas.microsoft.com/office/drawing/2014/main" id="{D3385D32-C2EF-1C35-D782-9ADD3881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58488" y="1010835"/>
            <a:ext cx="1085594" cy="1085594"/>
          </a:xfrm>
          <a:prstGeom prst="rect">
            <a:avLst/>
          </a:prstGeom>
          <a:noFill/>
        </p:spPr>
      </p:pic>
      <p:pic>
        <p:nvPicPr>
          <p:cNvPr id="11" name="Picture 2" descr="How to Build a Recommendation System for Purchase Data (Step-by-Step) | by  Moorissa Tjokro | DataDrivenInvestor">
            <a:extLst>
              <a:ext uri="{FF2B5EF4-FFF2-40B4-BE49-F238E27FC236}">
                <a16:creationId xmlns:a16="http://schemas.microsoft.com/office/drawing/2014/main" id="{0E37CBC8-75F4-A95D-6CB0-370DD0453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003" y="969047"/>
            <a:ext cx="5439666" cy="316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263186" y="82101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 de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Recomendação</a:t>
            </a:r>
            <a:endParaRPr sz="45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2050" name="Picture 2" descr="How to Build a Recommendation System for Purchase Data (Step-by-Step) | by  Moorissa Tjokro | DataDrivenInvestor">
            <a:extLst>
              <a:ext uri="{FF2B5EF4-FFF2-40B4-BE49-F238E27FC236}">
                <a16:creationId xmlns:a16="http://schemas.microsoft.com/office/drawing/2014/main" id="{A393F802-BCC5-2C86-DDBE-BAD67F36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37" y="430782"/>
            <a:ext cx="5439666" cy="316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1600" dirty="0"/>
              <a:t>Iteração e dados gerados por outros usuários é a base do sistema.</a:t>
            </a:r>
            <a:br>
              <a:rPr lang="pt-BR" sz="1600" dirty="0"/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a base da recomendação?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Como funcionam os Sistemas de Recomendação?">
            <a:extLst>
              <a:ext uri="{FF2B5EF4-FFF2-40B4-BE49-F238E27FC236}">
                <a16:creationId xmlns:a16="http://schemas.microsoft.com/office/drawing/2014/main" id="{C9277C8E-1752-11C8-D8CA-90882C14C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6" y="1600680"/>
            <a:ext cx="6025918" cy="349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9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1800" b="1" dirty="0">
                <a:latin typeface="Arial Narrow" pitchFamily="34" charset="0"/>
              </a:rPr>
              <a:t>Exemplo: </a:t>
            </a:r>
            <a:r>
              <a:rPr lang="pt-BR" sz="1600" dirty="0"/>
              <a:t>Matriz de Interação, cada registro é o </a:t>
            </a:r>
            <a:r>
              <a:rPr lang="pt-BR" sz="1600" i="1" dirty="0"/>
              <a:t>score</a:t>
            </a:r>
            <a:r>
              <a:rPr lang="pt-BR" sz="1600" dirty="0"/>
              <a:t> dado pelo usuário ao filme.</a:t>
            </a:r>
            <a:br>
              <a:rPr lang="pt-BR" sz="1600" dirty="0"/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a base da recomendação?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D6EFD0-C6A5-80E3-2313-6A1CE1FD3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883154"/>
            <a:ext cx="5523571" cy="29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just"/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1600" dirty="0"/>
              <a:t>Gera as recomendações com base na </a:t>
            </a:r>
            <a:r>
              <a:rPr lang="pt-BR" sz="1600" b="1" dirty="0"/>
              <a:t>similaridade do conteúdo já consumido pelo usuário. </a:t>
            </a:r>
            <a:r>
              <a:rPr lang="pt-BR" sz="1600" dirty="0"/>
              <a:t>Ou seja, utiliza os conteúdos que o usuário já consumiu na plataforma (leu, comprou, assistiu, ouviu, clicou..) para gerar um perfil, então o sistema busca conteúdos semelhantes que ainda não foram vistos pelo usuário e recomenda em seguida..</a:t>
            </a:r>
            <a:br>
              <a:rPr lang="pt-BR" sz="1600" dirty="0"/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1) Filtragem baseada em conteúdo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2" name="Picture 2" descr="O que são sistemas de recomendação? Veja exemplos - Blog da KingHost">
            <a:extLst>
              <a:ext uri="{FF2B5EF4-FFF2-40B4-BE49-F238E27FC236}">
                <a16:creationId xmlns:a16="http://schemas.microsoft.com/office/drawing/2014/main" id="{CC9A8FF6-08AE-B9AE-30E4-DBDC3A99A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526818"/>
            <a:ext cx="4576259" cy="26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2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1600" dirty="0">
                <a:latin typeface="Arial Narrow" pitchFamily="34" charset="0"/>
              </a:rPr>
              <a:t> </a:t>
            </a:r>
            <a:br>
              <a:rPr lang="pt-BR" sz="1600" dirty="0">
                <a:latin typeface="Arial Narrow" pitchFamily="34" charset="0"/>
              </a:rPr>
            </a:br>
            <a:r>
              <a:rPr lang="pt-BR" sz="1600" dirty="0">
                <a:latin typeface="Arial "/>
              </a:rPr>
              <a:t>Por outro lado, a abordagem da </a:t>
            </a:r>
            <a:r>
              <a:rPr lang="pt-BR" sz="1600" b="1" dirty="0">
                <a:latin typeface="Arial "/>
              </a:rPr>
              <a:t>Filtragem Colaborativa </a:t>
            </a:r>
            <a:r>
              <a:rPr lang="pt-BR" sz="1600" dirty="0">
                <a:latin typeface="Arial "/>
              </a:rPr>
              <a:t>ignora as características do conteúdo e foca na interação entre o Usuário X Conteúdo. Parte do princípio que o sistema não precisa saber as características do conteúdo, mas sim quais conteúdos o usuário consumiu para identificar quais outros usuários tiveram o mesmo comportamento de consumo. </a:t>
            </a:r>
            <a:br>
              <a:rPr lang="pt-BR" sz="1600" dirty="0">
                <a:latin typeface="Arial "/>
              </a:rPr>
            </a:br>
            <a:br>
              <a:rPr lang="pt-BR" sz="1600" dirty="0">
                <a:latin typeface="Arial "/>
              </a:rPr>
            </a:br>
            <a:r>
              <a:rPr lang="pt-BR" sz="1600" dirty="0">
                <a:latin typeface="Arial "/>
              </a:rPr>
              <a:t>Dessa forma é possível “trocar” recomendações entre usuários semelhantes ao processar o coletivo.</a:t>
            </a:r>
            <a:br>
              <a:rPr lang="pt-BR" sz="1600" dirty="0"/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Filtragem Colaborativa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19D1AD-0FA4-C6E4-981F-799AAAD24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984" y="2809300"/>
            <a:ext cx="3749318" cy="23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2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1600" dirty="0">
                <a:latin typeface="Arial Narrow" pitchFamily="34" charset="0"/>
              </a:rPr>
              <a:t> </a:t>
            </a:r>
            <a:br>
              <a:rPr lang="pt-BR" sz="1600" dirty="0">
                <a:latin typeface="Arial Narrow" pitchFamily="34" charset="0"/>
              </a:rPr>
            </a:br>
            <a:r>
              <a:rPr lang="pt-BR" sz="1600" dirty="0">
                <a:latin typeface="Arial "/>
              </a:rPr>
              <a:t>.</a:t>
            </a:r>
            <a:br>
              <a:rPr lang="pt-BR" sz="1600" dirty="0"/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Aplicações: Objetos de alto nível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DA34F99-C031-6887-6303-41BCFFDB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9" y="1448859"/>
            <a:ext cx="6586944" cy="36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43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1600" dirty="0">
                <a:latin typeface="Arial Narrow" pitchFamily="34" charset="0"/>
              </a:rPr>
              <a:t> </a:t>
            </a:r>
            <a:br>
              <a:rPr lang="pt-BR" sz="1600" dirty="0">
                <a:latin typeface="Arial Narrow" pitchFamily="34" charset="0"/>
              </a:rPr>
            </a:br>
            <a:r>
              <a:rPr lang="pt-BR" sz="1600" dirty="0">
                <a:latin typeface="Arial "/>
              </a:rPr>
              <a:t>.</a:t>
            </a:r>
            <a:br>
              <a:rPr lang="pt-BR" sz="1600" dirty="0"/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Aplicações: Objetos de alto nível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07D1E40-AD34-B9DB-54C8-EA0D87638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5951"/>
            <a:ext cx="6698166" cy="375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6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1600" dirty="0">
                <a:latin typeface="Arial Narrow" pitchFamily="34" charset="0"/>
              </a:rPr>
              <a:t> </a:t>
            </a:r>
            <a:br>
              <a:rPr lang="pt-BR" sz="1600" dirty="0">
                <a:latin typeface="Arial Narrow" pitchFamily="34" charset="0"/>
              </a:rPr>
            </a:br>
            <a:r>
              <a:rPr lang="pt-BR" sz="1600" dirty="0">
                <a:latin typeface="Arial "/>
              </a:rPr>
              <a:t>.</a:t>
            </a:r>
            <a:br>
              <a:rPr lang="pt-BR" sz="1600" dirty="0"/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Aplicações: baixo nível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43433F-09A0-CF21-AD1B-F1A0CAAFF521}"/>
              </a:ext>
            </a:extLst>
          </p:cNvPr>
          <p:cNvSpPr txBox="1"/>
          <p:nvPr/>
        </p:nvSpPr>
        <p:spPr>
          <a:xfrm>
            <a:off x="307975" y="1039640"/>
            <a:ext cx="794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b="0" i="0" dirty="0">
                <a:solidFill>
                  <a:srgbClr val="292929"/>
                </a:solidFill>
                <a:effectLst/>
                <a:latin typeface="Arial Narrow" panose="020B0606020202030204" pitchFamily="34" charset="0"/>
              </a:rPr>
              <a:t>Ao mesmo tempo, os recursos de nível inferior são levados em consideração.</a:t>
            </a: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AD30A28-923D-210E-E791-5FC6AFB6F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9" y="1493140"/>
            <a:ext cx="6118845" cy="343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3891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1DFBCF-A8D9-4C2F-8FE6-9F0AB6BBCD5B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16330FFD-B496-4311-81A1-5A1B2BE319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1D0996-960F-4196-84AA-F7658C3AFB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486</Words>
  <Application>Microsoft Office PowerPoint</Application>
  <PresentationFormat>Apresentação na tela (16:9)</PresentationFormat>
  <Paragraphs>56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Simple Light</vt:lpstr>
      <vt:lpstr>Apresentação do PowerPoint</vt:lpstr>
      <vt:lpstr>Apresentação do PowerPoint</vt:lpstr>
      <vt:lpstr>   Iteração e dados gerados por outros usuários é a base do sistema.      </vt:lpstr>
      <vt:lpstr>   Exemplo: Matriz de Interação, cada registro é o score dado pelo usuário ao filme.      </vt:lpstr>
      <vt:lpstr>   Gera as recomendações com base na similaridade do conteúdo já consumido pelo usuário. Ou seja, utiliza os conteúdos que o usuário já consumiu na plataforma (leu, comprou, assistiu, ouviu, clicou..) para gerar um perfil, então o sistema busca conteúdos semelhantes que ainda não foram vistos pelo usuário e recomenda em seguida..      </vt:lpstr>
      <vt:lpstr>   Por outro lado, a abordagem da Filtragem Colaborativa ignora as características do conteúdo e foca na interação entre o Usuário X Conteúdo. Parte do princípio que o sistema não precisa saber as características do conteúdo, mas sim quais conteúdos o usuário consumiu para identificar quais outros usuários tiveram o mesmo comportamento de consumo.   Dessa forma é possível “trocar” recomendações entre usuários semelhantes ao processar o coletivo.      </vt:lpstr>
      <vt:lpstr>   .      </vt:lpstr>
      <vt:lpstr>   .      </vt:lpstr>
      <vt:lpstr>   .      </vt:lpstr>
      <vt:lpstr>   .      </vt:lpstr>
      <vt:lpstr>   .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64</cp:revision>
  <dcterms:modified xsi:type="dcterms:W3CDTF">2023-11-06T00:49:36Z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