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60" r:id="rId5"/>
    <p:sldId id="277" r:id="rId6"/>
    <p:sldId id="264" r:id="rId7"/>
    <p:sldId id="265" r:id="rId8"/>
    <p:sldId id="348" r:id="rId9"/>
    <p:sldId id="347" r:id="rId10"/>
    <p:sldId id="349" r:id="rId11"/>
    <p:sldId id="350" r:id="rId12"/>
    <p:sldId id="351" r:id="rId13"/>
    <p:sldId id="339" r:id="rId14"/>
    <p:sldId id="340" r:id="rId15"/>
    <p:sldId id="353" r:id="rId16"/>
    <p:sldId id="365" r:id="rId17"/>
    <p:sldId id="359" r:id="rId18"/>
    <p:sldId id="364" r:id="rId19"/>
    <p:sldId id="341" r:id="rId20"/>
    <p:sldId id="342" r:id="rId21"/>
    <p:sldId id="360" r:id="rId22"/>
    <p:sldId id="357" r:id="rId23"/>
    <p:sldId id="354" r:id="rId24"/>
    <p:sldId id="343" r:id="rId25"/>
    <p:sldId id="344" r:id="rId26"/>
    <p:sldId id="355" r:id="rId27"/>
    <p:sldId id="363" r:id="rId28"/>
    <p:sldId id="361" r:id="rId29"/>
    <p:sldId id="345" r:id="rId30"/>
    <p:sldId id="346" r:id="rId31"/>
    <p:sldId id="356" r:id="rId32"/>
    <p:sldId id="362" r:id="rId33"/>
    <p:sldId id="273" r:id="rId34"/>
    <p:sldId id="274" r:id="rId35"/>
    <p:sldId id="275" r:id="rId36"/>
    <p:sldId id="315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4979C75B-9153-5889-F256-D56B1DC5158B}" v="20" dt="2022-05-30T12:45:51.388"/>
    <p1510:client id="{9EF4B116-FD12-EA06-AC00-35467E0C664E}" v="5" dt="2022-10-14T21:19:1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6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44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5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13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2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53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87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00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27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08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61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3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379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737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772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60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829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04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25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36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20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2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44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36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3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7" Type="http://schemas.openxmlformats.org/officeDocument/2006/relationships/hyperlink" Target="https://javiercbk.github.io/json_to_dar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arvel.com/" TargetMode="External"/><Relationship Id="rId5" Type="http://schemas.openxmlformats.org/officeDocument/2006/relationships/hyperlink" Target="https://www.back4app.com/" TargetMode="External"/><Relationship Id="rId4" Type="http://schemas.openxmlformats.org/officeDocument/2006/relationships/hyperlink" Target="https://jsonplaceholder.typicode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8369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Assincronismo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APIs REST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Visão Geral Sobre APIs REST e Protocolo HTTP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Biblioteca "http" e o conceito de assincronismo (Future) </a:t>
            </a:r>
            <a:endParaRPr lang="en-US" sz="2400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Criando um </a:t>
            </a:r>
            <a:r>
              <a:rPr lang="pt-BR" sz="2400" dirty="0" err="1">
                <a:latin typeface="Calibri"/>
                <a:ea typeface="Calibri"/>
              </a:rPr>
              <a:t>service</a:t>
            </a:r>
            <a:r>
              <a:rPr lang="pt-BR" sz="2400" dirty="0">
                <a:latin typeface="Calibri"/>
                <a:ea typeface="Calibri"/>
              </a:rPr>
              <a:t> padrão para as APIs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Acessando API autenticada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E06ECFCC-B056-A3A6-27BF-D49435D6FD72}"/>
              </a:ext>
            </a:extLst>
          </p:cNvPr>
          <p:cNvSpPr txBox="1"/>
          <p:nvPr/>
        </p:nvSpPr>
        <p:spPr>
          <a:xfrm>
            <a:off x="294404" y="404219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4;p17">
            <a:extLst>
              <a:ext uri="{FF2B5EF4-FFF2-40B4-BE49-F238E27FC236}">
                <a16:creationId xmlns:a16="http://schemas.microsoft.com/office/drawing/2014/main" id="{CAF19C83-FFE5-3A42-CA46-FD29165FFD57}"/>
              </a:ext>
            </a:extLst>
          </p:cNvPr>
          <p:cNvSpPr/>
          <p:nvPr/>
        </p:nvSpPr>
        <p:spPr>
          <a:xfrm>
            <a:off x="1556137" y="404169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Usando outros verbos HTTP – CRUD de Tarefas </a:t>
            </a:r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971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8413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Biblioteca "http" e o conceito de assincronismo (Future)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8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Flutter para acessar dados de uma API precisamos da biblioteca HTTP, ela não vem diretamente com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precisaremos fazer a sua instalação.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chamadas HTTP são realizadas de forma assíncrona, as quais a aplicação, por padrão, não fica esperando o resultado.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temos um método que tem esse comportamento podemos fazer uso de um recurso chamado Future, o qual determina que esta função não terá seu retorno imediato e sim no futuro.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 HTTP e Future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377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isso no fim da função podemos executar um comando “.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o qual será executado após a finalização da requisição.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contrapartida, podemos anotar a função com a palavra reservada “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 quando queremos o programa ao invés de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execurtar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próximo comando, ele aguarde o retorno da função assíncrona, usamos a palavra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 HTTP e Future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658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Conheceremos o ao site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ViaCep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qual nos disponibiliza de forma gratuita acesso a um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qual possui informações de vários endereços do Brasil, através de uma chama REST, onde podemos informar apenas o CEP.</a:t>
            </a:r>
          </a:p>
          <a:p>
            <a:pPr>
              <a:spcBef>
                <a:spcPts val="1800"/>
              </a:spcBef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recurso é processado no servidor e pode ser retornado para nós em formato JSON.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https://viacep.com.br/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endpoint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CEP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2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Conheceremos o site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JsonPlaceHolder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nos fornece uma API REST para usarmos como teste para nossas aplicações, nela podemos simular  a  criação de um blog, lista de tarefas, álbuns, fotos e usuários.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ele criaremos uma lista de posts e ao clicar a lista de comentários de um Post.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1800"/>
              </a:spcBef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https://jsonplaceholder.typicode.com/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JsonPlaceHolder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007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Visão Geral Sobre APIs REST e Protocolo HTTP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Biblioteca "http" e o conceito de assincronismo (Future) 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Criando um </a:t>
            </a:r>
            <a:r>
              <a:rPr lang="pt-BR" sz="2400" dirty="0" err="1">
                <a:latin typeface="Calibri"/>
                <a:ea typeface="Calibri"/>
              </a:rPr>
              <a:t>service</a:t>
            </a:r>
            <a:r>
              <a:rPr lang="pt-BR" sz="2400" dirty="0">
                <a:latin typeface="Calibri"/>
                <a:ea typeface="Calibri"/>
              </a:rPr>
              <a:t> padrão para as APIs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Acessando API autenticada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E06ECFCC-B056-A3A6-27BF-D49435D6FD72}"/>
              </a:ext>
            </a:extLst>
          </p:cNvPr>
          <p:cNvSpPr txBox="1"/>
          <p:nvPr/>
        </p:nvSpPr>
        <p:spPr>
          <a:xfrm>
            <a:off x="294404" y="404219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4;p17">
            <a:extLst>
              <a:ext uri="{FF2B5EF4-FFF2-40B4-BE49-F238E27FC236}">
                <a16:creationId xmlns:a16="http://schemas.microsoft.com/office/drawing/2014/main" id="{CAF19C83-FFE5-3A42-CA46-FD29165FFD57}"/>
              </a:ext>
            </a:extLst>
          </p:cNvPr>
          <p:cNvSpPr/>
          <p:nvPr/>
        </p:nvSpPr>
        <p:spPr>
          <a:xfrm>
            <a:off x="1556137" y="404169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Usando outros verbos HTTP – CRUD de Tarefas </a:t>
            </a:r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92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 um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padrão para as APIs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2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Seremos apresentados a um outro pacote de chamadas HTTP, chamado Dio. Ele é muito bem visto pela comunidade, pois ele possui várias funcionalidade que ajudam o desenvolvimento.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criar classes que injetarão informações dentro de todas chamadas HTTP de nossa aplicação, criação de logs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biblioteca Dio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400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dotenv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pacote muito conhecido no meio dos desenvolvedores, onde criamos variáveis dentro de arquivos e podemos usar os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memsos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d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enossa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aplicação.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principalmente para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informações que podem mudar dependendo ambiente usado QA, PROD e DEV.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usado para não subir informações de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chavaes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senhas nos controles de versão de fonte, exemplo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dotenv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85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módulo é aprender a acessar recursos através do protocolo REST, que nos permitirá obter dados de APIs. Para isso usaremos as bibliotecas do Flutter e seus pacotes, que facilitarão esse acesso, obtendo dados de APIs abertas e protegidas. 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Aprenderemos sobre o que é REST, métodos HTTP, status code e comunicação assíncrona.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Paginaremos chamadas de APIs e muito mais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aprendemos a usar tanto a biblioteca http, quanto a Dio, criaremos uma interface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uqla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duas classes implementarão.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Dessa forma podemos chavear entre a utilização de Dio e http a hora que quisermos.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Passando a vantagem de uso de interfaces.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interface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917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Visão Geral Sobre APIs REST e Protocolo HTTP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Biblioteca "http" e o conceito de assincronismo (Future) 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Criando um </a:t>
            </a:r>
            <a:r>
              <a:rPr lang="pt-BR" sz="2400" strike="sngStrike" dirty="0" err="1">
                <a:latin typeface="Calibri"/>
                <a:ea typeface="Calibri"/>
              </a:rPr>
              <a:t>service</a:t>
            </a:r>
            <a:r>
              <a:rPr lang="pt-BR" sz="2400" strike="sngStrike" dirty="0">
                <a:latin typeface="Calibri"/>
                <a:ea typeface="Calibri"/>
              </a:rPr>
              <a:t> padrão para as APIs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Acessando API autenticada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E06ECFCC-B056-A3A6-27BF-D49435D6FD72}"/>
              </a:ext>
            </a:extLst>
          </p:cNvPr>
          <p:cNvSpPr txBox="1"/>
          <p:nvPr/>
        </p:nvSpPr>
        <p:spPr>
          <a:xfrm>
            <a:off x="294404" y="404219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4;p17">
            <a:extLst>
              <a:ext uri="{FF2B5EF4-FFF2-40B4-BE49-F238E27FC236}">
                <a16:creationId xmlns:a16="http://schemas.microsoft.com/office/drawing/2014/main" id="{CAF19C83-FFE5-3A42-CA46-FD29165FFD57}"/>
              </a:ext>
            </a:extLst>
          </p:cNvPr>
          <p:cNvSpPr/>
          <p:nvPr/>
        </p:nvSpPr>
        <p:spPr>
          <a:xfrm>
            <a:off x="1556137" y="404169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Usando outros verbos HTTP – CRUD de Tarefas </a:t>
            </a:r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49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Acessando API autenticada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4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autorização e a autenticação se referem a parte de segurança, não só de APIs como páginas web.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autenticação diz respeito ao usuário ter as credenciais para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naquela aplicação. Quando não logados recebemos geralmente um 401 -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Unauthorized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autorização se o usuário em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que~stão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 autorização para acessar determinado recurso. Quando não temos permissão recebemos um 403 -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forbiden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autenticação e autorização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150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acesso a APIs que dependem de um certo privado, diferentemente 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ViaCep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site da Marvel poderemos criar uma conta e receber credenciais de acesso para consumir informações de personagens, quadrinhos e muito mais.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parte aprenderemos acessar um API autenticada e aprenderemos a utilizar a biblioteca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Flutter para criptografar os dados.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Marvel Developer Portal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051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listar os dados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personagens da Marvel, aprenderemos a listar os dados de forma paginada.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Primeiramente será usado paginação com ação em um botão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sequencia faremos a utilização do recurso de paginação infinita.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paginação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048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Visão Geral Sobre APIs REST e Protocolo HTTP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Biblioteca "http" e o conceito de assincronismo (Future) 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Criando um </a:t>
            </a:r>
            <a:r>
              <a:rPr lang="pt-BR" sz="2400" strike="sngStrike" dirty="0" err="1">
                <a:latin typeface="Calibri"/>
                <a:ea typeface="Calibri"/>
              </a:rPr>
              <a:t>service</a:t>
            </a:r>
            <a:r>
              <a:rPr lang="pt-BR" sz="2400" strike="sngStrike" dirty="0">
                <a:latin typeface="Calibri"/>
                <a:ea typeface="Calibri"/>
              </a:rPr>
              <a:t> padrão para as APIs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Acessando API autenticada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E06ECFCC-B056-A3A6-27BF-D49435D6FD72}"/>
              </a:ext>
            </a:extLst>
          </p:cNvPr>
          <p:cNvSpPr txBox="1"/>
          <p:nvPr/>
        </p:nvSpPr>
        <p:spPr>
          <a:xfrm>
            <a:off x="294404" y="404219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4;p17">
            <a:extLst>
              <a:ext uri="{FF2B5EF4-FFF2-40B4-BE49-F238E27FC236}">
                <a16:creationId xmlns:a16="http://schemas.microsoft.com/office/drawing/2014/main" id="{CAF19C83-FFE5-3A42-CA46-FD29165FFD57}"/>
              </a:ext>
            </a:extLst>
          </p:cNvPr>
          <p:cNvSpPr/>
          <p:nvPr/>
        </p:nvSpPr>
        <p:spPr>
          <a:xfrm>
            <a:off x="1556137" y="404169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Usando outros verbos HTTP – CRUD de Tarefas </a:t>
            </a:r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6275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Usando outros verbos HTTP – CRUD de Tarefas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77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Até o momento acessamos APIs apenas fazendo uso do verbo HTTP GET, agora aprenderemos a usar os outros métodos.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Aplicando verbos HTTP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9172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ferramenta de apoio conheceremos o Back4App o qual nos possibilita uma gama de recursos, como banco de dados, acesso via API,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SDKs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controle de usuários e etc.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Criaremos uma classe de lista de tarefas e faremos todo o gerenciamento da mesma usando requisições HTTP.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Faremos uso de classes customizada de acesso a dados,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dotenv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interceptors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envio de cabeçalhos de autenticação.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Back4App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1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Visão Geral Sobre APIs REST e Protocolo HTTP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26918"/>
            <a:ext cx="7410299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Biblioteca "http" e o conceito de assincronismo (Future) </a:t>
            </a:r>
            <a:endParaRPr lang="en-US" sz="2400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Criando um </a:t>
            </a:r>
            <a:r>
              <a:rPr lang="pt-BR" sz="2400" dirty="0" err="1">
                <a:latin typeface="Calibri"/>
                <a:ea typeface="Calibri"/>
              </a:rPr>
              <a:t>service</a:t>
            </a:r>
            <a:r>
              <a:rPr lang="pt-BR" sz="2400" dirty="0">
                <a:latin typeface="Calibri"/>
                <a:ea typeface="Calibri"/>
              </a:rPr>
              <a:t> padrão para as APIs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9CD9B231-4DFB-3EC7-4D05-CBBE6A04144C}"/>
              </a:ext>
            </a:extLst>
          </p:cNvPr>
          <p:cNvSpPr txBox="1"/>
          <p:nvPr/>
        </p:nvSpPr>
        <p:spPr>
          <a:xfrm>
            <a:off x="294404" y="357031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61102BE0-BA56-D8AC-83C9-710DA015FEF8}"/>
              </a:ext>
            </a:extLst>
          </p:cNvPr>
          <p:cNvSpPr/>
          <p:nvPr/>
        </p:nvSpPr>
        <p:spPr>
          <a:xfrm>
            <a:off x="1556137" y="356981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Acessando API autenticada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E06ECFCC-B056-A3A6-27BF-D49435D6FD72}"/>
              </a:ext>
            </a:extLst>
          </p:cNvPr>
          <p:cNvSpPr txBox="1"/>
          <p:nvPr/>
        </p:nvSpPr>
        <p:spPr>
          <a:xfrm>
            <a:off x="294404" y="4042196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4;p17">
            <a:extLst>
              <a:ext uri="{FF2B5EF4-FFF2-40B4-BE49-F238E27FC236}">
                <a16:creationId xmlns:a16="http://schemas.microsoft.com/office/drawing/2014/main" id="{CAF19C83-FFE5-3A42-CA46-FD29165FFD57}"/>
              </a:ext>
            </a:extLst>
          </p:cNvPr>
          <p:cNvSpPr/>
          <p:nvPr/>
        </p:nvSpPr>
        <p:spPr>
          <a:xfrm>
            <a:off x="1556137" y="4041691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Usando outros verbos HTTP – CRUD de Tarefas </a:t>
            </a:r>
            <a:endParaRPr lang="en-US" sz="2400" dirty="0"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6938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JSONPlaceholder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Fake REST API (typicode.com)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Back4App - Low-code backend to build modern apps</a:t>
            </a:r>
            <a:endParaRPr lang="en-US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Marvel Developer Portal</a:t>
            </a:r>
            <a:endParaRPr lang="en-US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(javiercbk.github.io)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3550" y="1207874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aplicação Flutter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classe de CEP no Back4App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Consulte um Cep no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ViaCep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após retornado se não existir no Back4App, realizar o cadastro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Listar os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CEPs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cadastrados em forma de lista, possibilitando a alteração e exclusão do CEP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– Cadastro de </a:t>
            </a:r>
            <a:r>
              <a:rPr lang="pt-BR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CEPs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Visão Geral Sobre APIs REST e Protocolo HTTP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sigla REST —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Representational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significa “Transferência de Estado Representacional”. A utilização da arquitetura REST, permite a comunicação entre aplicações.</a:t>
            </a:r>
          </a:p>
          <a:p>
            <a:pPr marR="0" lvl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HTTP (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HyperText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é o caminho mais conhecido nas transferências de dados. A maioria das APIs RESTful utilizam o HTTP como protocolo de comunicação oficial, uma vez que apresenta uma interface de operações padronizadas.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REST e HTTP?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62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HTTP permite criar, atualizar, pesquisar, executar e remover operações, atuando sob determinados recursos. Apresenta também um apanhado de respostas, guiando os clientes (navegadores ou APIs) nas suas ações diante de resposta específicas.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 abrir o navegador, ele estabelece uma conexão TCP/IP com o servidor de destino e envia uma requisição GET HTTP, com o endereço buscado.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REST e HTTP?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43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servidor, então, interpreta a requisição, retornando com uma resposta HTTP ao navegador. Essa resposta pode ser completa, com representações em formato HTML, ou apresentar erro, afirmando que o recurso solicitado não foi encontrado.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Web Services que adotam REST são mais leves e perfeitos na busca da metodologia ágil. Outro diferencial é a flexibilidade, sendo possível escolher o formato que melhor se encaixa para as mensagens do sistema. Os mais utilizados, além do texto puro, são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XML, dependendo da necessidade de cada momento.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REST e HTTP?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20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– Utilizado para obter dados da API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– Utilizado parta criação de recursos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– Utilizado para criar ou atualizar dados em  uma API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– Utilizado para alteração de informações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– Utilizado para exclusão de dados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Verbos HTTP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278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389646" y="1292951"/>
            <a:ext cx="217965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201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Created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202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Accepted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204 No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Content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 Code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FAD71409-CC86-1FC4-8CAA-A32F89B6726A}"/>
              </a:ext>
            </a:extLst>
          </p:cNvPr>
          <p:cNvSpPr txBox="1"/>
          <p:nvPr/>
        </p:nvSpPr>
        <p:spPr>
          <a:xfrm>
            <a:off x="2821781" y="1292951"/>
            <a:ext cx="3207544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400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Bad</a:t>
            </a: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Request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401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Unauthorized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403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Forbidden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404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Not</a:t>
            </a: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Found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405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Method</a:t>
            </a: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Not</a:t>
            </a: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Allowed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8CCC059C-DC1D-7490-BED7-898FFFFFDAF1}"/>
              </a:ext>
            </a:extLst>
          </p:cNvPr>
          <p:cNvSpPr txBox="1"/>
          <p:nvPr/>
        </p:nvSpPr>
        <p:spPr>
          <a:xfrm>
            <a:off x="5522119" y="1292951"/>
            <a:ext cx="3529012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500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Internal</a:t>
            </a: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 Server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Error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502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Bad</a:t>
            </a: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 Gateway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cs typeface="Calibri"/>
              </a:rPr>
              <a:t>503 Service </a:t>
            </a:r>
            <a:r>
              <a:rPr lang="pt-BR" sz="2000" dirty="0" err="1">
                <a:solidFill>
                  <a:schemeClr val="dk1"/>
                </a:solidFill>
                <a:latin typeface="Calibri"/>
                <a:cs typeface="Calibri"/>
              </a:rPr>
              <a:t>Unavailable</a:t>
            </a:r>
            <a:endParaRPr lang="pt-BR" sz="2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pt-BR" sz="2800" b="1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622290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776F4-DED3-4901-8199-0617438F1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1676</Words>
  <Application>Microsoft Office PowerPoint</Application>
  <PresentationFormat>Apresentação na tela (16:9)</PresentationFormat>
  <Paragraphs>208</Paragraphs>
  <Slides>33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126</cp:revision>
  <dcterms:modified xsi:type="dcterms:W3CDTF">2025-01-31T22:10:47Z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