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269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288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CD176-9102-4444-A6AE-CC989C65E7F9}" v="10" dt="2022-11-07T15:53:24.576"/>
    <p1510:client id="{FE55FA91-7C0D-27EF-173D-978D4B6A509F}" v="2" dt="2022-11-17T15:26:11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32"/>
    <p:restoredTop sz="96327"/>
  </p:normalViewPr>
  <p:slideViewPr>
    <p:cSldViewPr snapToGrid="0">
      <p:cViewPr varScale="1">
        <p:scale>
          <a:sx n="162" d="100"/>
          <a:sy n="162" d="100"/>
        </p:scale>
        <p:origin x="192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7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alexandre.1980@hotmail.co.uk" userId="S::urn:spo:guest#rodrigoalexandre.1980@hotmail.co.uk::" providerId="AD" clId="Web-{FE55FA91-7C0D-27EF-173D-978D4B6A509F}"/>
    <pc:docChg chg="modSld">
      <pc:chgData name="rodrigoalexandre.1980@hotmail.co.uk" userId="S::urn:spo:guest#rodrigoalexandre.1980@hotmail.co.uk::" providerId="AD" clId="Web-{FE55FA91-7C0D-27EF-173D-978D4B6A509F}" dt="2022-11-17T15:26:11.766" v="0" actId="20577"/>
      <pc:docMkLst>
        <pc:docMk/>
      </pc:docMkLst>
      <pc:sldChg chg="modSp">
        <pc:chgData name="rodrigoalexandre.1980@hotmail.co.uk" userId="S::urn:spo:guest#rodrigoalexandre.1980@hotmail.co.uk::" providerId="AD" clId="Web-{FE55FA91-7C0D-27EF-173D-978D4B6A509F}" dt="2022-11-17T15:26:11.766" v="0" actId="20577"/>
        <pc:sldMkLst>
          <pc:docMk/>
          <pc:sldMk cId="799263435" sldId="318"/>
        </pc:sldMkLst>
        <pc:spChg chg="mod">
          <ac:chgData name="rodrigoalexandre.1980@hotmail.co.uk" userId="S::urn:spo:guest#rodrigoalexandre.1980@hotmail.co.uk::" providerId="AD" clId="Web-{FE55FA91-7C0D-27EF-173D-978D4B6A509F}" dt="2022-11-17T15:26:11.766" v="0" actId="20577"/>
          <ac:spMkLst>
            <pc:docMk/>
            <pc:sldMk cId="799263435" sldId="318"/>
            <ac:spMk id="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052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383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564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06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56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93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71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683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40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896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278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85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%0d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810021" y="2019900"/>
            <a:ext cx="7523958" cy="1103700"/>
            <a:chOff x="1020435" y="1300216"/>
            <a:chExt cx="7523958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523958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Android e Apple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523958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List View e Grid View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Escanear com os olhos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4172013" cy="303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 exibição em grade fornece aos usuários um formato de varredura um pouco mais interrompido, tornando-o mais adequado para conteúdo visual. </a:t>
            </a:r>
          </a:p>
          <a:p>
            <a:endParaRPr lang="en-GB" dirty="0"/>
          </a:p>
          <a:p>
            <a:r>
              <a:rPr lang="en-GB" dirty="0"/>
              <a:t>Normalmente as imagens dominam a maior parte do espaço celular.</a:t>
            </a:r>
          </a:p>
          <a:p>
            <a:endParaRPr lang="en-GB" dirty="0"/>
          </a:p>
          <a:p>
            <a:r>
              <a:rPr lang="en-GB" dirty="0"/>
              <a:t>A atenção dos usuários tende a se espalhar mais uniformemente entre cada célula da grade.</a:t>
            </a:r>
          </a:p>
          <a:p>
            <a:endParaRPr lang="en-GB" dirty="0"/>
          </a:p>
          <a:p>
            <a:r>
              <a:rPr lang="en-GB" dirty="0"/>
              <a:t>A visualização em grade é otimizada para compreensão visual e diferenciação entre tipos de dados semelhantes.</a:t>
            </a:r>
          </a:p>
        </p:txBody>
      </p:sp>
      <p:pic>
        <p:nvPicPr>
          <p:cNvPr id="4" name="Picture 3" descr="A collage of a dog&#10;&#10;Description automatically generated with medium confidence">
            <a:extLst>
              <a:ext uri="{FF2B5EF4-FFF2-40B4-BE49-F238E27FC236}">
                <a16:creationId xmlns:a16="http://schemas.microsoft.com/office/drawing/2014/main" id="{47892366-28DC-4F7B-27CB-163A9B8BB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338" y="1512123"/>
            <a:ext cx="3477173" cy="34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1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90C8D2-1133-B0E0-ED43-F048406A4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43" y="1048407"/>
            <a:ext cx="2635319" cy="3875470"/>
          </a:xfrm>
          <a:prstGeom prst="rect">
            <a:avLst/>
          </a:prstGeom>
        </p:spPr>
      </p:pic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Comportamento do usuário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5015468" cy="174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Os usuários dependem principalmente das imagens para fazer sua tomadas de decisão.</a:t>
            </a:r>
          </a:p>
          <a:p>
            <a:endParaRPr lang="en-GB" dirty="0"/>
          </a:p>
          <a:p>
            <a:r>
              <a:rPr lang="en-GB" dirty="0"/>
              <a:t>Um momento importante aqui: o usuário geralmente vê apenas 4 ou 6 itens de grade por vez ou até menos, dependendo do conteúdo oferecido à ele.</a:t>
            </a:r>
          </a:p>
        </p:txBody>
      </p:sp>
    </p:spTree>
    <p:extLst>
      <p:ext uri="{BB962C8B-B14F-4D97-AF65-F5344CB8AC3E}">
        <p14:creationId xmlns:p14="http://schemas.microsoft.com/office/powerpoint/2010/main" val="162252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 e Desvantagens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6"/>
            <a:ext cx="8255282" cy="280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Comparando com os dois tipos de visualização, o modo de exibição de grid tem as seguintes vantagens: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visualização em grid é mais atraente aos olhos;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exibição em grid ajuda os usuários quando examinam as distinções visuais entre os itens;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 visualização em grade, a atenção do usuário é distribuída de forma mais uniforme.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Mas também têm algumas desvantagens: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Diminui o alcance de maior informação ao usuário no mesmo scroll;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Esta visualização, criam scrolls muito extenso na página;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3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Regras gerais para uso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6"/>
            <a:ext cx="8255282" cy="280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Qual é o layout mais eficiente para visualizar o conteúdo?</a:t>
            </a:r>
          </a:p>
          <a:p>
            <a:endParaRPr lang="en-GB" dirty="0"/>
          </a:p>
          <a:p>
            <a:r>
              <a:rPr lang="en-GB" dirty="0"/>
              <a:t>Você deve usar uma exibição de lista ou grade?</a:t>
            </a:r>
          </a:p>
          <a:p>
            <a:r>
              <a:rPr lang="en-GB" dirty="0"/>
              <a:t>A resposta certa é: depende da natureza do seu conteúdo.</a:t>
            </a:r>
          </a:p>
          <a:p>
            <a:endParaRPr lang="en-GB" dirty="0"/>
          </a:p>
          <a:p>
            <a:r>
              <a:rPr lang="en-GB" dirty="0"/>
              <a:t>Um fator chave na seleção de exibição de lista versus exibição de grid é a quantidade de informações que um usuário precisa para escolher entre os itens.</a:t>
            </a:r>
          </a:p>
          <a:p>
            <a:endParaRPr lang="en-GB" dirty="0"/>
          </a:p>
          <a:p>
            <a:r>
              <a:rPr lang="en-GB" dirty="0"/>
              <a:t>Você deve escolher o layout adequado ao tipo de conteúdo que está exibindo.</a:t>
            </a:r>
          </a:p>
        </p:txBody>
      </p:sp>
    </p:spTree>
    <p:extLst>
      <p:ext uri="{BB962C8B-B14F-4D97-AF65-F5344CB8AC3E}">
        <p14:creationId xmlns:p14="http://schemas.microsoft.com/office/powerpoint/2010/main" val="86514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Geral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14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Apesar da tendência moderna para celulares de tela maior, o que torna os celulares tão convenientes e portáteis é seu tamanho pequeno.</a:t>
            </a:r>
          </a:p>
          <a:p>
            <a:endParaRPr lang="en-GB" dirty="0"/>
          </a:p>
          <a:p>
            <a:r>
              <a:rPr lang="en-GB" dirty="0"/>
              <a:t>Em comparação com as telas de desktop, as telas do celular acomodam muito menos conteúdo. </a:t>
            </a:r>
          </a:p>
          <a:p>
            <a:endParaRPr lang="en-GB" dirty="0"/>
          </a:p>
          <a:p>
            <a:r>
              <a:rPr lang="en-GB" dirty="0"/>
              <a:t>Os usuários só podem visualizar uma pequena quantidade de conteúdo por vez antes de precisar rolar para ver mais.</a:t>
            </a:r>
          </a:p>
          <a:p>
            <a:endParaRPr lang="en-GB" dirty="0"/>
          </a:p>
          <a:p>
            <a:r>
              <a:rPr lang="en-GB" dirty="0"/>
              <a:t>Mas os designers ainda precisam encontrar maneiras de fornecer conteúdo da maneira mais eficaz pra mostrar e facilitar a navegabilidade.</a:t>
            </a:r>
          </a:p>
        </p:txBody>
      </p:sp>
    </p:spTree>
    <p:extLst>
      <p:ext uri="{BB962C8B-B14F-4D97-AF65-F5344CB8AC3E}">
        <p14:creationId xmlns:p14="http://schemas.microsoft.com/office/powerpoint/2010/main" val="32092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Geral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6" y="1468348"/>
            <a:ext cx="4849930" cy="214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Hoje eu gostaria de apresentar dois padrões básicos para apresentação de conteúdo: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Modo de exibição de </a:t>
            </a:r>
            <a:r>
              <a:rPr lang="en-GB" b="1" dirty="0"/>
              <a:t>lista </a:t>
            </a:r>
            <a:r>
              <a:rPr lang="en-GB" sz="1000" b="1" dirty="0"/>
              <a:t>(List View)</a:t>
            </a:r>
            <a:r>
              <a:rPr lang="en-GB" sz="1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Modo de exibição de </a:t>
            </a:r>
            <a:r>
              <a:rPr lang="en-GB" b="1" dirty="0"/>
              <a:t>grade </a:t>
            </a:r>
            <a:r>
              <a:rPr lang="en-GB" sz="1000" b="1" dirty="0"/>
              <a:t>(Grid View)</a:t>
            </a:r>
            <a:r>
              <a:rPr lang="en-GB" sz="1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linkClick r:id="rId3"/>
            </a:endParaRPr>
          </a:p>
          <a:p>
            <a:r>
              <a:rPr lang="en-GB" dirty="0"/>
              <a:t>Com isso, vamos ver alguns casos de uso para cada um deles.</a:t>
            </a:r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E17A49-EE5D-8E83-BEF5-7E38A521A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455" y="1303265"/>
            <a:ext cx="3454399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0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Modo Lista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4172013" cy="270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As listas apresentam vários itens de linha verticalmente como um único elemento contínuo. </a:t>
            </a:r>
          </a:p>
          <a:p>
            <a:endParaRPr lang="en-GB" dirty="0"/>
          </a:p>
          <a:p>
            <a:r>
              <a:rPr lang="en-GB" dirty="0"/>
              <a:t>É muito texto e geralmente tem apenas pequenos ícones com texto.</a:t>
            </a:r>
          </a:p>
          <a:p>
            <a:endParaRPr lang="en-GB" dirty="0"/>
          </a:p>
          <a:p>
            <a:r>
              <a:rPr lang="en-GB" dirty="0"/>
              <a:t>Os itens de exibição de lista requerem menos espaço vertical do que uma imagem.</a:t>
            </a:r>
          </a:p>
          <a:p>
            <a:endParaRPr lang="en-GB" dirty="0"/>
          </a:p>
          <a:p>
            <a:r>
              <a:rPr lang="en-GB" dirty="0"/>
              <a:t>Isso permite que mais itens de lista </a:t>
            </a:r>
            <a:r>
              <a:rPr lang="en-GB" dirty="0" err="1"/>
              <a:t>sejam</a:t>
            </a:r>
            <a:r>
              <a:rPr lang="en-GB" dirty="0"/>
              <a:t> </a:t>
            </a:r>
            <a:r>
              <a:rPr lang="en-GB" dirty="0" err="1"/>
              <a:t>exibidos</a:t>
            </a:r>
            <a:r>
              <a:rPr lang="en-GB" dirty="0"/>
              <a:t> na tela por vez.</a:t>
            </a:r>
          </a:p>
        </p:txBody>
      </p:sp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533BEBB5-A375-1EE3-544C-464A5C475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050" y="1995095"/>
            <a:ext cx="3629101" cy="29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Escanear com os olhos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4172013" cy="337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 exibição de lista fornece aos usuários um formato que segue seu padrão de leitura natural, como o padrão em forma de F.</a:t>
            </a:r>
          </a:p>
          <a:p>
            <a:endParaRPr lang="en-GB" dirty="0"/>
          </a:p>
          <a:p>
            <a:r>
              <a:rPr lang="en-GB" dirty="0"/>
              <a:t>As listas são mais adequadas para apresentar um tipo de dados </a:t>
            </a:r>
            <a:r>
              <a:rPr lang="en-GB" dirty="0" err="1"/>
              <a:t>homogêneo</a:t>
            </a:r>
            <a:r>
              <a:rPr lang="en-GB" dirty="0"/>
              <a:t> e </a:t>
            </a:r>
            <a:r>
              <a:rPr lang="en-GB" dirty="0" err="1"/>
              <a:t>otimizadas</a:t>
            </a:r>
            <a:r>
              <a:rPr lang="en-GB" dirty="0"/>
              <a:t> para compreensão de leitura.</a:t>
            </a:r>
          </a:p>
          <a:p>
            <a:endParaRPr lang="en-GB" dirty="0"/>
          </a:p>
          <a:p>
            <a:r>
              <a:rPr lang="en-GB" dirty="0"/>
              <a:t>A exibição de lista evita muita </a:t>
            </a:r>
            <a:r>
              <a:rPr lang="en-GB" dirty="0" err="1"/>
              <a:t>rolagem</a:t>
            </a:r>
            <a:r>
              <a:rPr lang="en-GB" dirty="0"/>
              <a:t>, tornando as páginas mais </a:t>
            </a:r>
            <a:r>
              <a:rPr lang="en-GB" dirty="0" err="1"/>
              <a:t>curtas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exclusão</a:t>
            </a:r>
            <a:r>
              <a:rPr lang="en-GB" dirty="0"/>
              <a:t> de imagens (a visualização de lista tem apenas </a:t>
            </a:r>
            <a:r>
              <a:rPr lang="en-GB" dirty="0" err="1"/>
              <a:t>miniaturas</a:t>
            </a:r>
            <a:r>
              <a:rPr lang="en-GB" dirty="0"/>
              <a:t>) permite que você </a:t>
            </a:r>
            <a:r>
              <a:rPr lang="en-GB" dirty="0" err="1"/>
              <a:t>ajuste</a:t>
            </a:r>
            <a:r>
              <a:rPr lang="en-GB" dirty="0"/>
              <a:t> mais opções por tela.</a:t>
            </a: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338C01E-10C3-6574-26BB-182643209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31" y="2379753"/>
            <a:ext cx="4114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7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Otimizando espaços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4172013" cy="248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As listas são mais adequadas para apresentar um tipo de dados </a:t>
            </a:r>
            <a:r>
              <a:rPr lang="en-GB" dirty="0" err="1"/>
              <a:t>homogêneo</a:t>
            </a:r>
            <a:r>
              <a:rPr lang="en-GB" dirty="0"/>
              <a:t> e </a:t>
            </a:r>
            <a:r>
              <a:rPr lang="en-GB" dirty="0" err="1"/>
              <a:t>otimizadas</a:t>
            </a:r>
            <a:r>
              <a:rPr lang="en-GB" dirty="0"/>
              <a:t> para compreensão de leitura.</a:t>
            </a:r>
          </a:p>
          <a:p>
            <a:endParaRPr lang="en-GB" dirty="0"/>
          </a:p>
          <a:p>
            <a:r>
              <a:rPr lang="en-GB" dirty="0"/>
              <a:t>A exibição de lista evita muita </a:t>
            </a:r>
            <a:r>
              <a:rPr lang="en-GB" dirty="0" err="1"/>
              <a:t>rolagem</a:t>
            </a:r>
            <a:r>
              <a:rPr lang="en-GB" dirty="0"/>
              <a:t>, tornando as páginas mais </a:t>
            </a:r>
            <a:r>
              <a:rPr lang="en-GB" dirty="0" err="1"/>
              <a:t>curtas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exclusão</a:t>
            </a:r>
            <a:r>
              <a:rPr lang="en-GB" dirty="0"/>
              <a:t> de imagens</a:t>
            </a:r>
          </a:p>
          <a:p>
            <a:r>
              <a:rPr lang="en-GB" dirty="0"/>
              <a:t>(a visualização de lista tem apenas </a:t>
            </a:r>
            <a:r>
              <a:rPr lang="en-GB" dirty="0" err="1"/>
              <a:t>miniaturas</a:t>
            </a:r>
            <a:r>
              <a:rPr lang="en-GB" dirty="0"/>
              <a:t>) permite que você </a:t>
            </a:r>
            <a:r>
              <a:rPr lang="en-GB" dirty="0" err="1"/>
              <a:t>ajuste</a:t>
            </a:r>
            <a:r>
              <a:rPr lang="en-GB" dirty="0"/>
              <a:t> mais opções por tela.</a:t>
            </a:r>
          </a:p>
        </p:txBody>
      </p:sp>
      <p:pic>
        <p:nvPicPr>
          <p:cNvPr id="4" name="Picture 3" descr="Graphical user interface, application, timeline&#10;&#10;Description automatically generated">
            <a:extLst>
              <a:ext uri="{FF2B5EF4-FFF2-40B4-BE49-F238E27FC236}">
                <a16:creationId xmlns:a16="http://schemas.microsoft.com/office/drawing/2014/main" id="{006FF40A-D894-C3A9-347E-1DC84671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172" y="1736152"/>
            <a:ext cx="3248572" cy="31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5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Comportamento do usuário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255282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Os usuários dependem principalmente da leitura do texto para fazer sua </a:t>
            </a:r>
            <a:r>
              <a:rPr lang="en-GB" dirty="0" err="1"/>
              <a:t>tomadas</a:t>
            </a:r>
            <a:r>
              <a:rPr lang="en-GB" dirty="0"/>
              <a:t> de </a:t>
            </a:r>
            <a:r>
              <a:rPr lang="en-GB" dirty="0" err="1"/>
              <a:t>decisão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2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 e Desvantagens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6"/>
            <a:ext cx="8255282" cy="283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Comparando com os dois tipos de visualização, o modo de exibição de lista tem as seguintes vantagens: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 modo de exibição de lista segue um padrão de leitura natural.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exibição de lista evita muito scroll down ao fornecer mais opções em uma área visível.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Mas também têm algumas desvantagens: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visualização de lista é muito modesta em caso de aparência visual.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 visualização de lista, a atenção do usuário diminui de cima para baixo.</a:t>
            </a:r>
          </a:p>
        </p:txBody>
      </p:sp>
    </p:spTree>
    <p:extLst>
      <p:ext uri="{BB962C8B-B14F-4D97-AF65-F5344CB8AC3E}">
        <p14:creationId xmlns:p14="http://schemas.microsoft.com/office/powerpoint/2010/main" val="96345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Modo Grid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4172013" cy="270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As exibições de grade são uma alternativa às exibições de lista padrão.</a:t>
            </a:r>
          </a:p>
          <a:p>
            <a:endParaRPr lang="en-GB" dirty="0"/>
          </a:p>
          <a:p>
            <a:r>
              <a:rPr lang="en-GB" dirty="0"/>
              <a:t>As listas de grade são diferentes das grades usadas para layouts e outras apresentações visuais.</a:t>
            </a:r>
          </a:p>
          <a:p>
            <a:endParaRPr lang="en-GB" dirty="0"/>
          </a:p>
          <a:p>
            <a:r>
              <a:rPr lang="en-GB" dirty="0"/>
              <a:t>Uma lista de grade consiste em um padrão repetido de células dispostas vertical e </a:t>
            </a:r>
            <a:r>
              <a:rPr lang="en-GB" dirty="0" err="1"/>
              <a:t>horizontalmente</a:t>
            </a:r>
            <a:r>
              <a:rPr lang="en-GB" dirty="0"/>
              <a:t> dentro da lista de grade.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F3FBD57-C187-1281-2F8C-979267A5E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352" y="1688881"/>
            <a:ext cx="3185510" cy="31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536AB0-0458-4343-80C2-2A9431E7A5CB}"/>
</file>

<file path=customXml/itemProps2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785</Words>
  <Application>Microsoft Office PowerPoint</Application>
  <PresentationFormat>On-screen Show (16:9)</PresentationFormat>
  <Paragraphs>93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87</cp:revision>
  <dcterms:modified xsi:type="dcterms:W3CDTF">2022-11-17T15:26:13Z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