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2"/>
  </p:notesMasterIdLst>
  <p:sldIdLst>
    <p:sldId id="269" r:id="rId5"/>
    <p:sldId id="332" r:id="rId6"/>
    <p:sldId id="333" r:id="rId7"/>
    <p:sldId id="334" r:id="rId8"/>
    <p:sldId id="335" r:id="rId9"/>
    <p:sldId id="336" r:id="rId10"/>
    <p:sldId id="337" r:id="rId11"/>
    <p:sldId id="313" r:id="rId12"/>
    <p:sldId id="314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28" r:id="rId27"/>
    <p:sldId id="329" r:id="rId28"/>
    <p:sldId id="330" r:id="rId29"/>
    <p:sldId id="331" r:id="rId30"/>
    <p:sldId id="288" r:id="rId3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io0kaofAKhUSEGAz3hFc5S4wb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E9E48-4244-BA29-3F61-7E650C3F7030}" v="26" dt="2023-11-27T18:45:38.319"/>
    <p1510:client id="{B72CD176-9102-4444-A6AE-CC989C65E7F9}" v="10" dt="2022-11-07T15:53:24.576"/>
    <p1510:client id="{FE55FA91-7C0D-27EF-173D-978D4B6A509F}" v="2" dt="2022-11-17T15:26:11.9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1"/>
    <p:restoredTop sz="96327"/>
  </p:normalViewPr>
  <p:slideViewPr>
    <p:cSldViewPr snapToGrid="0">
      <p:cViewPr varScale="1">
        <p:scale>
          <a:sx n="156" d="100"/>
          <a:sy n="156" d="100"/>
        </p:scale>
        <p:origin x="192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font" Target="fonts/font2.fntdata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3.fntdata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72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1.fntdata"/><Relationship Id="rId67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alexandre.1980@hotmail.co.uk" userId="S::urn:spo:guest#rodrigoalexandre.1980@hotmail.co.uk::" providerId="AD" clId="Web-{FE55FA91-7C0D-27EF-173D-978D4B6A509F}"/>
    <pc:docChg chg="modSld">
      <pc:chgData name="rodrigoalexandre.1980@hotmail.co.uk" userId="S::urn:spo:guest#rodrigoalexandre.1980@hotmail.co.uk::" providerId="AD" clId="Web-{FE55FA91-7C0D-27EF-173D-978D4B6A509F}" dt="2022-11-17T15:26:11.766" v="0" actId="20577"/>
      <pc:docMkLst>
        <pc:docMk/>
      </pc:docMkLst>
      <pc:sldChg chg="modSp">
        <pc:chgData name="rodrigoalexandre.1980@hotmail.co.uk" userId="S::urn:spo:guest#rodrigoalexandre.1980@hotmail.co.uk::" providerId="AD" clId="Web-{FE55FA91-7C0D-27EF-173D-978D4B6A509F}" dt="2022-11-17T15:26:11.766" v="0" actId="20577"/>
        <pc:sldMkLst>
          <pc:docMk/>
          <pc:sldMk cId="799263435" sldId="318"/>
        </pc:sldMkLst>
        <pc:spChg chg="mod">
          <ac:chgData name="rodrigoalexandre.1980@hotmail.co.uk" userId="S::urn:spo:guest#rodrigoalexandre.1980@hotmail.co.uk::" providerId="AD" clId="Web-{FE55FA91-7C0D-27EF-173D-978D4B6A509F}" dt="2022-11-17T15:26:11.766" v="0" actId="20577"/>
          <ac:spMkLst>
            <pc:docMk/>
            <pc:sldMk cId="799263435" sldId="318"/>
            <ac:spMk id="25" creationId="{00000000-0000-0000-0000-000000000000}"/>
          </ac:spMkLst>
        </pc:spChg>
      </pc:sldChg>
    </pc:docChg>
  </pc:docChgLst>
  <pc:docChgLst>
    <pc:chgData name="Nubia Rossi Pavelqueires" userId="S::nubia@dio.me::9fb62b5b-6910-4da4-98ef-a6355beee27e" providerId="AD" clId="Web-{1CBE9E48-4244-BA29-3F61-7E650C3F7030}"/>
    <pc:docChg chg="modSld">
      <pc:chgData name="Nubia Rossi Pavelqueires" userId="S::nubia@dio.me::9fb62b5b-6910-4da4-98ef-a6355beee27e" providerId="AD" clId="Web-{1CBE9E48-4244-BA29-3F61-7E650C3F7030}" dt="2023-11-27T18:43:13.582" v="20" actId="1076"/>
      <pc:docMkLst>
        <pc:docMk/>
      </pc:docMkLst>
      <pc:sldChg chg="modSp">
        <pc:chgData name="Nubia Rossi Pavelqueires" userId="S::nubia@dio.me::9fb62b5b-6910-4da4-98ef-a6355beee27e" providerId="AD" clId="Web-{1CBE9E48-4244-BA29-3F61-7E650C3F7030}" dt="2023-11-27T18:41:35.393" v="8" actId="20577"/>
        <pc:sldMkLst>
          <pc:docMk/>
          <pc:sldMk cId="2821829549" sldId="322"/>
        </pc:sldMkLst>
        <pc:spChg chg="mod">
          <ac:chgData name="Nubia Rossi Pavelqueires" userId="S::nubia@dio.me::9fb62b5b-6910-4da4-98ef-a6355beee27e" providerId="AD" clId="Web-{1CBE9E48-4244-BA29-3F61-7E650C3F7030}" dt="2023-11-27T18:41:35.393" v="8" actId="20577"/>
          <ac:spMkLst>
            <pc:docMk/>
            <pc:sldMk cId="2821829549" sldId="322"/>
            <ac:spMk id="25" creationId="{00000000-0000-0000-0000-000000000000}"/>
          </ac:spMkLst>
        </pc:spChg>
      </pc:sldChg>
      <pc:sldChg chg="modSp">
        <pc:chgData name="Nubia Rossi Pavelqueires" userId="S::nubia@dio.me::9fb62b5b-6910-4da4-98ef-a6355beee27e" providerId="AD" clId="Web-{1CBE9E48-4244-BA29-3F61-7E650C3F7030}" dt="2023-11-27T18:41:49.815" v="10" actId="20577"/>
        <pc:sldMkLst>
          <pc:docMk/>
          <pc:sldMk cId="3924840884" sldId="325"/>
        </pc:sldMkLst>
        <pc:spChg chg="mod">
          <ac:chgData name="Nubia Rossi Pavelqueires" userId="S::nubia@dio.me::9fb62b5b-6910-4da4-98ef-a6355beee27e" providerId="AD" clId="Web-{1CBE9E48-4244-BA29-3F61-7E650C3F7030}" dt="2023-11-27T18:41:49.815" v="10" actId="20577"/>
          <ac:spMkLst>
            <pc:docMk/>
            <pc:sldMk cId="3924840884" sldId="325"/>
            <ac:spMk id="25" creationId="{00000000-0000-0000-0000-000000000000}"/>
          </ac:spMkLst>
        </pc:spChg>
      </pc:sldChg>
      <pc:sldChg chg="modSp">
        <pc:chgData name="Nubia Rossi Pavelqueires" userId="S::nubia@dio.me::9fb62b5b-6910-4da4-98ef-a6355beee27e" providerId="AD" clId="Web-{1CBE9E48-4244-BA29-3F61-7E650C3F7030}" dt="2023-11-27T18:43:13.582" v="20" actId="1076"/>
        <pc:sldMkLst>
          <pc:docMk/>
          <pc:sldMk cId="4084753243" sldId="331"/>
        </pc:sldMkLst>
        <pc:spChg chg="mod">
          <ac:chgData name="Nubia Rossi Pavelqueires" userId="S::nubia@dio.me::9fb62b5b-6910-4da4-98ef-a6355beee27e" providerId="AD" clId="Web-{1CBE9E48-4244-BA29-3F61-7E650C3F7030}" dt="2023-11-27T18:43:13.582" v="20" actId="1076"/>
          <ac:spMkLst>
            <pc:docMk/>
            <pc:sldMk cId="4084753243" sldId="331"/>
            <ac:spMk id="25" creationId="{00000000-0000-0000-0000-000000000000}"/>
          </ac:spMkLst>
        </pc:spChg>
      </pc:sldChg>
      <pc:sldChg chg="modSp">
        <pc:chgData name="Nubia Rossi Pavelqueires" userId="S::nubia@dio.me::9fb62b5b-6910-4da4-98ef-a6355beee27e" providerId="AD" clId="Web-{1CBE9E48-4244-BA29-3F61-7E650C3F7030}" dt="2023-11-27T18:40:34.095" v="3" actId="20577"/>
        <pc:sldMkLst>
          <pc:docMk/>
          <pc:sldMk cId="434237454" sldId="332"/>
        </pc:sldMkLst>
        <pc:spChg chg="mod">
          <ac:chgData name="Nubia Rossi Pavelqueires" userId="S::nubia@dio.me::9fb62b5b-6910-4da4-98ef-a6355beee27e" providerId="AD" clId="Web-{1CBE9E48-4244-BA29-3F61-7E650C3F7030}" dt="2023-11-27T18:40:34.095" v="3" actId="20577"/>
          <ac:spMkLst>
            <pc:docMk/>
            <pc:sldMk cId="434237454" sldId="332"/>
            <ac:spMk id="25" creationId="{00000000-0000-0000-0000-000000000000}"/>
          </ac:spMkLst>
        </pc:spChg>
      </pc:sldChg>
      <pc:sldChg chg="modSp">
        <pc:chgData name="Nubia Rossi Pavelqueires" userId="S::nubia@dio.me::9fb62b5b-6910-4da4-98ef-a6355beee27e" providerId="AD" clId="Web-{1CBE9E48-4244-BA29-3F61-7E650C3F7030}" dt="2023-11-27T18:41:11.080" v="6" actId="20577"/>
        <pc:sldMkLst>
          <pc:docMk/>
          <pc:sldMk cId="2221341026" sldId="334"/>
        </pc:sldMkLst>
        <pc:spChg chg="mod">
          <ac:chgData name="Nubia Rossi Pavelqueires" userId="S::nubia@dio.me::9fb62b5b-6910-4da4-98ef-a6355beee27e" providerId="AD" clId="Web-{1CBE9E48-4244-BA29-3F61-7E650C3F7030}" dt="2023-11-27T18:41:11.080" v="6" actId="20577"/>
          <ac:spMkLst>
            <pc:docMk/>
            <pc:sldMk cId="2221341026" sldId="334"/>
            <ac:spMk id="2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016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4794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622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341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6439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069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779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971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6862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617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22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0200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2695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52606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373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4565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250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3086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972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30471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704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5180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401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561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947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50" y="95913"/>
            <a:ext cx="845550" cy="37996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810021" y="2019900"/>
            <a:ext cx="7523958" cy="1103700"/>
            <a:chOff x="1020435" y="1300216"/>
            <a:chExt cx="7523958" cy="1103700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144716"/>
              <a:ext cx="7523958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Aprendendo com o usuário</a:t>
              </a:r>
              <a:endParaRPr sz="15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523958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Teste de Usabilidade</a:t>
              </a:r>
              <a:endParaRPr sz="4000" b="0" i="0" u="none" strike="noStrike" cap="none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Satisfação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41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Esta interface, este produto tem que ser minimamente satisfatório de usar na percepção deste usuário.</a:t>
            </a:r>
          </a:p>
          <a:p>
            <a:endParaRPr lang="en-GB" dirty="0"/>
          </a:p>
          <a:p>
            <a:r>
              <a:rPr lang="en-GB" dirty="0"/>
              <a:t>E nós </a:t>
            </a:r>
            <a:r>
              <a:rPr lang="en-GB" dirty="0" err="1"/>
              <a:t>medimos</a:t>
            </a:r>
            <a:r>
              <a:rPr lang="en-GB" dirty="0"/>
              <a:t> isso com alguns </a:t>
            </a:r>
            <a:r>
              <a:rPr lang="en-GB" dirty="0" err="1"/>
              <a:t>questionários</a:t>
            </a:r>
            <a:r>
              <a:rPr lang="en-GB" dirty="0"/>
              <a:t> que são específicos para teste de usabilidade.</a:t>
            </a:r>
          </a:p>
        </p:txBody>
      </p:sp>
    </p:spTree>
    <p:extLst>
      <p:ext uri="{BB962C8B-B14F-4D97-AF65-F5344CB8AC3E}">
        <p14:creationId xmlns:p14="http://schemas.microsoft.com/office/powerpoint/2010/main" val="1397940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SUS e ASK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41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Estes dois tipos de testes, serve para que possamos analisar qual é a satisfação em cima do uso dessa interface e juntamos estas duas métricas.</a:t>
            </a:r>
          </a:p>
          <a:p>
            <a:endParaRPr lang="en-GB" dirty="0"/>
          </a:p>
          <a:p>
            <a:r>
              <a:rPr lang="en-GB" dirty="0"/>
              <a:t>A métrica de performance e a métrica de satisfação, para entender um resultado de um teste de usabilidade.</a:t>
            </a:r>
          </a:p>
        </p:txBody>
      </p:sp>
    </p:spTree>
    <p:extLst>
      <p:ext uri="{BB962C8B-B14F-4D97-AF65-F5344CB8AC3E}">
        <p14:creationId xmlns:p14="http://schemas.microsoft.com/office/powerpoint/2010/main" val="88276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Aprofundando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41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 primeira coisa que você vai precisar, é de um objetivo de usabilidade.</a:t>
            </a:r>
          </a:p>
          <a:p>
            <a:endParaRPr lang="en-GB" dirty="0"/>
          </a:p>
          <a:p>
            <a:r>
              <a:rPr lang="en-GB" dirty="0"/>
              <a:t>Este objetivo é super importante que ele esteja atrelado ao seu negócio. Ou seja, o objetivo pode ser um OKR, KPI e etc…</a:t>
            </a:r>
          </a:p>
          <a:p>
            <a:endParaRPr lang="en-GB" dirty="0"/>
          </a:p>
          <a:p>
            <a:r>
              <a:rPr lang="en-GB" dirty="0"/>
              <a:t>Este objetivo precisa guiar o que vai acontecer durante um teste de usabilidade.</a:t>
            </a:r>
          </a:p>
        </p:txBody>
      </p:sp>
    </p:spTree>
    <p:extLst>
      <p:ext uri="{BB962C8B-B14F-4D97-AF65-F5344CB8AC3E}">
        <p14:creationId xmlns:p14="http://schemas.microsoft.com/office/powerpoint/2010/main" val="409850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33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Você está criando uma interface onde o usuário precisa se logar no sistema.</a:t>
            </a:r>
          </a:p>
          <a:p>
            <a:endParaRPr lang="en-GB" dirty="0"/>
          </a:p>
          <a:p>
            <a:r>
              <a:rPr lang="en-GB" dirty="0"/>
              <a:t>Se o usuário não se logar, ou seja, se ele não conseguir executar esta simples tarefa, no ponto de vista de usabilidade, o seu negócio vai ter um problema.</a:t>
            </a:r>
          </a:p>
          <a:p>
            <a:endParaRPr lang="en-GB" dirty="0"/>
          </a:p>
          <a:p>
            <a:r>
              <a:rPr lang="en-GB" dirty="0"/>
              <a:t>Você vai deixar de alcançar determinado métricas, determinados objetivos, porque simplesmente o usuário não </a:t>
            </a:r>
            <a:r>
              <a:rPr lang="en-GB" dirty="0" err="1"/>
              <a:t>conseguiu</a:t>
            </a:r>
            <a:r>
              <a:rPr lang="en-GB" dirty="0"/>
              <a:t> se logar.</a:t>
            </a:r>
          </a:p>
          <a:p>
            <a:endParaRPr lang="en-GB" dirty="0"/>
          </a:p>
          <a:p>
            <a:r>
              <a:rPr lang="en-GB" dirty="0"/>
              <a:t>Ou seja, você precisa listar os seus objetivos. O que você quer que seu usuário faça naquela interface e você precisa elencar por </a:t>
            </a:r>
            <a:r>
              <a:rPr lang="en-GB" dirty="0" err="1"/>
              <a:t>ordem</a:t>
            </a:r>
            <a:r>
              <a:rPr lang="en-GB" dirty="0"/>
              <a:t> de </a:t>
            </a:r>
            <a:r>
              <a:rPr lang="en-GB" dirty="0" err="1"/>
              <a:t>prioridade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5946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Testes </a:t>
            </a:r>
            <a:r>
              <a:rPr lang="en-US" sz="35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pontuais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33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Quando você está testando algo muito pontual, por exemplo: uma nova feature, um novo fluxo que você criou, também é importante você determinar qual é o objetivo de usabilidade e que </a:t>
            </a:r>
            <a:r>
              <a:rPr lang="en-GB" dirty="0" err="1"/>
              <a:t>isto</a:t>
            </a:r>
            <a:r>
              <a:rPr lang="en-GB" dirty="0"/>
              <a:t> esteja atrelado ao negócio.</a:t>
            </a:r>
          </a:p>
        </p:txBody>
      </p:sp>
    </p:spTree>
    <p:extLst>
      <p:ext uri="{BB962C8B-B14F-4D97-AF65-F5344CB8AC3E}">
        <p14:creationId xmlns:p14="http://schemas.microsoft.com/office/powerpoint/2010/main" val="313050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Pensar em </a:t>
            </a:r>
            <a:r>
              <a:rPr lang="en-US" sz="3500" b="1" dirty="0" err="1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verbos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33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É mais fácil você pensar em </a:t>
            </a:r>
            <a:r>
              <a:rPr lang="en-GB" dirty="0" err="1"/>
              <a:t>verbos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Exemplo: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Cancelar</a:t>
            </a:r>
            <a:r>
              <a:rPr lang="en-GB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Contratar</a:t>
            </a:r>
            <a:r>
              <a:rPr lang="en-GB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Encontrar...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/>
              <a:t>Usando estes </a:t>
            </a:r>
            <a:r>
              <a:rPr lang="en-GB" dirty="0" err="1"/>
              <a:t>verbos</a:t>
            </a:r>
            <a:r>
              <a:rPr lang="en-GB" dirty="0"/>
              <a:t> (</a:t>
            </a:r>
            <a:r>
              <a:rPr lang="en-GB" dirty="0" err="1"/>
              <a:t>ouverbos</a:t>
            </a:r>
            <a:r>
              <a:rPr lang="en-GB" dirty="0"/>
              <a:t> em geral), vai ficar muito mais fácil pra você que está criando o seu roteiro, mas também para o seu colega que está trabalhando com você, para entender o teste.</a:t>
            </a:r>
          </a:p>
        </p:txBody>
      </p:sp>
    </p:spTree>
    <p:extLst>
      <p:ext uri="{BB962C8B-B14F-4D97-AF65-F5344CB8AC3E}">
        <p14:creationId xmlns:p14="http://schemas.microsoft.com/office/powerpoint/2010/main" val="312292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 o que precisamos?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33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O que você precisa para o teste de usabilidade?</a:t>
            </a:r>
          </a:p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Objetivo;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Interface (você precisa de algo para ser testado)</a:t>
            </a:r>
          </a:p>
        </p:txBody>
      </p:sp>
    </p:spTree>
    <p:extLst>
      <p:ext uri="{BB962C8B-B14F-4D97-AF65-F5344CB8AC3E}">
        <p14:creationId xmlns:p14="http://schemas.microsoft.com/office/powerpoint/2010/main" val="330909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grande polêmica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95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Eu vou testar um protótipo em: baixa, média ou alta fidelidade? Qual é o melhor?</a:t>
            </a:r>
          </a:p>
          <a:p>
            <a:endParaRPr lang="en-GB" dirty="0"/>
          </a:p>
          <a:p>
            <a:r>
              <a:rPr lang="en-GB" dirty="0"/>
              <a:t>Não tem o melhor e não tem o pior. Não tem um momento certo, exato para fazer um teste de usabilidade, utilizando esse tipo de fidelidade de protótipo.</a:t>
            </a:r>
          </a:p>
          <a:p>
            <a:endParaRPr lang="en-GB" dirty="0"/>
          </a:p>
          <a:p>
            <a:r>
              <a:rPr lang="en-GB" dirty="0"/>
              <a:t>O importante é você começar a testar o seu conceito, a sua idéia o quanto antes.</a:t>
            </a:r>
          </a:p>
          <a:p>
            <a:endParaRPr lang="en-GB" dirty="0"/>
          </a:p>
          <a:p>
            <a:r>
              <a:rPr lang="en-GB" dirty="0"/>
              <a:t>Exemplo: Se você quiser fazer um teste de usabilidade usando um papel, também é possível, porém, a performance do testes fique um pouco </a:t>
            </a:r>
            <a:r>
              <a:rPr lang="en-GB" dirty="0" err="1"/>
              <a:t>comprometida</a:t>
            </a:r>
            <a:r>
              <a:rPr lang="en-GB" dirty="0"/>
              <a:t>, porque não da pro usuário </a:t>
            </a:r>
            <a:r>
              <a:rPr lang="en-GB" dirty="0" err="1"/>
              <a:t>digitar</a:t>
            </a:r>
            <a:r>
              <a:rPr lang="en-GB" dirty="0"/>
              <a:t> no papel….</a:t>
            </a:r>
            <a:r>
              <a:rPr lang="en-GB" dirty="0" err="1"/>
              <a:t>enfim</a:t>
            </a:r>
            <a:r>
              <a:rPr lang="en-GB" dirty="0"/>
              <a:t>, é diferente o tipo de interação.</a:t>
            </a:r>
          </a:p>
          <a:p>
            <a:endParaRPr lang="en-GB" dirty="0"/>
          </a:p>
          <a:p>
            <a:r>
              <a:rPr lang="en-GB" dirty="0"/>
              <a:t>Mas vai conseguir ter uma visão de quais são os </a:t>
            </a:r>
            <a:r>
              <a:rPr lang="en-GB" err="1"/>
              <a:t>principaos</a:t>
            </a:r>
            <a:r>
              <a:rPr lang="en-GB" dirty="0"/>
              <a:t> problemas de </a:t>
            </a:r>
          </a:p>
          <a:p>
            <a:r>
              <a:rPr lang="en-GB" dirty="0" err="1"/>
              <a:t>arquitetura</a:t>
            </a:r>
            <a:r>
              <a:rPr lang="en-GB" dirty="0"/>
              <a:t> de </a:t>
            </a:r>
            <a:r>
              <a:rPr lang="en-GB" dirty="0" err="1"/>
              <a:t>informação</a:t>
            </a:r>
            <a:r>
              <a:rPr lang="en-GB" dirty="0"/>
              <a:t>, </a:t>
            </a:r>
            <a:r>
              <a:rPr lang="en-GB" dirty="0" err="1"/>
              <a:t>localização</a:t>
            </a:r>
            <a:r>
              <a:rPr lang="en-GB" dirty="0"/>
              <a:t> de alguns elementos.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82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grande polêmica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95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Quando levamos para um teste um protótipo de alta fidelidade, estamos levando uma proposta uma visão mais próxima de pronto ao usuário.</a:t>
            </a:r>
          </a:p>
          <a:p>
            <a:endParaRPr lang="en-GB" dirty="0"/>
          </a:p>
          <a:p>
            <a:r>
              <a:rPr lang="en-GB" dirty="0"/>
              <a:t>Porém, existe um artigo do Norman Nielsen Group que diz assim: “Quanto mais finalizado estiver o seu protótipo, menos opinativo o seu usuário pode ser.”</a:t>
            </a:r>
          </a:p>
          <a:p>
            <a:endParaRPr lang="en-GB" dirty="0"/>
          </a:p>
          <a:p>
            <a:r>
              <a:rPr lang="en-GB" dirty="0"/>
              <a:t>Porque ele vai ver algo já tão legal, tão pronta, que talvez ele não tenha ou não queira fazer alguma </a:t>
            </a:r>
            <a:r>
              <a:rPr lang="en-GB" dirty="0" err="1"/>
              <a:t>crítica</a:t>
            </a:r>
            <a:r>
              <a:rPr lang="en-GB" dirty="0"/>
              <a:t> sobre o protótipo. </a:t>
            </a:r>
          </a:p>
          <a:p>
            <a:endParaRPr lang="en-GB" dirty="0"/>
          </a:p>
          <a:p>
            <a:r>
              <a:rPr lang="en-GB" dirty="0"/>
              <a:t>E isso é comum de acontecer.</a:t>
            </a:r>
          </a:p>
        </p:txBody>
      </p:sp>
    </p:spTree>
    <p:extLst>
      <p:ext uri="{BB962C8B-B14F-4D97-AF65-F5344CB8AC3E}">
        <p14:creationId xmlns:p14="http://schemas.microsoft.com/office/powerpoint/2010/main" val="2763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Robustez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76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O importante aqui é tenha um protótipo </a:t>
            </a:r>
            <a:r>
              <a:rPr lang="en-GB" dirty="0" err="1"/>
              <a:t>robusto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Muitas vezes a sua </a:t>
            </a:r>
            <a:r>
              <a:rPr lang="en-GB" dirty="0" err="1"/>
              <a:t>responsabilidade</a:t>
            </a:r>
            <a:r>
              <a:rPr lang="en-GB" dirty="0"/>
              <a:t> é testar um fluxo. Aquele </a:t>
            </a:r>
            <a:r>
              <a:rPr lang="en-GB" dirty="0" err="1"/>
              <a:t>pedacinho</a:t>
            </a:r>
            <a:r>
              <a:rPr lang="en-GB" dirty="0"/>
              <a:t>, aquele </a:t>
            </a:r>
            <a:r>
              <a:rPr lang="en-GB" dirty="0" err="1"/>
              <a:t>trechinho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Você não vai testar um negócio </a:t>
            </a:r>
            <a:r>
              <a:rPr lang="en-GB" dirty="0" err="1"/>
              <a:t>inteiro</a:t>
            </a:r>
            <a:r>
              <a:rPr lang="en-GB" dirty="0"/>
              <a:t>, mas você precisa </a:t>
            </a:r>
            <a:r>
              <a:rPr lang="en-GB" dirty="0" err="1"/>
              <a:t>considerar</a:t>
            </a:r>
            <a:r>
              <a:rPr lang="en-GB" dirty="0"/>
              <a:t> quais são os outros caminhos que o seu usuário possivelmente pode fazer dentro da interface, de acordo com a missão que você </a:t>
            </a:r>
            <a:r>
              <a:rPr lang="en-GB" dirty="0" err="1"/>
              <a:t>pediu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097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8012948" cy="122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 os motivos para realizarmos um teste de usabilidade?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2105162"/>
            <a:ext cx="8097829" cy="2303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Existem </a:t>
            </a:r>
            <a:r>
              <a:rPr lang="en-GB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 motivos básicos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para que você conduza um testes de usabilidade:</a:t>
            </a:r>
          </a:p>
          <a:p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Você não é o seu usuário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ou seja, não tem como você prever exatamente qual será o comportamento do usuário na interface sem um teste de usabilidade;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 </a:t>
            </a:r>
            <a:r>
              <a:rPr lang="en-GB" b="1" dirty="0">
                <a:effectLst/>
              </a:rPr>
              <a:t>É um método </a:t>
            </a:r>
            <a:r>
              <a:rPr lang="en-GB" b="1" dirty="0" err="1">
                <a:effectLst/>
              </a:rPr>
              <a:t>barato</a:t>
            </a:r>
            <a:r>
              <a:rPr lang="en-GB" dirty="0">
                <a:effectLst/>
              </a:rPr>
              <a:t>: claro que existem diversos outros métodos de pesquisa, mas com certeza o teste de usabilidade é o mais </a:t>
            </a:r>
            <a:r>
              <a:rPr lang="en-GB" dirty="0" err="1">
                <a:effectLst/>
              </a:rPr>
              <a:t>barato</a:t>
            </a:r>
            <a:r>
              <a:rPr lang="en-GB" dirty="0">
                <a:effectLst/>
              </a:rPr>
              <a:t> e o mais rápido, podendo ser realizado em apenas alguns </a:t>
            </a:r>
            <a:r>
              <a:rPr lang="en-GB" dirty="0" err="1">
                <a:effectLst/>
              </a:rPr>
              <a:t>dias</a:t>
            </a:r>
            <a:r>
              <a:rPr lang="en-GB" dirty="0">
                <a:effectLst/>
              </a:rPr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 </a:t>
            </a:r>
            <a:r>
              <a:rPr lang="en-GB" b="1" dirty="0">
                <a:effectLst/>
              </a:rPr>
              <a:t>É base para </a:t>
            </a:r>
            <a:r>
              <a:rPr lang="en-GB" b="1" dirty="0" err="1">
                <a:effectLst/>
              </a:rPr>
              <a:t>argumentação</a:t>
            </a:r>
            <a:r>
              <a:rPr lang="en-GB" dirty="0">
                <a:effectLst/>
              </a:rPr>
              <a:t>: </a:t>
            </a:r>
            <a:r>
              <a:rPr lang="en-GB" dirty="0" err="1">
                <a:effectLst/>
              </a:rPr>
              <a:t>uma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vez</a:t>
            </a:r>
            <a:r>
              <a:rPr lang="en-GB" dirty="0">
                <a:effectLst/>
              </a:rPr>
              <a:t> realizado, o teste de </a:t>
            </a:r>
            <a:r>
              <a:rPr lang="en-GB" dirty="0" err="1">
                <a:effectLst/>
              </a:rPr>
              <a:t>usabilidade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cria</a:t>
            </a:r>
            <a:r>
              <a:rPr lang="en-GB" dirty="0"/>
              <a:t> </a:t>
            </a:r>
          </a:p>
          <a:p>
            <a:r>
              <a:rPr lang="en-GB" dirty="0">
                <a:effectLst/>
              </a:rPr>
              <a:t>dados e </a:t>
            </a:r>
            <a:r>
              <a:rPr lang="en-GB" err="1">
                <a:effectLst/>
              </a:rPr>
              <a:t>fatos</a:t>
            </a:r>
            <a:r>
              <a:rPr lang="en-GB" dirty="0">
                <a:effectLst/>
              </a:rPr>
              <a:t> que </a:t>
            </a:r>
            <a:r>
              <a:rPr lang="en-GB" err="1">
                <a:effectLst/>
              </a:rPr>
              <a:t>podem</a:t>
            </a:r>
            <a:r>
              <a:rPr lang="en-GB" dirty="0">
                <a:effectLst/>
              </a:rPr>
              <a:t> ser </a:t>
            </a:r>
            <a:r>
              <a:rPr lang="en-GB" err="1">
                <a:effectLst/>
              </a:rPr>
              <a:t>usados</a:t>
            </a:r>
            <a:r>
              <a:rPr lang="en-GB" dirty="0">
                <a:effectLst/>
              </a:rPr>
              <a:t> para </a:t>
            </a:r>
            <a:r>
              <a:rPr lang="en-GB" err="1">
                <a:effectLst/>
              </a:rPr>
              <a:t>convencer</a:t>
            </a:r>
            <a:r>
              <a:rPr lang="en-GB" dirty="0">
                <a:effectLst/>
              </a:rPr>
              <a:t> </a:t>
            </a:r>
            <a:r>
              <a:rPr lang="en-GB" err="1">
                <a:effectLst/>
              </a:rPr>
              <a:t>os</a:t>
            </a:r>
            <a:r>
              <a:rPr lang="en-GB" dirty="0">
                <a:effectLst/>
              </a:rPr>
              <a:t> </a:t>
            </a:r>
            <a:r>
              <a:rPr lang="en-GB" i="1" dirty="0">
                <a:effectLst/>
              </a:rPr>
              <a:t>stakeholders</a:t>
            </a:r>
            <a:r>
              <a:rPr lang="en-GB" dirty="0">
                <a:effectLst/>
              </a:rPr>
              <a:t> </a:t>
            </a:r>
            <a:r>
              <a:rPr lang="en-GB" err="1">
                <a:effectLst/>
              </a:rPr>
              <a:t>sobre</a:t>
            </a:r>
            <a:r>
              <a:rPr lang="en-GB" dirty="0"/>
              <a:t> </a:t>
            </a:r>
            <a:endParaRPr lang="en-GB"/>
          </a:p>
          <a:p>
            <a:r>
              <a:rPr lang="en-GB" dirty="0" err="1">
                <a:effectLst/>
              </a:rPr>
              <a:t>os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melhores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rumos</a:t>
            </a:r>
            <a:r>
              <a:rPr lang="en-GB" dirty="0">
                <a:effectLst/>
              </a:rPr>
              <a:t> a se </a:t>
            </a:r>
            <a:r>
              <a:rPr lang="en-GB" dirty="0" err="1">
                <a:effectLst/>
              </a:rPr>
              <a:t>seguir</a:t>
            </a:r>
            <a:r>
              <a:rPr lang="en-GB" dirty="0">
                <a:effectLst/>
              </a:rPr>
              <a:t> com o projeto.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423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Robustez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95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Por exemplo: vamos </a:t>
            </a:r>
            <a:r>
              <a:rPr lang="en-GB" dirty="0" err="1"/>
              <a:t>supor</a:t>
            </a:r>
            <a:r>
              <a:rPr lang="en-GB" dirty="0"/>
              <a:t> que você trabalha numa empresa que tem uma interface e que você </a:t>
            </a:r>
            <a:r>
              <a:rPr lang="en-GB" dirty="0" err="1"/>
              <a:t>refez</a:t>
            </a:r>
            <a:r>
              <a:rPr lang="en-GB" dirty="0"/>
              <a:t> um fluxo de </a:t>
            </a:r>
            <a:r>
              <a:rPr lang="en-GB" dirty="0" err="1"/>
              <a:t>cancelamento</a:t>
            </a:r>
            <a:r>
              <a:rPr lang="en-GB" dirty="0"/>
              <a:t> de produto. O fluxo de </a:t>
            </a:r>
            <a:r>
              <a:rPr lang="en-GB" dirty="0" err="1"/>
              <a:t>cancelamento</a:t>
            </a:r>
            <a:r>
              <a:rPr lang="en-GB" dirty="0"/>
              <a:t> está em determinado lugar da sua interface.</a:t>
            </a:r>
          </a:p>
          <a:p>
            <a:endParaRPr lang="en-GB" dirty="0"/>
          </a:p>
          <a:p>
            <a:r>
              <a:rPr lang="en-GB" dirty="0"/>
              <a:t>Quando você </a:t>
            </a:r>
            <a:r>
              <a:rPr lang="en-GB" dirty="0" err="1"/>
              <a:t>pede</a:t>
            </a:r>
            <a:r>
              <a:rPr lang="en-GB" dirty="0"/>
              <a:t> pro usuário fazer este </a:t>
            </a:r>
            <a:r>
              <a:rPr lang="en-GB" dirty="0" err="1"/>
              <a:t>cancelamento</a:t>
            </a:r>
            <a:r>
              <a:rPr lang="en-GB" dirty="0"/>
              <a:t>, muitas coisas </a:t>
            </a:r>
            <a:r>
              <a:rPr lang="en-GB" dirty="0" err="1"/>
              <a:t>passam</a:t>
            </a:r>
            <a:r>
              <a:rPr lang="en-GB" dirty="0"/>
              <a:t> pela cabeça dele. Onde isso pode estar, como </a:t>
            </a:r>
            <a:r>
              <a:rPr lang="en-GB" dirty="0" err="1"/>
              <a:t>vocu</a:t>
            </a:r>
            <a:r>
              <a:rPr lang="en-GB" dirty="0"/>
              <a:t> conseguir fazer isso. Ou seja, cada usuário tem um modelo mental diferente.</a:t>
            </a:r>
          </a:p>
          <a:p>
            <a:endParaRPr lang="en-GB" dirty="0"/>
          </a:p>
          <a:p>
            <a:r>
              <a:rPr lang="en-GB" dirty="0"/>
              <a:t>Pode ter usuário que </a:t>
            </a:r>
            <a:r>
              <a:rPr lang="en-GB" dirty="0" err="1"/>
              <a:t>tentaria</a:t>
            </a:r>
            <a:r>
              <a:rPr lang="en-GB" dirty="0"/>
              <a:t> achar na busca. Outro que </a:t>
            </a:r>
            <a:r>
              <a:rPr lang="en-GB" dirty="0" err="1"/>
              <a:t>usaria</a:t>
            </a:r>
            <a:r>
              <a:rPr lang="en-GB" dirty="0"/>
              <a:t> a home, outro no final da página pra achar um </a:t>
            </a:r>
            <a:r>
              <a:rPr lang="en-GB" dirty="0" err="1"/>
              <a:t>atalho</a:t>
            </a:r>
            <a:r>
              <a:rPr lang="en-GB" dirty="0"/>
              <a:t> e por aí vai.</a:t>
            </a:r>
          </a:p>
          <a:p>
            <a:endParaRPr lang="en-GB" dirty="0"/>
          </a:p>
          <a:p>
            <a:r>
              <a:rPr lang="en-GB" dirty="0"/>
              <a:t>Quando você </a:t>
            </a:r>
            <a:r>
              <a:rPr lang="en-GB" err="1"/>
              <a:t>fizer</a:t>
            </a:r>
            <a:r>
              <a:rPr lang="en-GB" dirty="0"/>
              <a:t> o teste, o seu protótipo precisa estar </a:t>
            </a:r>
            <a:r>
              <a:rPr lang="en-GB" err="1"/>
              <a:t>preparado</a:t>
            </a:r>
            <a:r>
              <a:rPr lang="en-GB" dirty="0"/>
              <a:t> para diversos </a:t>
            </a:r>
          </a:p>
          <a:p>
            <a:r>
              <a:rPr lang="en-GB" dirty="0" err="1"/>
              <a:t>cenários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484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Robustez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86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Porque, se você não deixou outros caminhos prontos para serem percorridos também, vai acontecer um resultado chamado: Teste de frustração.</a:t>
            </a:r>
          </a:p>
          <a:p>
            <a:endParaRPr lang="en-GB" dirty="0"/>
          </a:p>
          <a:p>
            <a:r>
              <a:rPr lang="en-GB" dirty="0"/>
              <a:t>O usuário vai ficar clicando até algo acontecer.</a:t>
            </a:r>
          </a:p>
          <a:p>
            <a:endParaRPr lang="en-GB" dirty="0"/>
          </a:p>
          <a:p>
            <a:r>
              <a:rPr lang="en-GB" dirty="0"/>
              <a:t>Isso se torna um teste de frustração e não mais um teste de usabilidade. Isso compromete seriamente a performance.</a:t>
            </a:r>
          </a:p>
          <a:p>
            <a:endParaRPr lang="en-GB" dirty="0"/>
          </a:p>
          <a:p>
            <a:r>
              <a:rPr lang="en-GB" dirty="0"/>
              <a:t>É importante o seu protótipo ter estes caminhos extras, pra que você avalie se ele tá conseguindo executar essa tarefa e usar o fluxo que você criou, dentro do modelo mental dele.</a:t>
            </a:r>
          </a:p>
        </p:txBody>
      </p:sp>
    </p:spTree>
    <p:extLst>
      <p:ext uri="{BB962C8B-B14F-4D97-AF65-F5344CB8AC3E}">
        <p14:creationId xmlns:p14="http://schemas.microsoft.com/office/powerpoint/2010/main" val="380675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Roteiro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86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Explicar como funciona o teste: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Este é um teste sobre o produto e não sobre quem está realizando o teste;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Tudo que você disser é o certo. Não existe resposta errada.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Seja </a:t>
            </a:r>
            <a:r>
              <a:rPr lang="en-GB" dirty="0" err="1"/>
              <a:t>sincer</a:t>
            </a:r>
            <a:r>
              <a:rPr lang="en-GB" dirty="0"/>
              <a:t>(a) ao máximo sempre;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Este produto </a:t>
            </a:r>
            <a:r>
              <a:rPr lang="en-GB" dirty="0" err="1"/>
              <a:t>nasceu</a:t>
            </a:r>
            <a:r>
              <a:rPr lang="en-GB" dirty="0"/>
              <a:t> para </a:t>
            </a:r>
            <a:r>
              <a:rPr lang="en-GB" dirty="0" err="1"/>
              <a:t>apanhar</a:t>
            </a:r>
            <a:r>
              <a:rPr lang="en-GB" dirty="0"/>
              <a:t> neste momento.</a:t>
            </a:r>
          </a:p>
        </p:txBody>
      </p:sp>
    </p:spTree>
    <p:extLst>
      <p:ext uri="{BB962C8B-B14F-4D97-AF65-F5344CB8AC3E}">
        <p14:creationId xmlns:p14="http://schemas.microsoft.com/office/powerpoint/2010/main" val="3080611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Roteiro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86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Após esta explicação, vem a introdução. Não ajuda em nada no teste, mas ajuda o usuário a ficar mais tranquilo (falando dele mesmo):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Peça para ele se apresentar;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Peça para ele contar um pouco da sua rotina;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Peça para contar sobre seu tempo livre;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Como ele conheceu a empresa</a:t>
            </a:r>
          </a:p>
        </p:txBody>
      </p:sp>
    </p:spTree>
    <p:extLst>
      <p:ext uri="{BB962C8B-B14F-4D97-AF65-F5344CB8AC3E}">
        <p14:creationId xmlns:p14="http://schemas.microsoft.com/office/powerpoint/2010/main" val="403089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Roteiro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86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Contextualizar o usuário com o que tem mais a ver com o projeto: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Quanto tempo é cliente;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Como nos </a:t>
            </a:r>
            <a:r>
              <a:rPr lang="en-GB" dirty="0" err="1"/>
              <a:t>encontrou</a:t>
            </a:r>
            <a:r>
              <a:rPr lang="en-GB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Quais serviços já </a:t>
            </a:r>
            <a:r>
              <a:rPr lang="en-GB" dirty="0" err="1"/>
              <a:t>utilizou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65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Roteiro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7"/>
            <a:ext cx="8097829" cy="286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Contextualizar sobre o produto: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Mandar o protótipo para ele. Ele precisa se familizar com o produto um pouco (dê 5 minutos para isso);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Peça para para ele ir dizendo o que está pensando;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 que você </a:t>
            </a:r>
            <a:r>
              <a:rPr lang="en-GB" dirty="0" err="1"/>
              <a:t>entendeu</a:t>
            </a:r>
            <a:r>
              <a:rPr lang="en-GB" dirty="0"/>
              <a:t> o que temos na página;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Peça para não </a:t>
            </a:r>
            <a:r>
              <a:rPr lang="en-GB" dirty="0" err="1"/>
              <a:t>clicar</a:t>
            </a:r>
            <a:r>
              <a:rPr lang="en-GB" dirty="0"/>
              <a:t> em nada neste momento. Apenas </a:t>
            </a:r>
            <a:r>
              <a:rPr lang="en-GB" dirty="0" err="1"/>
              <a:t>navegue</a:t>
            </a:r>
            <a:r>
              <a:rPr lang="en-GB" dirty="0"/>
              <a:t> fazendo scroll (do header ao footer).</a:t>
            </a:r>
          </a:p>
        </p:txBody>
      </p:sp>
    </p:spTree>
    <p:extLst>
      <p:ext uri="{BB962C8B-B14F-4D97-AF65-F5344CB8AC3E}">
        <p14:creationId xmlns:p14="http://schemas.microsoft.com/office/powerpoint/2010/main" val="4255297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Roteiro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342423"/>
            <a:ext cx="8097829" cy="2867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Etapa do teste: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Tentar fazer a entrada como se não fosse o teste (executar as tarefas sem imaginar que está sendo testado). Não dar pressão em cima por ser um teste;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Dar um contexto antes de iniciar uma atividades (missão). Criar um cenário antes de falar a missão;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Dar a tarefa como um comando direto sempre, pra que ele execute na tela e não responda verbalmente apenas.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Não dê o ar de que o usuário está indo certo ou errado.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Nunca responda se é isso mesmo (caso ele pergunte se é isso que tem que fazer). </a:t>
            </a:r>
          </a:p>
          <a:p>
            <a:endParaRPr lang="en-GB" dirty="0"/>
          </a:p>
          <a:p>
            <a:r>
              <a:rPr lang="en-GB" dirty="0" err="1"/>
              <a:t>Fazendo</a:t>
            </a:r>
            <a:r>
              <a:rPr lang="en-GB" dirty="0"/>
              <a:t> </a:t>
            </a:r>
            <a:r>
              <a:rPr lang="en-GB" dirty="0" err="1"/>
              <a:t>isso</a:t>
            </a:r>
            <a:r>
              <a:rPr lang="en-GB" dirty="0"/>
              <a:t>, </a:t>
            </a:r>
            <a:r>
              <a:rPr lang="en-GB" dirty="0" err="1"/>
              <a:t>você</a:t>
            </a:r>
            <a:r>
              <a:rPr lang="en-GB" dirty="0"/>
              <a:t> sempre </a:t>
            </a:r>
            <a:r>
              <a:rPr lang="en-GB" dirty="0" err="1"/>
              <a:t>vai</a:t>
            </a:r>
            <a:r>
              <a:rPr lang="en-GB" dirty="0"/>
              <a:t> </a:t>
            </a:r>
            <a:r>
              <a:rPr lang="en-GB" dirty="0" err="1"/>
              <a:t>estimular</a:t>
            </a:r>
            <a:r>
              <a:rPr lang="en-GB" dirty="0"/>
              <a:t> </a:t>
            </a:r>
            <a:r>
              <a:rPr lang="en-GB" dirty="0" err="1"/>
              <a:t>ele</a:t>
            </a:r>
            <a:r>
              <a:rPr lang="en-GB" dirty="0"/>
              <a:t> a </a:t>
            </a:r>
            <a:r>
              <a:rPr lang="en-GB" dirty="0" err="1"/>
              <a:t>fazer</a:t>
            </a:r>
            <a:r>
              <a:rPr lang="en-GB" dirty="0"/>
              <a:t> </a:t>
            </a:r>
            <a:r>
              <a:rPr lang="en-GB" dirty="0" err="1"/>
              <a:t>certo</a:t>
            </a:r>
            <a:r>
              <a:rPr lang="en-GB" dirty="0"/>
              <a:t> </a:t>
            </a:r>
            <a:endParaRPr lang="en-GB"/>
          </a:p>
          <a:p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errado</a:t>
            </a:r>
            <a:r>
              <a:rPr lang="en-GB" dirty="0"/>
              <a:t> e o teste </a:t>
            </a:r>
            <a:r>
              <a:rPr lang="en-GB" dirty="0" err="1"/>
              <a:t>não</a:t>
            </a:r>
            <a:r>
              <a:rPr lang="en-GB" dirty="0"/>
              <a:t> é </a:t>
            </a:r>
            <a:r>
              <a:rPr lang="en-GB" dirty="0" err="1"/>
              <a:t>pra</a:t>
            </a:r>
            <a:r>
              <a:rPr lang="en-GB" dirty="0"/>
              <a:t> </a:t>
            </a:r>
            <a:r>
              <a:rPr lang="en-GB" dirty="0" err="1"/>
              <a:t>isso</a:t>
            </a:r>
            <a:r>
              <a:rPr lang="en-GB" dirty="0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753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020435" y="2126054"/>
            <a:ext cx="7103130" cy="891392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4000" b="0" i="0" u="none" strike="noStrike" cap="none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Até a próxima aula</a:t>
              </a:r>
              <a:endParaRPr sz="4000" b="0" i="0" u="none" strike="noStrike" cap="none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pc="6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8012948" cy="122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devemos fazer um teste de usabilidade?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2105162"/>
            <a:ext cx="8097829" cy="1478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teste de usabilidade é uma forma de avaliar como as pessoas interagem com um produto, serviço ou sistema, como um site, aplicativo, jogo ou software.</a:t>
            </a:r>
          </a:p>
          <a:p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objetivo é identificar problemas de usabilidade, como dificuldades de navegação, compreensão ou satisfação dos usuários.</a:t>
            </a:r>
          </a:p>
        </p:txBody>
      </p:sp>
    </p:spTree>
    <p:extLst>
      <p:ext uri="{BB962C8B-B14F-4D97-AF65-F5344CB8AC3E}">
        <p14:creationId xmlns:p14="http://schemas.microsoft.com/office/powerpoint/2010/main" val="364055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8012948" cy="122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devemos fazer um teste de usabilidade?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2105163"/>
            <a:ext cx="8097829" cy="218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teste de usabilidade pode trazer vários benefícios, como:</a:t>
            </a:r>
          </a:p>
          <a:p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 </a:t>
            </a:r>
            <a:r>
              <a:rPr lang="en-GB" dirty="0">
                <a:effectLst/>
              </a:rPr>
              <a:t>Melhorar a experiência do usuário, tornando o produto mais fácil de usar, agradável e eficiente.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Aumentar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conversão,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fidelização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recomendação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dos clientes,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gerando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mais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receita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 reduzindo custos.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Evitar erros graves ou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frustrações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podem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levar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perda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usuários ou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danos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à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reputação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 marca.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 </a:t>
            </a:r>
            <a:r>
              <a:rPr lang="en-GB" dirty="0">
                <a:effectLst/>
              </a:rPr>
              <a:t>Economizar tempo e dinheiro no desenvolvimento do produto, evitando</a:t>
            </a:r>
            <a:r>
              <a:rPr lang="en-GB" dirty="0"/>
              <a:t> </a:t>
            </a:r>
          </a:p>
          <a:p>
            <a:r>
              <a:rPr lang="en-GB" dirty="0" err="1">
                <a:effectLst/>
              </a:rPr>
              <a:t>retrabalho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ou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mudanças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desnecessárias</a:t>
            </a:r>
            <a:r>
              <a:rPr lang="en-GB" dirty="0">
                <a:effectLst/>
              </a:rPr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34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49"/>
            <a:ext cx="8012948" cy="1224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que devemos fazer um teste de usabilidade?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2105163"/>
            <a:ext cx="8097829" cy="1585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Fazer um teste de usabilidade é uma forma de garantir que o produto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atenda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às necessidades e expectativas dos usuários, e que eles tenham uma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ótima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interação com ele.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Além disso, fazer um teste de usabilidade em voz alta, pode ajudar a obter mais dados sobre o comportamento e as emoções do usuário.</a:t>
            </a:r>
          </a:p>
        </p:txBody>
      </p:sp>
    </p:spTree>
    <p:extLst>
      <p:ext uri="{BB962C8B-B14F-4D97-AF65-F5344CB8AC3E}">
        <p14:creationId xmlns:p14="http://schemas.microsoft.com/office/powerpoint/2010/main" val="8954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Moderado ou não moderado?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2532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teste de usabilidade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moderado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administrado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por uma pessoa, um </a:t>
            </a:r>
            <a:r>
              <a:rPr lang="en-GB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pesquisador</a:t>
            </a:r>
            <a:r>
              <a:rPr lang="en-GB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ou um UX Designer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o qual pode responder e fazer perguntas ao usuário. Além disso, ele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introduz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teste ao participante e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dá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explicações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como ele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funcionará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outro lado, um </a:t>
            </a:r>
            <a:r>
              <a:rPr lang="en-GB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 não </a:t>
            </a:r>
            <a:r>
              <a:rPr lang="en-GB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moderado</a:t>
            </a:r>
            <a:r>
              <a:rPr lang="en-GB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é aquele que não possui uma pessoa para </a:t>
            </a:r>
            <a:r>
              <a:rPr lang="en-GB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supervisionar</a:t>
            </a:r>
            <a:r>
              <a:rPr lang="en-GB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acompanhar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usuário. Geralmente,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nesse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tipo de teste, o usuário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realizará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 tarefas sem fazer ou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receber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perguntas durante o teste.</a:t>
            </a:r>
          </a:p>
          <a:p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importante dizer que um </a:t>
            </a:r>
            <a:r>
              <a:rPr lang="en-GB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 </a:t>
            </a:r>
            <a:r>
              <a:rPr lang="en-GB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moderado</a:t>
            </a:r>
            <a:r>
              <a:rPr lang="en-GB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traz</a:t>
            </a:r>
            <a:r>
              <a:rPr lang="en-GB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mais insights e informações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para a pesquisa. Porque a interação entre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pesquisador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-participante permite a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exploração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mais profunda das questões e dúvidas do usuário.</a:t>
            </a:r>
          </a:p>
        </p:txBody>
      </p:sp>
    </p:spTree>
    <p:extLst>
      <p:ext uri="{BB962C8B-B14F-4D97-AF65-F5344CB8AC3E}">
        <p14:creationId xmlns:p14="http://schemas.microsoft.com/office/powerpoint/2010/main" val="130598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112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Afinal, qual o número ideal de participantes?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951264"/>
            <a:ext cx="8097829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 comum pensar que quanto mais usuários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realizarem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teste de UX design, mais informações serão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identificadas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Contudo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isso é uma </a:t>
            </a:r>
            <a:r>
              <a:rPr lang="en-GB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ideia</a:t>
            </a:r>
            <a:r>
              <a:rPr lang="en-GB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equivocada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Quanto mais melhor?</a:t>
            </a:r>
            <a:b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Número eficiente para aplicar o teste de usabilidade é de </a:t>
            </a:r>
            <a:r>
              <a:rPr lang="en-GB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 pessoas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Mais do que isso só </a:t>
            </a:r>
            <a:r>
              <a:rPr lang="en-GB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trará</a:t>
            </a:r>
            <a:r>
              <a:rPr lang="en-GB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prejuízo de tempo e de dinheiro.</a:t>
            </a:r>
          </a:p>
        </p:txBody>
      </p:sp>
    </p:spTree>
    <p:extLst>
      <p:ext uri="{BB962C8B-B14F-4D97-AF65-F5344CB8AC3E}">
        <p14:creationId xmlns:p14="http://schemas.microsoft.com/office/powerpoint/2010/main" val="371275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 resumo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41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Um teste de usabilidade é um tipo de teste que fazemos com usuários para avaliar a performance e a satisfação em cima de uma interface.</a:t>
            </a:r>
          </a:p>
          <a:p>
            <a:endParaRPr lang="en-GB" dirty="0"/>
          </a:p>
          <a:p>
            <a:r>
              <a:rPr lang="en-GB" dirty="0"/>
              <a:t>O que estamos </a:t>
            </a:r>
            <a:r>
              <a:rPr lang="en-GB" dirty="0" err="1"/>
              <a:t>avaliando</a:t>
            </a:r>
            <a:r>
              <a:rPr lang="en-GB" dirty="0"/>
              <a:t> e o que estamos buscando? Literalmente a performance e a satisfação no uso do produto.</a:t>
            </a:r>
          </a:p>
        </p:txBody>
      </p:sp>
    </p:spTree>
    <p:extLst>
      <p:ext uri="{BB962C8B-B14F-4D97-AF65-F5344CB8AC3E}">
        <p14:creationId xmlns:p14="http://schemas.microsoft.com/office/powerpoint/2010/main" val="320925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/>
        </p:nvSpPr>
        <p:spPr>
          <a:xfrm>
            <a:off x="565525" y="636550"/>
            <a:ext cx="8012948" cy="831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500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Performance</a:t>
            </a:r>
            <a:endParaRPr lang="en-US" sz="3500" b="0" i="0" u="none" strike="noStrike" cap="none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6"/>
          <p:cNvSpPr txBox="1"/>
          <p:nvPr/>
        </p:nvSpPr>
        <p:spPr>
          <a:xfrm>
            <a:off x="565525" y="1468348"/>
            <a:ext cx="8097829" cy="141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GB" dirty="0"/>
              <a:t>Quando falamos em performance, estamos falando um pouco sobre a quantidade de erros que o usuário pode </a:t>
            </a:r>
            <a:r>
              <a:rPr lang="en-GB" dirty="0" err="1"/>
              <a:t>cometer</a:t>
            </a:r>
            <a:r>
              <a:rPr lang="en-GB" dirty="0"/>
              <a:t> durante o teste de usabilidade.</a:t>
            </a:r>
          </a:p>
          <a:p>
            <a:endParaRPr lang="en-GB" dirty="0"/>
          </a:p>
          <a:p>
            <a:r>
              <a:rPr lang="en-GB" dirty="0"/>
              <a:t>Mas também estamos falando sobre, se ele consegue fazer fazer uma determinado tarefa, cumprir um determinado objetivo. </a:t>
            </a:r>
          </a:p>
        </p:txBody>
      </p:sp>
    </p:spTree>
    <p:extLst>
      <p:ext uri="{BB962C8B-B14F-4D97-AF65-F5344CB8AC3E}">
        <p14:creationId xmlns:p14="http://schemas.microsoft.com/office/powerpoint/2010/main" val="254901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7" ma:contentTypeDescription="Create a new document." ma:contentTypeScope="" ma:versionID="95cfa1b356ebc00e7ae0651ac289c61a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e4c6b8551cacebbb625ac86333d8910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7A1DF-45A6-482C-9396-349872592AD3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56536AB0-0458-4343-80C2-2A9431E7A5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BCFCC0-DABB-4A87-935D-8D65A948F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1861</Words>
  <Application>Microsoft Office PowerPoint</Application>
  <PresentationFormat>Apresentação na tela (16:9)</PresentationFormat>
  <Paragraphs>160</Paragraphs>
  <Slides>27</Slides>
  <Notes>27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2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Mestieri</dc:creator>
  <cp:lastModifiedBy>Rodrigo Alexandre Carvalho Gomes Da Silva</cp:lastModifiedBy>
  <cp:revision>132</cp:revision>
  <dcterms:modified xsi:type="dcterms:W3CDTF">2023-11-27T18:45:38Z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