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257" r:id="rId3"/>
    <p:sldId id="313" r:id="rId4"/>
    <p:sldId id="413" r:id="rId5"/>
    <p:sldId id="414" r:id="rId6"/>
    <p:sldId id="473" r:id="rId7"/>
    <p:sldId id="415" r:id="rId8"/>
    <p:sldId id="416" r:id="rId9"/>
    <p:sldId id="417" r:id="rId10"/>
    <p:sldId id="426" r:id="rId11"/>
    <p:sldId id="430" r:id="rId12"/>
    <p:sldId id="418" r:id="rId13"/>
    <p:sldId id="419" r:id="rId14"/>
    <p:sldId id="420" r:id="rId15"/>
    <p:sldId id="427" r:id="rId16"/>
    <p:sldId id="421" r:id="rId17"/>
    <p:sldId id="428" r:id="rId18"/>
    <p:sldId id="429" r:id="rId19"/>
    <p:sldId id="478" r:id="rId20"/>
    <p:sldId id="479" r:id="rId21"/>
    <p:sldId id="431" r:id="rId22"/>
    <p:sldId id="422" r:id="rId23"/>
    <p:sldId id="437" r:id="rId24"/>
    <p:sldId id="438" r:id="rId25"/>
    <p:sldId id="474" r:id="rId26"/>
    <p:sldId id="434" r:id="rId27"/>
    <p:sldId id="432" r:id="rId28"/>
    <p:sldId id="435" r:id="rId29"/>
    <p:sldId id="439" r:id="rId30"/>
    <p:sldId id="436" r:id="rId31"/>
    <p:sldId id="440" r:id="rId32"/>
    <p:sldId id="423" r:id="rId33"/>
    <p:sldId id="424" r:id="rId34"/>
    <p:sldId id="481" r:id="rId35"/>
    <p:sldId id="460" r:id="rId36"/>
    <p:sldId id="462" r:id="rId37"/>
    <p:sldId id="377" r:id="rId38"/>
    <p:sldId id="441" r:id="rId39"/>
    <p:sldId id="442" r:id="rId40"/>
    <p:sldId id="425" r:id="rId41"/>
    <p:sldId id="443" r:id="rId42"/>
    <p:sldId id="378" r:id="rId43"/>
    <p:sldId id="445" r:id="rId44"/>
    <p:sldId id="446" r:id="rId45"/>
    <p:sldId id="447" r:id="rId46"/>
    <p:sldId id="444" r:id="rId47"/>
    <p:sldId id="464" r:id="rId48"/>
    <p:sldId id="402" r:id="rId49"/>
    <p:sldId id="480" r:id="rId50"/>
    <p:sldId id="465" r:id="rId51"/>
    <p:sldId id="470" r:id="rId52"/>
    <p:sldId id="472" r:id="rId53"/>
    <p:sldId id="466" r:id="rId54"/>
    <p:sldId id="468" r:id="rId55"/>
    <p:sldId id="469" r:id="rId56"/>
    <p:sldId id="379" r:id="rId57"/>
    <p:sldId id="449" r:id="rId58"/>
    <p:sldId id="448" r:id="rId59"/>
    <p:sldId id="461" r:id="rId60"/>
    <p:sldId id="380" r:id="rId61"/>
    <p:sldId id="381" r:id="rId62"/>
    <p:sldId id="451" r:id="rId63"/>
    <p:sldId id="452" r:id="rId64"/>
    <p:sldId id="475" r:id="rId65"/>
    <p:sldId id="453" r:id="rId66"/>
    <p:sldId id="455" r:id="rId67"/>
    <p:sldId id="476" r:id="rId68"/>
    <p:sldId id="456" r:id="rId69"/>
    <p:sldId id="477" r:id="rId70"/>
    <p:sldId id="458" r:id="rId71"/>
    <p:sldId id="459" r:id="rId72"/>
  </p:sldIdLst>
  <p:sldSz cx="9144000" cy="6858000" type="screen4x3"/>
  <p:notesSz cx="6858000" cy="91440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3" autoAdjust="0"/>
    <p:restoredTop sz="94660"/>
  </p:normalViewPr>
  <p:slideViewPr>
    <p:cSldViewPr>
      <p:cViewPr varScale="1">
        <p:scale>
          <a:sx n="67" d="100"/>
          <a:sy n="67" d="100"/>
        </p:scale>
        <p:origin x="110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C4FF685-E557-453F-A187-EF874447CDA0}" type="datetimeFigureOut">
              <a:rPr lang="pt-PT"/>
              <a:pPr>
                <a:defRPr/>
              </a:pPr>
              <a:t>28/11/2020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AE7E1BD-7B0B-4DA4-9EC9-5CD48D2C1BA0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4587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C505715-0126-4B6D-9644-6ACA081E00F5}" type="datetimeFigureOut">
              <a:rPr lang="pt-PT"/>
              <a:pPr>
                <a:defRPr/>
              </a:pPr>
              <a:t>28/11/2020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 smtClean="0"/>
              <a:t>Clique para editar os estilos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0469D0E-41B3-4E96-94C7-16F37E2DA9E0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1769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altLang="pt-PT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BF5344-DC87-4161-A7AD-C66CA8B1E4EF}" type="slidenum">
              <a:rPr lang="pt-PT" smtClean="0"/>
              <a:pPr>
                <a:defRPr/>
              </a:pPr>
              <a:t>15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469D0E-41B3-4E96-94C7-16F37E2DA9E0}" type="slidenum">
              <a:rPr lang="pt-PT" smtClean="0"/>
              <a:pPr>
                <a:defRPr/>
              </a:pPr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7856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altLang="pt-PT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B9F06C-447E-4F9D-B9CF-215973390B53}" type="slidenum">
              <a:rPr lang="pt-PT" smtClean="0"/>
              <a:pPr>
                <a:defRPr/>
              </a:pPr>
              <a:t>26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C7887-E32C-4659-9A44-1A55A094902E}" type="datetime1">
              <a:rPr lang="pt-PT"/>
              <a:pPr>
                <a:defRPr/>
              </a:pPr>
              <a:t>28/11/2020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A63BB-C897-45F4-9C77-2B211116EEEE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6330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A3715-3BBC-4A0F-ADEA-E2740C64DE4C}" type="datetime1">
              <a:rPr lang="pt-PT"/>
              <a:pPr>
                <a:defRPr/>
              </a:pPr>
              <a:t>28/11/2020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1A0C8-5937-4428-B5C7-F196C37C6BE5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8821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DD6D7-3C7B-4D3A-9833-A5028F678EF9}" type="datetime1">
              <a:rPr lang="pt-PT"/>
              <a:pPr>
                <a:defRPr/>
              </a:pPr>
              <a:t>28/11/2020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98488-3A41-46E0-97C6-4A8F7384072D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753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E1132-84F7-4D0A-8087-7DB9337CF8BE}" type="datetime1">
              <a:rPr lang="pt-PT"/>
              <a:pPr>
                <a:defRPr/>
              </a:pPr>
              <a:t>28/11/2020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2AF92-9D24-4DA6-8DD7-9A9219B0B805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75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D2738-1B2F-47C4-9037-D34D3E82D8E7}" type="datetime1">
              <a:rPr lang="pt-PT"/>
              <a:pPr>
                <a:defRPr/>
              </a:pPr>
              <a:t>28/11/2020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238DC-05F8-46F5-A170-92C67D018A27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2842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C4C35-2B6C-4686-B34C-E136EA08F40A}" type="datetime1">
              <a:rPr lang="pt-PT"/>
              <a:pPr>
                <a:defRPr/>
              </a:pPr>
              <a:t>28/11/2020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4824F-7C4E-435D-90F1-0071DA085029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110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2DA00-5361-4CF6-9E5A-A1004C4B8AB2}" type="datetime1">
              <a:rPr lang="pt-PT"/>
              <a:pPr>
                <a:defRPr/>
              </a:pPr>
              <a:t>28/11/2020</a:t>
            </a:fld>
            <a:endParaRPr lang="pt-PT"/>
          </a:p>
        </p:txBody>
      </p:sp>
      <p:sp>
        <p:nvSpPr>
          <p:cNvPr id="8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0FD60-86C4-47B7-8375-7CABEEC6B510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5814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267C0-6E59-45EF-8422-B53650CB2F0C}" type="datetime1">
              <a:rPr lang="pt-PT"/>
              <a:pPr>
                <a:defRPr/>
              </a:pPr>
              <a:t>28/11/2020</a:t>
            </a:fld>
            <a:endParaRPr lang="pt-PT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38651-E470-436C-B4B6-BB5361038E82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1900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4A36D-C8B7-422D-A717-386BDF0F8080}" type="datetime1">
              <a:rPr lang="pt-PT"/>
              <a:pPr>
                <a:defRPr/>
              </a:pPr>
              <a:t>28/11/2020</a:t>
            </a:fld>
            <a:endParaRPr lang="pt-PT"/>
          </a:p>
        </p:txBody>
      </p:sp>
      <p:sp>
        <p:nvSpPr>
          <p:cNvPr id="3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45603-48F1-4645-BBAE-8A030A72B4CA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7294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12255-B0C3-4031-B224-9150858CDB4E}" type="datetime1">
              <a:rPr lang="pt-PT"/>
              <a:pPr>
                <a:defRPr/>
              </a:pPr>
              <a:t>28/11/2020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A2A0A-0A32-4729-9FD1-DACD2537CE38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5776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198B9-08E6-4F34-876B-5471AA1FD87B}" type="datetime1">
              <a:rPr lang="pt-PT"/>
              <a:pPr>
                <a:defRPr/>
              </a:pPr>
              <a:t>28/11/2020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44E7-82F8-4930-B852-DDE40E77A19C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864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smtClean="0"/>
              <a:t>Clique para editar o estilo</a:t>
            </a:r>
          </a:p>
        </p:txBody>
      </p:sp>
      <p:sp>
        <p:nvSpPr>
          <p:cNvPr id="1027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smtClean="0"/>
              <a:t>Clique para editar os estilos</a:t>
            </a:r>
          </a:p>
          <a:p>
            <a:pPr lvl="1"/>
            <a:r>
              <a:rPr lang="pt-PT" altLang="pt-PT" smtClean="0"/>
              <a:t>Segundo nível</a:t>
            </a:r>
          </a:p>
          <a:p>
            <a:pPr lvl="2"/>
            <a:r>
              <a:rPr lang="pt-PT" altLang="pt-PT" smtClean="0"/>
              <a:t>Terceiro nível</a:t>
            </a:r>
          </a:p>
          <a:p>
            <a:pPr lvl="3"/>
            <a:r>
              <a:rPr lang="pt-PT" altLang="pt-PT" smtClean="0"/>
              <a:t>Quarto nível</a:t>
            </a:r>
          </a:p>
          <a:p>
            <a:pPr lvl="4"/>
            <a:r>
              <a:rPr lang="pt-PT" altLang="pt-PT" smtClean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5F1FB7E-F023-4164-9144-72CA42D6FFBB}" type="datetime1">
              <a:rPr lang="pt-PT"/>
              <a:pPr>
                <a:defRPr/>
              </a:pPr>
              <a:t>28/11/2020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A50B73-C249-4FF8-A6DA-B3FD0B7401BB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Listing6.1Tetrahedron.html" TargetMode="External"/><Relationship Id="rId2" Type="http://schemas.openxmlformats.org/officeDocument/2006/relationships/hyperlink" Target="file:///C:\Users\CC\OneDrive\CACC\Ensino\Disciplinas\CG\Slides\Cap&#237;tulo%206\cgcode.jar%20chapter6.TestTetrahedron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hyperlink" Target="Listing6.2TestTetrahedron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2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Listing6.3Dodecahedron.html" TargetMode="External"/><Relationship Id="rId2" Type="http://schemas.openxmlformats.org/officeDocument/2006/relationships/hyperlink" Target="cgcode.jar%20chapter6.TestDodecahedr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Listing6.4TestDodecahedron.html" TargetMode="External"/><Relationship Id="rId4" Type="http://schemas.openxmlformats.org/officeDocument/2006/relationships/image" Target="../media/image25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Listing6.5ViewData.html" TargetMode="External"/><Relationship Id="rId2" Type="http://schemas.openxmlformats.org/officeDocument/2006/relationships/hyperlink" Target="cgcode.jar%20chapter6.View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1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2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cgcode.jar%20chapter6.TestPrimitive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hyperlink" Target="Listing6.6TestPrimitives.html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Listing6.8TestAppearance.html" TargetMode="External"/><Relationship Id="rId2" Type="http://schemas.openxmlformats.org/officeDocument/2006/relationships/hyperlink" Target="file:///C:\Users\CC\Desktop\Cap&#237;tulo%206\cgcode.jar%20chapter6.TestAppeara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5800" y="1643063"/>
            <a:ext cx="7772400" cy="1957387"/>
          </a:xfrm>
        </p:spPr>
        <p:txBody>
          <a:bodyPr/>
          <a:lstStyle/>
          <a:p>
            <a:pPr eaLnBrk="1" hangingPunct="1"/>
            <a:r>
              <a:rPr lang="en-US" altLang="pt-PT" sz="4000" b="1" dirty="0" smtClean="0">
                <a:solidFill>
                  <a:srgbClr val="FF0000"/>
                </a:solidFill>
              </a:rPr>
              <a:t>Chapter 6</a:t>
            </a:r>
            <a:br>
              <a:rPr lang="en-US" altLang="pt-PT" sz="4000" b="1" dirty="0" smtClean="0">
                <a:solidFill>
                  <a:srgbClr val="FF0000"/>
                </a:solidFill>
              </a:rPr>
            </a:br>
            <a:r>
              <a:rPr lang="en-US" altLang="pt-PT" sz="4000" b="1" dirty="0" smtClean="0">
                <a:solidFill>
                  <a:srgbClr val="FF0000"/>
                </a:solidFill>
              </a:rPr>
              <a:t>Modeling of 3D Graphics Objects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971675"/>
          </a:xfrm>
        </p:spPr>
        <p:txBody>
          <a:bodyPr rtlCol="0">
            <a:normAutofit fontScale="2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200" dirty="0"/>
              <a:t>Resumes of the book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6200" i="1" dirty="0"/>
              <a:t>Computer Graphics using Java 2D and 3D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5500" i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6200" dirty="0" err="1">
                <a:solidFill>
                  <a:schemeClr val="tx1"/>
                </a:solidFill>
              </a:rPr>
              <a:t>Computação</a:t>
            </a:r>
            <a:r>
              <a:rPr lang="en-US" sz="6200" dirty="0">
                <a:solidFill>
                  <a:schemeClr val="tx1"/>
                </a:solidFill>
              </a:rPr>
              <a:t> </a:t>
            </a:r>
            <a:r>
              <a:rPr lang="en-US" sz="6200" dirty="0" err="1">
                <a:solidFill>
                  <a:schemeClr val="tx1"/>
                </a:solidFill>
              </a:rPr>
              <a:t>Gráfica</a:t>
            </a:r>
            <a:endParaRPr lang="en-US" sz="6200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6200" i="1" dirty="0">
                <a:solidFill>
                  <a:schemeClr val="tx1"/>
                </a:solidFill>
              </a:rPr>
              <a:t>Prof. Carlos </a:t>
            </a:r>
            <a:r>
              <a:rPr lang="en-US" sz="6200" i="1" dirty="0" err="1">
                <a:solidFill>
                  <a:schemeClr val="tx1"/>
                </a:solidFill>
              </a:rPr>
              <a:t>Carreto</a:t>
            </a:r>
            <a:endParaRPr lang="en-US" sz="6200" i="1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6200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6200" dirty="0" err="1">
                <a:solidFill>
                  <a:schemeClr val="tx1"/>
                </a:solidFill>
              </a:rPr>
              <a:t>Engenharia</a:t>
            </a:r>
            <a:r>
              <a:rPr lang="en-US" sz="6200" dirty="0">
                <a:solidFill>
                  <a:schemeClr val="tx1"/>
                </a:solidFill>
              </a:rPr>
              <a:t> </a:t>
            </a:r>
            <a:r>
              <a:rPr lang="en-US" sz="6200" dirty="0" err="1">
                <a:solidFill>
                  <a:schemeClr val="tx1"/>
                </a:solidFill>
              </a:rPr>
              <a:t>Informática</a:t>
            </a:r>
            <a:endParaRPr lang="en-US" sz="6200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6200" b="1" dirty="0" err="1">
                <a:solidFill>
                  <a:schemeClr val="tx1"/>
                </a:solidFill>
              </a:rPr>
              <a:t>Instituto</a:t>
            </a:r>
            <a:r>
              <a:rPr lang="en-US" sz="6200" b="1" dirty="0">
                <a:solidFill>
                  <a:schemeClr val="tx1"/>
                </a:solidFill>
              </a:rPr>
              <a:t> </a:t>
            </a:r>
            <a:r>
              <a:rPr lang="en-US" sz="6200" b="1" dirty="0" err="1">
                <a:solidFill>
                  <a:schemeClr val="tx1"/>
                </a:solidFill>
              </a:rPr>
              <a:t>Politécnico</a:t>
            </a:r>
            <a:r>
              <a:rPr lang="en-US" sz="6200" b="1" dirty="0">
                <a:solidFill>
                  <a:schemeClr val="tx1"/>
                </a:solidFill>
              </a:rPr>
              <a:t> da </a:t>
            </a:r>
            <a:r>
              <a:rPr lang="en-US" sz="6200" b="1" dirty="0" err="1">
                <a:solidFill>
                  <a:schemeClr val="tx1"/>
                </a:solidFill>
              </a:rPr>
              <a:t>Guarda</a:t>
            </a:r>
            <a:endParaRPr lang="en-US" sz="6200" b="1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t-PT" b="1" dirty="0" err="1" smtClean="0">
                <a:solidFill>
                  <a:srgbClr val="0070C0"/>
                </a:solidFill>
              </a:rPr>
              <a:t>GeometryArray</a:t>
            </a:r>
            <a:r>
              <a:rPr lang="en-US" altLang="pt-PT" b="1" dirty="0" smtClean="0">
                <a:solidFill>
                  <a:srgbClr val="0070C0"/>
                </a:solidFill>
              </a:rPr>
              <a:t> Classes Family</a:t>
            </a:r>
            <a:endParaRPr lang="en-US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76F7E02-9B90-4257-B662-DC6CCAC220A8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657350"/>
            <a:ext cx="7772400" cy="4795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Calibri" pitchFamily="34" charset="0"/>
              </a:rPr>
              <a:t>Provide </a:t>
            </a:r>
            <a:r>
              <a:rPr lang="en-US" sz="2000" dirty="0">
                <a:latin typeface="Calibri" pitchFamily="34" charset="0"/>
              </a:rPr>
              <a:t>functionalities for constructing geometries directly from arrays of points, lines and polygons.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Calibri" pitchFamily="34" charset="0"/>
              </a:rPr>
              <a:t>Define </a:t>
            </a:r>
            <a:r>
              <a:rPr lang="en-US" sz="2000" dirty="0">
                <a:latin typeface="Calibri" pitchFamily="34" charset="0"/>
              </a:rPr>
              <a:t>the vertices and specify the structural relationship between them.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Calibri" pitchFamily="34" charset="0"/>
              </a:rPr>
              <a:t>Define also other </a:t>
            </a:r>
            <a:r>
              <a:rPr lang="en-US" sz="2000" dirty="0">
                <a:latin typeface="Calibri" pitchFamily="34" charset="0"/>
              </a:rPr>
              <a:t>data types such as normal vectors, colors, and texture coordinates.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The </a:t>
            </a:r>
            <a:r>
              <a:rPr lang="en-US" sz="2000" dirty="0" smtClean="0">
                <a:latin typeface="Calibri" pitchFamily="34" charset="0"/>
              </a:rPr>
              <a:t>specification </a:t>
            </a:r>
            <a:r>
              <a:rPr lang="en-US" sz="2000" dirty="0">
                <a:latin typeface="Calibri" pitchFamily="34" charset="0"/>
              </a:rPr>
              <a:t>of data </a:t>
            </a:r>
            <a:r>
              <a:rPr lang="en-US" sz="2000" dirty="0" smtClean="0">
                <a:latin typeface="Calibri" pitchFamily="34" charset="0"/>
              </a:rPr>
              <a:t>to be used is </a:t>
            </a:r>
            <a:r>
              <a:rPr lang="en-US" sz="2000" dirty="0">
                <a:latin typeface="Calibri" pitchFamily="34" charset="0"/>
              </a:rPr>
              <a:t>done through constant bit mask:</a:t>
            </a:r>
            <a:endParaRPr lang="pt-PT" sz="2000" dirty="0">
              <a:latin typeface="Calibri" pitchFamily="34" charset="0"/>
            </a:endParaRPr>
          </a:p>
          <a:p>
            <a:pPr marL="725488" lvl="1" indent="-268288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COORDINATES</a:t>
            </a:r>
          </a:p>
          <a:p>
            <a:pPr marL="725488" lvl="1" indent="-268288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NORMALS</a:t>
            </a:r>
          </a:p>
          <a:p>
            <a:pPr marL="725488" lvl="1" indent="-268288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COLOR_3</a:t>
            </a:r>
          </a:p>
          <a:p>
            <a:pPr marL="725488" lvl="1" indent="-268288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COLOR_4</a:t>
            </a:r>
          </a:p>
          <a:p>
            <a:pPr marL="725488" lvl="1" indent="-268288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TEXTURE_COORDINATE_2</a:t>
            </a:r>
          </a:p>
          <a:p>
            <a:pPr marL="725488" lvl="1" indent="-268288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TEXTURE_COORDINATE_3</a:t>
            </a:r>
          </a:p>
          <a:p>
            <a:pPr marL="725488" lvl="1" indent="-268288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TEXTURE_COORDINATE_4</a:t>
            </a:r>
            <a:endParaRPr lang="pt-PT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t-PT" b="1" dirty="0">
                <a:solidFill>
                  <a:srgbClr val="0070C0"/>
                </a:solidFill>
              </a:rPr>
              <a:t>Geometry Class</a:t>
            </a:r>
            <a:endParaRPr lang="pt-PT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024387E-FA6C-44F9-B83C-D9AF2B874700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11268" name="Picture 7" descr="getfile_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071688"/>
            <a:ext cx="6342062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ângulo 9"/>
          <p:cNvSpPr/>
          <p:nvPr/>
        </p:nvSpPr>
        <p:spPr>
          <a:xfrm>
            <a:off x="3357563" y="3429000"/>
            <a:ext cx="1428750" cy="157162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PointArray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E2D9D4B-D69E-4265-BF4A-ADB7D16E75CB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12292" name="Object 5"/>
          <p:cNvGraphicFramePr>
            <a:graphicFrameLocks noChangeAspect="1"/>
          </p:cNvGraphicFramePr>
          <p:nvPr/>
        </p:nvGraphicFramePr>
        <p:xfrm>
          <a:off x="3886200" y="1676400"/>
          <a:ext cx="1335088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Picture" r:id="rId3" imgW="800100" imgH="800100" progId="Word.Picture.8">
                  <p:embed/>
                </p:oleObj>
              </mc:Choice>
              <mc:Fallback>
                <p:oleObj name="Picture" r:id="rId3" imgW="800100" imgH="8001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76400"/>
                        <a:ext cx="1335088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285750" y="3505200"/>
            <a:ext cx="8643938" cy="120015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PointArray pa = new PointArray(3, GeometryArray.COORDINATES);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pa.setCoordinate(0, new Point3f(0f, 0f, 0f));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pa.setCoordinate(1, new Point3f(1f, 0f, 0f));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pa.setCoordinate(2, new Point3f(0f, 1f, 0f));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42938" y="5429250"/>
            <a:ext cx="77724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pt-PT" sz="2000" dirty="0" smtClean="0"/>
              <a:t>Each </a:t>
            </a:r>
            <a:r>
              <a:rPr lang="en-US" altLang="pt-PT" sz="2000" dirty="0"/>
              <a:t>vertex specifies a point in the geometry.</a:t>
            </a:r>
          </a:p>
          <a:p>
            <a:r>
              <a:rPr lang="en-US" altLang="pt-PT" sz="2000" dirty="0" smtClean="0"/>
              <a:t>Each Individual coordinate is added using </a:t>
            </a:r>
            <a:r>
              <a:rPr lang="en-US" altLang="pt-PT" sz="1800" dirty="0" err="1">
                <a:solidFill>
                  <a:srgbClr val="FF0000"/>
                </a:solidFill>
                <a:latin typeface="Courier New" pitchFamily="49" charset="0"/>
              </a:rPr>
              <a:t>setCoordinate</a:t>
            </a:r>
            <a:r>
              <a:rPr lang="en-US" altLang="pt-PT" sz="2000" dirty="0"/>
              <a:t>.</a:t>
            </a:r>
            <a:endParaRPr lang="pt-PT" altLang="pt-PT" sz="2000" dirty="0"/>
          </a:p>
        </p:txBody>
      </p:sp>
      <p:sp>
        <p:nvSpPr>
          <p:cNvPr id="12295" name="CaixaDeTexto 1"/>
          <p:cNvSpPr txBox="1">
            <a:spLocks noChangeArrowheads="1"/>
          </p:cNvSpPr>
          <p:nvPr/>
        </p:nvSpPr>
        <p:spPr bwMode="auto">
          <a:xfrm>
            <a:off x="3538538" y="27305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296" name="CaixaDeTexto 7"/>
          <p:cNvSpPr txBox="1">
            <a:spLocks noChangeArrowheads="1"/>
          </p:cNvSpPr>
          <p:nvPr/>
        </p:nvSpPr>
        <p:spPr bwMode="auto">
          <a:xfrm>
            <a:off x="4705350" y="271938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297" name="CaixaDeTexto 8"/>
          <p:cNvSpPr txBox="1">
            <a:spLocks noChangeArrowheads="1"/>
          </p:cNvSpPr>
          <p:nvPr/>
        </p:nvSpPr>
        <p:spPr bwMode="auto">
          <a:xfrm>
            <a:off x="3549650" y="158273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LineArray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090D5C8-4531-4BC1-87DE-8AF2B0333908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13316" name="Object 6"/>
          <p:cNvGraphicFramePr>
            <a:graphicFrameLocks noChangeAspect="1"/>
          </p:cNvGraphicFramePr>
          <p:nvPr/>
        </p:nvGraphicFramePr>
        <p:xfrm>
          <a:off x="2819400" y="1752600"/>
          <a:ext cx="348138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Picture" r:id="rId3" imgW="2086356" imgH="714756" progId="Word.Picture.8">
                  <p:embed/>
                </p:oleObj>
              </mc:Choice>
              <mc:Fallback>
                <p:oleObj name="Picture" r:id="rId3" imgW="2086356" imgH="714756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52600"/>
                        <a:ext cx="3481388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214313" y="3124200"/>
            <a:ext cx="8715375" cy="258603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LineArray la = new LineArray(6, GeometryArray.COORDINATES);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Point3f[] coords = new Point3f[6];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coords[0] = new Point3f(0f, 0f,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coords[1] = new Point3f(1f, 1f,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coords[2] = new Point3f(1f, 0f,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coords[3] = new Point3f(2f, 1f,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coords[4] = new Point3f(2f, 1f,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coords[5] = new Point3f(3f, 0f,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la.setCoordinates(0, coords);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42938" y="5786438"/>
            <a:ext cx="7961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pt-PT" sz="2000" dirty="0" smtClean="0"/>
              <a:t>Each </a:t>
            </a:r>
            <a:r>
              <a:rPr lang="en-US" altLang="pt-PT" sz="2000" dirty="0"/>
              <a:t>vertex pair specifies a line segment in the geometry.</a:t>
            </a:r>
          </a:p>
          <a:p>
            <a:r>
              <a:rPr lang="en-US" altLang="pt-PT" sz="2000" dirty="0" smtClean="0"/>
              <a:t>The </a:t>
            </a:r>
            <a:r>
              <a:rPr lang="en-US" altLang="pt-PT" sz="2000" dirty="0"/>
              <a:t>total set of coordinates </a:t>
            </a:r>
            <a:r>
              <a:rPr lang="en-US" altLang="pt-PT" sz="2000" dirty="0" smtClean="0"/>
              <a:t>is added using </a:t>
            </a:r>
            <a:r>
              <a:rPr lang="en-US" altLang="pt-PT" sz="2000" dirty="0" err="1" smtClean="0">
                <a:solidFill>
                  <a:srgbClr val="FF0000"/>
                </a:solidFill>
                <a:latin typeface="Courier New" pitchFamily="49" charset="0"/>
              </a:rPr>
              <a:t>setCoordinates</a:t>
            </a:r>
            <a:r>
              <a:rPr lang="en-US" altLang="pt-PT" sz="2000" dirty="0"/>
              <a:t>.</a:t>
            </a:r>
            <a:endParaRPr lang="pt-PT" altLang="pt-PT" sz="2000" dirty="0"/>
          </a:p>
        </p:txBody>
      </p:sp>
      <p:sp>
        <p:nvSpPr>
          <p:cNvPr id="13319" name="CaixaDeTexto 6"/>
          <p:cNvSpPr txBox="1">
            <a:spLocks noChangeArrowheads="1"/>
          </p:cNvSpPr>
          <p:nvPr/>
        </p:nvSpPr>
        <p:spPr bwMode="auto">
          <a:xfrm>
            <a:off x="2484438" y="27082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320" name="CaixaDeTexto 7"/>
          <p:cNvSpPr txBox="1">
            <a:spLocks noChangeArrowheads="1"/>
          </p:cNvSpPr>
          <p:nvPr/>
        </p:nvSpPr>
        <p:spPr bwMode="auto">
          <a:xfrm>
            <a:off x="3683000" y="1557338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321" name="CaixaDeTexto 8"/>
          <p:cNvSpPr txBox="1">
            <a:spLocks noChangeArrowheads="1"/>
          </p:cNvSpPr>
          <p:nvPr/>
        </p:nvSpPr>
        <p:spPr bwMode="auto">
          <a:xfrm>
            <a:off x="3683000" y="27082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322" name="CaixaDeTexto 9"/>
          <p:cNvSpPr txBox="1">
            <a:spLocks noChangeArrowheads="1"/>
          </p:cNvSpPr>
          <p:nvPr/>
        </p:nvSpPr>
        <p:spPr bwMode="auto">
          <a:xfrm>
            <a:off x="4835525" y="1557338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323" name="CaixaDeTexto 10"/>
          <p:cNvSpPr txBox="1">
            <a:spLocks noChangeArrowheads="1"/>
          </p:cNvSpPr>
          <p:nvPr/>
        </p:nvSpPr>
        <p:spPr bwMode="auto">
          <a:xfrm>
            <a:off x="5119688" y="15541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324" name="CaixaDeTexto 11"/>
          <p:cNvSpPr txBox="1">
            <a:spLocks noChangeArrowheads="1"/>
          </p:cNvSpPr>
          <p:nvPr/>
        </p:nvSpPr>
        <p:spPr bwMode="auto">
          <a:xfrm>
            <a:off x="6300788" y="27082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TriangleArray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5EA57C5-B42E-4922-96E6-8F14E97684CC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14340" name="Object 6"/>
          <p:cNvGraphicFramePr>
            <a:graphicFrameLocks noChangeAspect="1"/>
          </p:cNvGraphicFramePr>
          <p:nvPr/>
        </p:nvGraphicFramePr>
        <p:xfrm>
          <a:off x="2819400" y="1752600"/>
          <a:ext cx="348138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Picture" r:id="rId3" imgW="2086356" imgH="714756" progId="Word.Picture.8">
                  <p:embed/>
                </p:oleObj>
              </mc:Choice>
              <mc:Fallback>
                <p:oleObj name="Picture" r:id="rId3" imgW="2086356" imgH="714756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52600"/>
                        <a:ext cx="3481388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285750" y="3143250"/>
            <a:ext cx="8470900" cy="23082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TriangleArray ta = new TriangleArray(6, GeometryArray.COORDINATES);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Point3f[] coords = new Point3f[6];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coords[0] = new Point3f(0f, 0f,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coords[1] = new Point3f(1f, 1f,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coords[2] = new Point3f(1f, 0f,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coords[3] = new Point3f(1f, 0f,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coords[4] = new Point3f(2f, 1f,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coords[5] = new Point3f(3f, 0f,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ta.setCoordinates(0, coords);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642938" y="5786438"/>
            <a:ext cx="777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pt-PT" sz="2000" dirty="0" smtClean="0"/>
              <a:t>Each </a:t>
            </a:r>
            <a:r>
              <a:rPr lang="en-US" altLang="pt-PT" sz="2000" dirty="0"/>
              <a:t>group of three vertices specifies a triangle in geometry.</a:t>
            </a:r>
            <a:endParaRPr lang="pt-PT" altLang="pt-PT" sz="2000" dirty="0"/>
          </a:p>
        </p:txBody>
      </p:sp>
      <p:sp>
        <p:nvSpPr>
          <p:cNvPr id="14343" name="CaixaDeTexto 6"/>
          <p:cNvSpPr txBox="1">
            <a:spLocks noChangeArrowheads="1"/>
          </p:cNvSpPr>
          <p:nvPr/>
        </p:nvSpPr>
        <p:spPr bwMode="auto">
          <a:xfrm>
            <a:off x="2484438" y="27082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344" name="CaixaDeTexto 7"/>
          <p:cNvSpPr txBox="1">
            <a:spLocks noChangeArrowheads="1"/>
          </p:cNvSpPr>
          <p:nvPr/>
        </p:nvSpPr>
        <p:spPr bwMode="auto">
          <a:xfrm>
            <a:off x="3683000" y="1557338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345" name="CaixaDeTexto 8"/>
          <p:cNvSpPr txBox="1">
            <a:spLocks noChangeArrowheads="1"/>
          </p:cNvSpPr>
          <p:nvPr/>
        </p:nvSpPr>
        <p:spPr bwMode="auto">
          <a:xfrm>
            <a:off x="3683000" y="27082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346" name="CaixaDeTexto 9"/>
          <p:cNvSpPr txBox="1">
            <a:spLocks noChangeArrowheads="1"/>
          </p:cNvSpPr>
          <p:nvPr/>
        </p:nvSpPr>
        <p:spPr bwMode="auto">
          <a:xfrm>
            <a:off x="4040188" y="26971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347" name="CaixaDeTexto 10"/>
          <p:cNvSpPr txBox="1">
            <a:spLocks noChangeArrowheads="1"/>
          </p:cNvSpPr>
          <p:nvPr/>
        </p:nvSpPr>
        <p:spPr bwMode="auto">
          <a:xfrm>
            <a:off x="5119688" y="15541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348" name="CaixaDeTexto 11"/>
          <p:cNvSpPr txBox="1">
            <a:spLocks noChangeArrowheads="1"/>
          </p:cNvSpPr>
          <p:nvPr/>
        </p:nvSpPr>
        <p:spPr bwMode="auto">
          <a:xfrm>
            <a:off x="6300788" y="27082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TriangleArray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D723682-6A4F-40F9-8D73-92B3FD97C89E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pSp>
        <p:nvGrpSpPr>
          <p:cNvPr id="15364" name="Grupo 33"/>
          <p:cNvGrpSpPr>
            <a:grpSpLocks/>
          </p:cNvGrpSpPr>
          <p:nvPr/>
        </p:nvGrpSpPr>
        <p:grpSpPr bwMode="auto">
          <a:xfrm>
            <a:off x="6000750" y="3571875"/>
            <a:ext cx="2357438" cy="2000250"/>
            <a:chOff x="1357290" y="1857364"/>
            <a:chExt cx="3214710" cy="4214842"/>
          </a:xfrm>
        </p:grpSpPr>
        <p:cxnSp>
          <p:nvCxnSpPr>
            <p:cNvPr id="14" name="Conexão recta 13"/>
            <p:cNvCxnSpPr/>
            <p:nvPr/>
          </p:nvCxnSpPr>
          <p:spPr>
            <a:xfrm rot="5400000" flipH="1" flipV="1">
              <a:off x="874542" y="3946384"/>
              <a:ext cx="4214842" cy="36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cta 15"/>
            <p:cNvCxnSpPr/>
            <p:nvPr/>
          </p:nvCxnSpPr>
          <p:spPr>
            <a:xfrm rot="10800000" flipH="1">
              <a:off x="1357290" y="1857364"/>
              <a:ext cx="1643074" cy="3823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cta 17"/>
            <p:cNvCxnSpPr/>
            <p:nvPr/>
          </p:nvCxnSpPr>
          <p:spPr>
            <a:xfrm flipH="1" flipV="1">
              <a:off x="3000364" y="1857364"/>
              <a:ext cx="1571636" cy="3823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19"/>
            <p:cNvCxnSpPr/>
            <p:nvPr/>
          </p:nvCxnSpPr>
          <p:spPr>
            <a:xfrm rot="5400000" flipH="1" flipV="1">
              <a:off x="363153" y="3321261"/>
              <a:ext cx="4101108" cy="11733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cta 21"/>
            <p:cNvCxnSpPr/>
            <p:nvPr/>
          </p:nvCxnSpPr>
          <p:spPr>
            <a:xfrm rot="5400000" flipH="1">
              <a:off x="1500748" y="3356980"/>
              <a:ext cx="4101108" cy="1101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cta 23"/>
            <p:cNvCxnSpPr/>
            <p:nvPr/>
          </p:nvCxnSpPr>
          <p:spPr>
            <a:xfrm rot="10800000" flipH="1" flipV="1">
              <a:off x="1357290" y="5680829"/>
              <a:ext cx="469760" cy="277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xão recta 25"/>
            <p:cNvCxnSpPr/>
            <p:nvPr/>
          </p:nvCxnSpPr>
          <p:spPr>
            <a:xfrm rot="16200000" flipH="1">
              <a:off x="2338439" y="5447083"/>
              <a:ext cx="113734" cy="11365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xão recta 28"/>
            <p:cNvCxnSpPr/>
            <p:nvPr/>
          </p:nvCxnSpPr>
          <p:spPr>
            <a:xfrm rot="5400000" flipH="1" flipV="1">
              <a:off x="3476034" y="5446000"/>
              <a:ext cx="113734" cy="11386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xão recta 31"/>
            <p:cNvCxnSpPr/>
            <p:nvPr/>
          </p:nvCxnSpPr>
          <p:spPr>
            <a:xfrm rot="5400000" flipH="1" flipV="1">
              <a:off x="4198299" y="5584771"/>
              <a:ext cx="277643" cy="469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85750" y="2132856"/>
            <a:ext cx="8643938" cy="403187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altLang="pt-PT" sz="1600" dirty="0" smtClean="0">
                <a:latin typeface="Courier New" pitchFamily="49" charset="0"/>
                <a:cs typeface="Courier New" pitchFamily="49" charset="0"/>
              </a:rPr>
              <a:t> h = 2f;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f</a:t>
            </a:r>
            <a:r>
              <a:rPr lang="pt-PT" altLang="pt-PT" sz="1600" dirty="0" err="1" smtClean="0">
                <a:latin typeface="Courier New" pitchFamily="49" charset="0"/>
                <a:cs typeface="Courier New" pitchFamily="49" charset="0"/>
              </a:rPr>
              <a:t>loat</a:t>
            </a:r>
            <a:r>
              <a:rPr lang="pt-PT" altLang="pt-PT" sz="1600" dirty="0" smtClean="0">
                <a:latin typeface="Courier New" pitchFamily="49" charset="0"/>
                <a:cs typeface="Courier New" pitchFamily="49" charset="0"/>
              </a:rPr>
              <a:t> w = 1f;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altLang="pt-P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n = 60; //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of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triangle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patches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TriangleArray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ta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TriangleArray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altLang="pt-PT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3*n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GeometryArray.COORDINATES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Point3f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apex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Point3f(0, </a:t>
            </a:r>
            <a:r>
              <a:rPr lang="pt-PT" altLang="pt-PT" sz="1600" dirty="0" smtClean="0">
                <a:latin typeface="Courier New" pitchFamily="49" charset="0"/>
                <a:cs typeface="Courier New" pitchFamily="49" charset="0"/>
              </a:rPr>
              <a:t>h, 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0);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Point3f p1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 smtClean="0">
                <a:latin typeface="Courier New" pitchFamily="49" charset="0"/>
                <a:cs typeface="Courier New" pitchFamily="49" charset="0"/>
              </a:rPr>
              <a:t>Point3f(w, 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0, 0);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count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= 0;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 err="1" smtClean="0">
                <a:latin typeface="Courier New" pitchFamily="49" charset="0"/>
                <a:cs typeface="Courier New" pitchFamily="49" charset="0"/>
              </a:rPr>
              <a:t>ii</a:t>
            </a:r>
            <a:r>
              <a:rPr lang="pt-PT" altLang="pt-P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= 1; </a:t>
            </a:r>
            <a:r>
              <a:rPr lang="pt-PT" altLang="pt-PT" sz="1600" dirty="0" err="1" smtClean="0">
                <a:latin typeface="Courier New" pitchFamily="49" charset="0"/>
                <a:cs typeface="Courier New" pitchFamily="49" charset="0"/>
              </a:rPr>
              <a:t>ii</a:t>
            </a:r>
            <a:r>
              <a:rPr lang="pt-PT" altLang="pt-P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&lt;= n; </a:t>
            </a:r>
            <a:r>
              <a:rPr lang="pt-PT" altLang="pt-PT" sz="1600" dirty="0" err="1" smtClean="0">
                <a:latin typeface="Courier New" pitchFamily="49" charset="0"/>
                <a:cs typeface="Courier New" pitchFamily="49" charset="0"/>
              </a:rPr>
              <a:t>ii</a:t>
            </a:r>
            <a:r>
              <a:rPr lang="pt-PT" altLang="pt-PT" sz="1600" dirty="0" smtClean="0">
                <a:latin typeface="Courier New" pitchFamily="49" charset="0"/>
                <a:cs typeface="Courier New" pitchFamily="49" charset="0"/>
              </a:rPr>
              <a:t>++) 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{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x = (</a:t>
            </a:r>
            <a:r>
              <a:rPr lang="pt-PT" altLang="pt-PT" sz="16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altLang="pt-PT" sz="1600" dirty="0" smtClean="0">
                <a:latin typeface="Courier New" pitchFamily="49" charset="0"/>
                <a:cs typeface="Courier New" pitchFamily="49" charset="0"/>
              </a:rPr>
              <a:t>)(w*</a:t>
            </a:r>
            <a:r>
              <a:rPr lang="pt-PT" altLang="pt-PT" sz="1600" dirty="0" err="1" smtClean="0">
                <a:latin typeface="Courier New" pitchFamily="49" charset="0"/>
                <a:cs typeface="Courier New" pitchFamily="49" charset="0"/>
              </a:rPr>
              <a:t>Math.cos</a:t>
            </a:r>
            <a:r>
              <a:rPr lang="pt-PT" altLang="pt-PT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altLang="pt-PT" sz="1600" dirty="0" err="1" smtClean="0">
                <a:latin typeface="Courier New" pitchFamily="49" charset="0"/>
                <a:cs typeface="Courier New" pitchFamily="49" charset="0"/>
              </a:rPr>
              <a:t>ii</a:t>
            </a:r>
            <a:r>
              <a:rPr lang="pt-PT" altLang="pt-PT" sz="1600" dirty="0" smtClean="0">
                <a:latin typeface="Courier New" pitchFamily="49" charset="0"/>
                <a:cs typeface="Courier New" pitchFamily="49" charset="0"/>
              </a:rPr>
              <a:t>*2*</a:t>
            </a:r>
            <a:r>
              <a:rPr lang="pt-PT" altLang="pt-PT" sz="1600" dirty="0" err="1" smtClean="0">
                <a:latin typeface="Courier New" pitchFamily="49" charset="0"/>
                <a:cs typeface="Courier New" pitchFamily="49" charset="0"/>
              </a:rPr>
              <a:t>Math.PI</a:t>
            </a:r>
            <a:r>
              <a:rPr lang="pt-PT" altLang="pt-PT" sz="1600" dirty="0" smtClean="0">
                <a:latin typeface="Courier New" pitchFamily="49" charset="0"/>
                <a:cs typeface="Courier New" pitchFamily="49" charset="0"/>
              </a:rPr>
              <a:t>/n)); </a:t>
            </a:r>
            <a:endParaRPr lang="pt-PT" alt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z = (</a:t>
            </a:r>
            <a:r>
              <a:rPr lang="pt-PT" altLang="pt-PT" sz="16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altLang="pt-PT" sz="1600" dirty="0" smtClean="0">
                <a:latin typeface="Courier New" pitchFamily="49" charset="0"/>
                <a:cs typeface="Courier New" pitchFamily="49" charset="0"/>
              </a:rPr>
              <a:t>)(w*</a:t>
            </a:r>
            <a:r>
              <a:rPr lang="pt-PT" altLang="pt-PT" sz="1600" dirty="0" err="1" smtClean="0">
                <a:latin typeface="Courier New" pitchFamily="49" charset="0"/>
                <a:cs typeface="Courier New" pitchFamily="49" charset="0"/>
              </a:rPr>
              <a:t>Math.sin</a:t>
            </a:r>
            <a:r>
              <a:rPr lang="pt-PT" altLang="pt-PT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altLang="pt-PT" sz="1600" dirty="0" err="1" smtClean="0">
                <a:latin typeface="Courier New" pitchFamily="49" charset="0"/>
                <a:cs typeface="Courier New" pitchFamily="49" charset="0"/>
              </a:rPr>
              <a:t>ii</a:t>
            </a:r>
            <a:r>
              <a:rPr lang="pt-PT" altLang="pt-PT" sz="1600" dirty="0" smtClean="0">
                <a:latin typeface="Courier New" pitchFamily="49" charset="0"/>
                <a:cs typeface="Courier New" pitchFamily="49" charset="0"/>
              </a:rPr>
              <a:t>*2*</a:t>
            </a:r>
            <a:r>
              <a:rPr lang="pt-PT" altLang="pt-PT" sz="1600" dirty="0" err="1" smtClean="0">
                <a:latin typeface="Courier New" pitchFamily="49" charset="0"/>
                <a:cs typeface="Courier New" pitchFamily="49" charset="0"/>
              </a:rPr>
              <a:t>Math.PI</a:t>
            </a:r>
            <a:r>
              <a:rPr lang="pt-PT" altLang="pt-PT" sz="1600" dirty="0" smtClean="0">
                <a:latin typeface="Courier New" pitchFamily="49" charset="0"/>
                <a:cs typeface="Courier New" pitchFamily="49" charset="0"/>
              </a:rPr>
              <a:t>/n)); </a:t>
            </a:r>
            <a:endParaRPr lang="pt-PT" alt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   Point3f p2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Point3f(x, 0, z);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ta.setCoordinate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count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++,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apex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ta.setCoordinate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count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++, p1);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ta.setCoordinate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count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++, p2);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   p1 = p2;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71500" y="1357313"/>
            <a:ext cx="777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Tx/>
              <a:buNone/>
            </a:pPr>
            <a:endParaRPr lang="pt-PT" altLang="pt-PT" sz="2000" dirty="0"/>
          </a:p>
          <a:p>
            <a:pPr>
              <a:buFontTx/>
              <a:buNone/>
            </a:pPr>
            <a:r>
              <a:rPr lang="en-US" altLang="pt-PT" sz="2000" dirty="0" smtClean="0"/>
              <a:t>Definition </a:t>
            </a:r>
            <a:r>
              <a:rPr lang="en-US" altLang="pt-PT" sz="2000" dirty="0"/>
              <a:t>of the geometry of a cone with </a:t>
            </a:r>
            <a:r>
              <a:rPr lang="en-US" alt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TriangleArray</a:t>
            </a:r>
            <a:r>
              <a:rPr lang="en-US" altLang="pt-PT" sz="2000" dirty="0"/>
              <a:t>.</a:t>
            </a:r>
            <a:endParaRPr lang="pt-PT" alt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QuadArray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5ACBE39-4B95-461F-9639-F9237045E87A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16388" name="Object 6"/>
          <p:cNvGraphicFramePr>
            <a:graphicFrameLocks noChangeAspect="1"/>
          </p:cNvGraphicFramePr>
          <p:nvPr/>
        </p:nvGraphicFramePr>
        <p:xfrm>
          <a:off x="3505200" y="1295400"/>
          <a:ext cx="2225675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Picture" r:id="rId3" imgW="1333500" imgH="961644" progId="Word.Picture.8">
                  <p:embed/>
                </p:oleObj>
              </mc:Choice>
              <mc:Fallback>
                <p:oleObj name="Picture" r:id="rId3" imgW="1333500" imgH="961644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295400"/>
                        <a:ext cx="2225675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285750" y="2971800"/>
            <a:ext cx="8248650" cy="31400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QuadArray qa = new QuadArray(8, GeometryArray.COORDINATES);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Point3f[] coords = new Point3f[8];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coords[0] = new Point3f(0f, 0f,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coords[1] = new Point3f(1f, 0f,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coords[2] = new Point3f(1f, 1f,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coords[3] = new Point3f(0f, 1f,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coords[4] = new Point3f(1f, 1f,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coords[5] = new Point3f(0f, 1f,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coords[6] = new Point3f(0f, 1f, 1f);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coords[7] = new Point3f(1f, 1f, 1f);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pitchFamily="49" charset="0"/>
              </a:rPr>
              <a:t>qa.setCoordinates(0, coords);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42938" y="6151563"/>
            <a:ext cx="807243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pt-PT" sz="2000" dirty="0" smtClean="0"/>
              <a:t>Each </a:t>
            </a:r>
            <a:r>
              <a:rPr lang="en-US" altLang="pt-PT" sz="2000" dirty="0"/>
              <a:t>group of four vertex specifies a quadrilateral in geometry.</a:t>
            </a:r>
            <a:endParaRPr lang="pt-PT" altLang="pt-PT" sz="2000" dirty="0"/>
          </a:p>
        </p:txBody>
      </p:sp>
      <p:sp>
        <p:nvSpPr>
          <p:cNvPr id="16391" name="CaixaDeTexto 6"/>
          <p:cNvSpPr txBox="1">
            <a:spLocks noChangeArrowheads="1"/>
          </p:cNvSpPr>
          <p:nvPr/>
        </p:nvSpPr>
        <p:spPr bwMode="auto">
          <a:xfrm>
            <a:off x="3851275" y="2601913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392" name="CaixaDeTexto 7"/>
          <p:cNvSpPr txBox="1">
            <a:spLocks noChangeArrowheads="1"/>
          </p:cNvSpPr>
          <p:nvPr/>
        </p:nvSpPr>
        <p:spPr bwMode="auto">
          <a:xfrm>
            <a:off x="5310188" y="26050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393" name="CaixaDeTexto 8"/>
          <p:cNvSpPr txBox="1">
            <a:spLocks noChangeArrowheads="1"/>
          </p:cNvSpPr>
          <p:nvPr/>
        </p:nvSpPr>
        <p:spPr bwMode="auto">
          <a:xfrm>
            <a:off x="5310188" y="10810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394" name="CaixaDeTexto 9"/>
          <p:cNvSpPr txBox="1">
            <a:spLocks noChangeArrowheads="1"/>
          </p:cNvSpPr>
          <p:nvPr/>
        </p:nvSpPr>
        <p:spPr bwMode="auto">
          <a:xfrm>
            <a:off x="3827463" y="10810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395" name="CaixaDeTexto 10"/>
          <p:cNvSpPr txBox="1">
            <a:spLocks noChangeArrowheads="1"/>
          </p:cNvSpPr>
          <p:nvPr/>
        </p:nvSpPr>
        <p:spPr bwMode="auto">
          <a:xfrm>
            <a:off x="5651500" y="1084263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396" name="CaixaDeTexto 11"/>
          <p:cNvSpPr txBox="1">
            <a:spLocks noChangeArrowheads="1"/>
          </p:cNvSpPr>
          <p:nvPr/>
        </p:nvSpPr>
        <p:spPr bwMode="auto">
          <a:xfrm>
            <a:off x="4140200" y="108108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397" name="CaixaDeTexto 12"/>
          <p:cNvSpPr txBox="1">
            <a:spLocks noChangeArrowheads="1"/>
          </p:cNvSpPr>
          <p:nvPr/>
        </p:nvSpPr>
        <p:spPr bwMode="auto">
          <a:xfrm>
            <a:off x="3322638" y="16287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398" name="CaixaDeTexto 13"/>
          <p:cNvSpPr txBox="1">
            <a:spLocks noChangeArrowheads="1"/>
          </p:cNvSpPr>
          <p:nvPr/>
        </p:nvSpPr>
        <p:spPr bwMode="auto">
          <a:xfrm>
            <a:off x="4906963" y="16287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dirty="0" err="1">
                <a:solidFill>
                  <a:srgbClr val="0070C0"/>
                </a:solidFill>
              </a:rPr>
              <a:t>Setting</a:t>
            </a:r>
            <a:r>
              <a:rPr lang="pt-PT" altLang="pt-PT" b="1" dirty="0">
                <a:solidFill>
                  <a:srgbClr val="0070C0"/>
                </a:solidFill>
              </a:rPr>
              <a:t> </a:t>
            </a:r>
            <a:r>
              <a:rPr lang="pt-PT" altLang="pt-PT" b="1" dirty="0" err="1">
                <a:solidFill>
                  <a:srgbClr val="0070C0"/>
                </a:solidFill>
              </a:rPr>
              <a:t>Other</a:t>
            </a:r>
            <a:r>
              <a:rPr lang="pt-PT" altLang="pt-PT" b="1" dirty="0">
                <a:solidFill>
                  <a:srgbClr val="0070C0"/>
                </a:solidFill>
              </a:rPr>
              <a:t> </a:t>
            </a:r>
            <a:r>
              <a:rPr lang="pt-PT" altLang="pt-PT" b="1" dirty="0" err="1">
                <a:solidFill>
                  <a:srgbClr val="0070C0"/>
                </a:solidFill>
              </a:rPr>
              <a:t>Attributes</a:t>
            </a:r>
            <a:endParaRPr lang="pt-PT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BF0EAF5-FB41-4617-95DA-D1638FC550F4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357188" y="1785938"/>
            <a:ext cx="8248650" cy="45243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Courier New" pitchFamily="49" charset="0"/>
                <a:cs typeface="Courier New" pitchFamily="49" charset="0"/>
              </a:rPr>
              <a:t>TriangleArray ta = new TriangleArray(6, GeometryArray.COORDINATES </a:t>
            </a:r>
            <a:r>
              <a:rPr lang="pt-PT" altLang="pt-PT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| GeometryArray.COLOR_3</a:t>
            </a:r>
            <a:r>
              <a:rPr lang="pt-PT" altLang="pt-PT" sz="160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Courier New" pitchFamily="49" charset="0"/>
                <a:cs typeface="Courier New" pitchFamily="49" charset="0"/>
              </a:rPr>
              <a:t>Point3f[] coords = new Point3f[6];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Courier New" pitchFamily="49" charset="0"/>
                <a:cs typeface="Courier New" pitchFamily="49" charset="0"/>
              </a:rPr>
              <a:t>coords[0] = new Point3f(0f, 0f,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Courier New" pitchFamily="49" charset="0"/>
                <a:cs typeface="Courier New" pitchFamily="49" charset="0"/>
              </a:rPr>
              <a:t>coords[1] = new Point3f(1f, 1f,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Courier New" pitchFamily="49" charset="0"/>
                <a:cs typeface="Courier New" pitchFamily="49" charset="0"/>
              </a:rPr>
              <a:t>coords[2] = new Point3f(1f, 0f,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Courier New" pitchFamily="49" charset="0"/>
                <a:cs typeface="Courier New" pitchFamily="49" charset="0"/>
              </a:rPr>
              <a:t>coords[3] = new Point3f(1f, 0f,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Courier New" pitchFamily="49" charset="0"/>
                <a:cs typeface="Courier New" pitchFamily="49" charset="0"/>
              </a:rPr>
              <a:t>coords[4] = new Point3f(2f, 1f,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Courier New" pitchFamily="49" charset="0"/>
                <a:cs typeface="Courier New" pitchFamily="49" charset="0"/>
              </a:rPr>
              <a:t>coords[5] = new Point3f(3f, 0f,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Courier New" pitchFamily="49" charset="0"/>
                <a:cs typeface="Courier New" pitchFamily="49" charset="0"/>
              </a:rPr>
              <a:t>ta.setCoordinates(0, coords);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Color3f[] colors = new Color3f[6];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Courier New" pitchFamily="49" charset="0"/>
                <a:cs typeface="Courier New" pitchFamily="49" charset="0"/>
              </a:rPr>
              <a:t>colors[0] = new Color3f(1f, 0f,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Courier New" pitchFamily="49" charset="0"/>
                <a:cs typeface="Courier New" pitchFamily="49" charset="0"/>
              </a:rPr>
              <a:t>colors[1] = new Color3f(0f, 1f,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Courier New" pitchFamily="49" charset="0"/>
                <a:cs typeface="Courier New" pitchFamily="49" charset="0"/>
              </a:rPr>
              <a:t>colors[2] = new Color3f(0f, 0f, 1f);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Courier New" pitchFamily="49" charset="0"/>
                <a:cs typeface="Courier New" pitchFamily="49" charset="0"/>
              </a:rPr>
              <a:t>colors[3] = new Color3f(1f, 1f,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Courier New" pitchFamily="49" charset="0"/>
                <a:cs typeface="Courier New" pitchFamily="49" charset="0"/>
              </a:rPr>
              <a:t>colors[4] = new Color3f(0f, 1f, 1f);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Courier New" pitchFamily="49" charset="0"/>
                <a:cs typeface="Courier New" pitchFamily="49" charset="0"/>
              </a:rPr>
              <a:t>colors[5] = new Color3f(1f, 0f, 1f);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ta.setColors(0, colors);</a:t>
            </a:r>
            <a:endParaRPr lang="en-US" altLang="pt-PT" sz="16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dirty="0" err="1">
                <a:solidFill>
                  <a:srgbClr val="0070C0"/>
                </a:solidFill>
              </a:rPr>
              <a:t>Setting</a:t>
            </a:r>
            <a:r>
              <a:rPr lang="pt-PT" altLang="pt-PT" b="1" dirty="0">
                <a:solidFill>
                  <a:srgbClr val="0070C0"/>
                </a:solidFill>
              </a:rPr>
              <a:t> </a:t>
            </a:r>
            <a:r>
              <a:rPr lang="pt-PT" altLang="pt-PT" b="1" dirty="0" err="1">
                <a:solidFill>
                  <a:srgbClr val="0070C0"/>
                </a:solidFill>
              </a:rPr>
              <a:t>Other</a:t>
            </a:r>
            <a:r>
              <a:rPr lang="pt-PT" altLang="pt-PT" b="1" dirty="0">
                <a:solidFill>
                  <a:srgbClr val="0070C0"/>
                </a:solidFill>
              </a:rPr>
              <a:t> </a:t>
            </a:r>
            <a:r>
              <a:rPr lang="pt-PT" altLang="pt-PT" b="1" dirty="0" err="1">
                <a:solidFill>
                  <a:srgbClr val="0070C0"/>
                </a:solidFill>
              </a:rPr>
              <a:t>Attributes</a:t>
            </a:r>
            <a:endParaRPr lang="pt-PT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1CBE94E-1EEB-4D77-B6F6-54AE27D08ED3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357188" y="1214438"/>
            <a:ext cx="8248650" cy="55086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QuadArray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qa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QuadArray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(8,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GeometryArray.COORDINATES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| </a:t>
            </a:r>
            <a:r>
              <a:rPr lang="pt-PT" altLang="pt-PT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GeometryArray.NORMALS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Point3f[]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Point3f[8];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[0]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Point3f(0f, 0f,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[1]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Point3f(1f, 0f,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[2]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Point3f(1f, 1f,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[3]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Point3f(0f, 1f,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[4]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Point3f(1f, 1f,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[5]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Point3f(0f, 1f,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[6]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Point3f(0f, 1f, 1f);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[7]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Point3f(1f, 1f, 1f);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qa.setCoordinates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Vector3f[] </a:t>
            </a:r>
            <a:r>
              <a:rPr lang="pt-PT" altLang="pt-PT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normals</a:t>
            </a:r>
            <a:r>
              <a:rPr lang="pt-PT" altLang="pt-PT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altLang="pt-PT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Vector3f[8];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normals</a:t>
            </a:r>
            <a:r>
              <a:rPr lang="pt-PT" altLang="pt-PT" sz="1600" dirty="0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[0] = </a:t>
            </a:r>
            <a:r>
              <a:rPr lang="pt-PT" altLang="pt-PT" sz="1600" dirty="0" err="1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 Vector3f(0f, 0f, 1f);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normals</a:t>
            </a:r>
            <a:r>
              <a:rPr lang="pt-PT" altLang="pt-PT" sz="1600" dirty="0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[1] = </a:t>
            </a:r>
            <a:r>
              <a:rPr lang="pt-PT" altLang="pt-PT" sz="1600" dirty="0" err="1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 Vector3f(0f, 0f, 1f);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normals</a:t>
            </a:r>
            <a:r>
              <a:rPr lang="pt-PT" altLang="pt-PT" sz="1600" dirty="0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[2] = </a:t>
            </a:r>
            <a:r>
              <a:rPr lang="pt-PT" altLang="pt-PT" sz="1600" dirty="0" err="1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 Vector3f(0f, 0f, 1f);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normals</a:t>
            </a:r>
            <a:r>
              <a:rPr lang="pt-PT" altLang="pt-PT" sz="1600" dirty="0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[3] = </a:t>
            </a:r>
            <a:r>
              <a:rPr lang="pt-PT" altLang="pt-PT" sz="1600" dirty="0" err="1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 Vector3f(0f, 0f, 1f);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normals</a:t>
            </a:r>
            <a:r>
              <a:rPr lang="pt-PT" altLang="pt-PT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[4] = </a:t>
            </a:r>
            <a:r>
              <a:rPr lang="pt-PT" altLang="pt-PT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Vector3f(0f, 1f,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normals</a:t>
            </a:r>
            <a:r>
              <a:rPr lang="pt-PT" altLang="pt-PT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[5] = </a:t>
            </a:r>
            <a:r>
              <a:rPr lang="pt-PT" altLang="pt-PT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Vector3f(0f, 1f,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normals</a:t>
            </a:r>
            <a:r>
              <a:rPr lang="pt-PT" altLang="pt-PT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[6] = </a:t>
            </a:r>
            <a:r>
              <a:rPr lang="pt-PT" altLang="pt-PT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Vector3f(0f, 1f,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normals</a:t>
            </a:r>
            <a:r>
              <a:rPr lang="pt-PT" altLang="pt-PT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[7] = </a:t>
            </a:r>
            <a:r>
              <a:rPr lang="pt-PT" altLang="pt-PT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Vector3f(0f, 1f,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qa.setNormals</a:t>
            </a:r>
            <a:r>
              <a:rPr lang="pt-PT" altLang="pt-PT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pt-PT" altLang="pt-PT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normals</a:t>
            </a:r>
            <a:r>
              <a:rPr lang="pt-PT" altLang="pt-PT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altLang="pt-PT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8437" name="Objecto 1"/>
          <p:cNvGraphicFramePr>
            <a:graphicFrameLocks noChangeAspect="1"/>
          </p:cNvGraphicFramePr>
          <p:nvPr/>
        </p:nvGraphicFramePr>
        <p:xfrm>
          <a:off x="5724525" y="4365625"/>
          <a:ext cx="2225675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Picture" r:id="rId3" imgW="1333500" imgH="961644" progId="Word.Picture.8">
                  <p:embed/>
                </p:oleObj>
              </mc:Choice>
              <mc:Fallback>
                <p:oleObj name="Picture" r:id="rId3" imgW="1333500" imgH="961644" progId="Word.Picture.8">
                  <p:embed/>
                  <p:pic>
                    <p:nvPicPr>
                      <p:cNvPr id="0" name="Objec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365625"/>
                        <a:ext cx="2225675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Conexão recta unidireccional 3"/>
          <p:cNvCxnSpPr/>
          <p:nvPr/>
        </p:nvCxnSpPr>
        <p:spPr>
          <a:xfrm flipV="1">
            <a:off x="6300788" y="3968750"/>
            <a:ext cx="0" cy="46831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cta unidireccional 7"/>
          <p:cNvCxnSpPr/>
          <p:nvPr/>
        </p:nvCxnSpPr>
        <p:spPr>
          <a:xfrm flipV="1">
            <a:off x="7874000" y="3968750"/>
            <a:ext cx="0" cy="46831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cta unidireccional 8"/>
          <p:cNvCxnSpPr/>
          <p:nvPr/>
        </p:nvCxnSpPr>
        <p:spPr>
          <a:xfrm flipV="1">
            <a:off x="5795963" y="4535488"/>
            <a:ext cx="0" cy="46831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cta unidireccional 9"/>
          <p:cNvCxnSpPr/>
          <p:nvPr/>
        </p:nvCxnSpPr>
        <p:spPr>
          <a:xfrm flipV="1">
            <a:off x="7358063" y="4535488"/>
            <a:ext cx="0" cy="46831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cta unidireccional 6"/>
          <p:cNvCxnSpPr/>
          <p:nvPr/>
        </p:nvCxnSpPr>
        <p:spPr>
          <a:xfrm flipH="1">
            <a:off x="6030930" y="4437063"/>
            <a:ext cx="269859" cy="28904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cta unidireccional 14"/>
          <p:cNvCxnSpPr/>
          <p:nvPr/>
        </p:nvCxnSpPr>
        <p:spPr>
          <a:xfrm flipH="1">
            <a:off x="7591425" y="4437063"/>
            <a:ext cx="287338" cy="28733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cta unidireccional 15"/>
          <p:cNvCxnSpPr/>
          <p:nvPr/>
        </p:nvCxnSpPr>
        <p:spPr>
          <a:xfrm flipH="1">
            <a:off x="6084888" y="5949950"/>
            <a:ext cx="287337" cy="2873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cta unidireccional 16"/>
          <p:cNvCxnSpPr/>
          <p:nvPr/>
        </p:nvCxnSpPr>
        <p:spPr>
          <a:xfrm flipH="1">
            <a:off x="7581900" y="5949950"/>
            <a:ext cx="288925" cy="2873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hamada rectangular 15"/>
          <p:cNvSpPr/>
          <p:nvPr/>
        </p:nvSpPr>
        <p:spPr>
          <a:xfrm>
            <a:off x="2716713" y="2860518"/>
            <a:ext cx="755852" cy="426891"/>
          </a:xfrm>
          <a:prstGeom prst="wedgeRectCallout">
            <a:avLst>
              <a:gd name="adj1" fmla="val 98452"/>
              <a:gd name="adj2" fmla="val 167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PT" sz="1400" dirty="0" err="1" smtClean="0"/>
              <a:t>Inside</a:t>
            </a:r>
            <a:r>
              <a:rPr lang="pt-PT" sz="1400" dirty="0" smtClean="0"/>
              <a:t> Face</a:t>
            </a:r>
            <a:endParaRPr lang="pt-PT" sz="1400" dirty="0"/>
          </a:p>
        </p:txBody>
      </p:sp>
      <p:sp>
        <p:nvSpPr>
          <p:cNvPr id="6146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dirty="0">
                <a:solidFill>
                  <a:srgbClr val="0070C0"/>
                </a:solidFill>
              </a:rPr>
              <a:t>Face </a:t>
            </a:r>
            <a:r>
              <a:rPr lang="pt-PT" altLang="pt-PT" b="1" dirty="0" err="1">
                <a:solidFill>
                  <a:srgbClr val="0070C0"/>
                </a:solidFill>
              </a:rPr>
              <a:t>Rendering</a:t>
            </a:r>
            <a:endParaRPr lang="pt-PT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5C8690E-098C-4686-8EE3-72930D1EBC4B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760040" y="1657350"/>
            <a:ext cx="7772400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pt-PT" sz="2000" dirty="0" smtClean="0"/>
              <a:t>A </a:t>
            </a:r>
            <a:r>
              <a:rPr lang="en-US" altLang="pt-PT" sz="2000" dirty="0"/>
              <a:t>polygon has an "inside face" and an "outside face".</a:t>
            </a:r>
          </a:p>
          <a:p>
            <a:r>
              <a:rPr lang="en-US" altLang="pt-PT" sz="2000" dirty="0"/>
              <a:t>By default Java 3D only renders the outside face.</a:t>
            </a:r>
            <a:endParaRPr lang="pt-PT" altLang="pt-PT" sz="2000" dirty="0"/>
          </a:p>
          <a:p>
            <a:endParaRPr lang="pt-PT" altLang="pt-PT" sz="2000" dirty="0"/>
          </a:p>
        </p:txBody>
      </p:sp>
      <p:sp>
        <p:nvSpPr>
          <p:cNvPr id="2" name="Trapézio 1"/>
          <p:cNvSpPr/>
          <p:nvPr/>
        </p:nvSpPr>
        <p:spPr>
          <a:xfrm rot="1970557">
            <a:off x="3204463" y="3025888"/>
            <a:ext cx="2935353" cy="2389572"/>
          </a:xfrm>
          <a:prstGeom prst="trapezoid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4528123" y="271650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994744" y="36450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148064" y="594845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2719071" y="43651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hamada rectangular 16"/>
          <p:cNvSpPr/>
          <p:nvPr/>
        </p:nvSpPr>
        <p:spPr>
          <a:xfrm>
            <a:off x="2467386" y="5159770"/>
            <a:ext cx="952486" cy="426891"/>
          </a:xfrm>
          <a:prstGeom prst="wedgeRectCallout">
            <a:avLst>
              <a:gd name="adj1" fmla="val 162873"/>
              <a:gd name="adj2" fmla="val -1173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PT" sz="1400" dirty="0" err="1" smtClean="0"/>
              <a:t>Outside</a:t>
            </a:r>
            <a:r>
              <a:rPr lang="pt-PT" sz="1400" dirty="0" smtClean="0"/>
              <a:t> Face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61426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PT" dirty="0" smtClean="0"/>
              <a:t>Objectives</a:t>
            </a:r>
          </a:p>
        </p:txBody>
      </p:sp>
      <p:sp>
        <p:nvSpPr>
          <p:cNvPr id="3075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pt-PT" sz="2400" dirty="0" smtClean="0"/>
              <a:t>Understand </a:t>
            </a:r>
            <a:r>
              <a:rPr lang="en-US" altLang="pt-PT" sz="2400" dirty="0"/>
              <a:t>the basic attributes of graphical objects: </a:t>
            </a:r>
            <a:r>
              <a:rPr lang="en-US" altLang="pt-PT" sz="2400" dirty="0">
                <a:latin typeface="Courier New" pitchFamily="49" charset="0"/>
                <a:cs typeface="Courier New" pitchFamily="49" charset="0"/>
              </a:rPr>
              <a:t>Geometry</a:t>
            </a:r>
            <a:r>
              <a:rPr lang="en-US" altLang="pt-PT" sz="2400" dirty="0"/>
              <a:t> and </a:t>
            </a:r>
            <a:r>
              <a:rPr lang="en-US" altLang="pt-PT" sz="2400" dirty="0">
                <a:latin typeface="Courier New" pitchFamily="49" charset="0"/>
                <a:cs typeface="Courier New" pitchFamily="49" charset="0"/>
              </a:rPr>
              <a:t>Appearance</a:t>
            </a:r>
            <a:r>
              <a:rPr lang="en-US" altLang="pt-PT" sz="2400" dirty="0"/>
              <a:t>.</a:t>
            </a:r>
          </a:p>
          <a:p>
            <a:pPr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pt-PT" sz="2400" dirty="0"/>
              <a:t>Describe the representation of points and vectors.</a:t>
            </a:r>
          </a:p>
          <a:p>
            <a:pPr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pt-PT" sz="2400" dirty="0"/>
              <a:t>Apply the classes of the </a:t>
            </a:r>
            <a:r>
              <a:rPr lang="en-US" altLang="pt-PT" sz="2400" dirty="0" err="1">
                <a:latin typeface="Courier New" pitchFamily="49" charset="0"/>
                <a:cs typeface="Courier New" pitchFamily="49" charset="0"/>
              </a:rPr>
              <a:t>GeometryArray</a:t>
            </a:r>
            <a:r>
              <a:rPr lang="en-US" altLang="pt-PT" sz="2400" dirty="0"/>
              <a:t> family to construct geometries.</a:t>
            </a:r>
          </a:p>
          <a:p>
            <a:pPr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pt-PT" sz="2400" dirty="0"/>
              <a:t>Apply the </a:t>
            </a:r>
            <a:r>
              <a:rPr lang="en-US" altLang="pt-PT" sz="2400" dirty="0" err="1">
                <a:latin typeface="Courier New" pitchFamily="49" charset="0"/>
                <a:cs typeface="Courier New" pitchFamily="49" charset="0"/>
              </a:rPr>
              <a:t>GeometryInfo</a:t>
            </a:r>
            <a:r>
              <a:rPr lang="en-US" altLang="pt-PT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t-PT" sz="2400" dirty="0"/>
              <a:t>class to construct geometries.</a:t>
            </a:r>
          </a:p>
          <a:p>
            <a:pPr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pt-PT" sz="2400" dirty="0"/>
              <a:t>Use geometric primitives.</a:t>
            </a:r>
          </a:p>
          <a:p>
            <a:pPr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pt-PT" sz="2400" dirty="0"/>
              <a:t>Use text and fonts as geometric objects.</a:t>
            </a:r>
          </a:p>
          <a:p>
            <a:pPr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pt-PT" sz="2400" dirty="0"/>
              <a:t>Use the </a:t>
            </a:r>
            <a:r>
              <a:rPr lang="en-US" altLang="pt-PT" sz="2400" dirty="0">
                <a:latin typeface="Courier New" pitchFamily="49" charset="0"/>
                <a:cs typeface="Courier New" pitchFamily="49" charset="0"/>
              </a:rPr>
              <a:t>Appearance</a:t>
            </a:r>
            <a:r>
              <a:rPr lang="en-US" altLang="pt-PT" sz="2400" dirty="0"/>
              <a:t> class and associated node-component classes.</a:t>
            </a:r>
            <a:endParaRPr lang="pt-PT" altLang="pt-PT" sz="2400" dirty="0" smtClean="0"/>
          </a:p>
          <a:p>
            <a:pPr eaLnBrk="1" hangingPunct="1">
              <a:buClr>
                <a:srgbClr val="0070C0"/>
              </a:buClr>
              <a:buFont typeface="Wingdings" pitchFamily="2" charset="2"/>
              <a:buChar char="§"/>
            </a:pPr>
            <a:endParaRPr lang="pt-PT" altLang="pt-PT" sz="240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1629C-F53E-4E86-878D-E1ACDB026CD9}" type="slidenum">
              <a:rPr lang="pt-PT"/>
              <a:pPr>
                <a:defRPr/>
              </a:pPr>
              <a:t>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dirty="0">
                <a:solidFill>
                  <a:srgbClr val="0070C0"/>
                </a:solidFill>
              </a:rPr>
              <a:t>Face </a:t>
            </a:r>
            <a:r>
              <a:rPr lang="pt-PT" altLang="pt-PT" b="1" dirty="0" err="1">
                <a:solidFill>
                  <a:srgbClr val="0070C0"/>
                </a:solidFill>
              </a:rPr>
              <a:t>Rendering</a:t>
            </a:r>
            <a:endParaRPr lang="pt-PT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5C8690E-098C-4686-8EE3-72930D1EBC4B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" name="Trapézio 1"/>
          <p:cNvSpPr/>
          <p:nvPr/>
        </p:nvSpPr>
        <p:spPr>
          <a:xfrm rot="1970557">
            <a:off x="3204463" y="3025888"/>
            <a:ext cx="2935353" cy="2389572"/>
          </a:xfrm>
          <a:prstGeom prst="trapezoid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4528123" y="271650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994744" y="36450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148064" y="594845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2719071" y="43651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hamada rectangular 16"/>
          <p:cNvSpPr/>
          <p:nvPr/>
        </p:nvSpPr>
        <p:spPr>
          <a:xfrm>
            <a:off x="179512" y="1700808"/>
            <a:ext cx="2944455" cy="1584176"/>
          </a:xfrm>
          <a:prstGeom prst="wedgeRectCallout">
            <a:avLst>
              <a:gd name="adj1" fmla="val 84077"/>
              <a:gd name="adj2" fmla="val 5455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1400" dirty="0" smtClean="0"/>
              <a:t>When </a:t>
            </a:r>
            <a:r>
              <a:rPr lang="en-US" sz="1400" dirty="0"/>
              <a:t>facing a given face, this side that we see will be considered "</a:t>
            </a:r>
            <a:r>
              <a:rPr lang="en-US" sz="1400" dirty="0" smtClean="0"/>
              <a:t>outside“, </a:t>
            </a:r>
            <a:r>
              <a:rPr lang="en-US" sz="1400" dirty="0"/>
              <a:t>if the vertices are indicated in the anti-clockwise direction and will be considered "</a:t>
            </a:r>
            <a:r>
              <a:rPr lang="en-US" sz="1400" dirty="0" smtClean="0"/>
              <a:t>inside“, </a:t>
            </a:r>
            <a:r>
              <a:rPr lang="en-US" sz="1400" dirty="0"/>
              <a:t>if the vertices are indicated in the </a:t>
            </a:r>
            <a:r>
              <a:rPr lang="en-US" sz="1400" dirty="0" smtClean="0"/>
              <a:t>clockwise direction.</a:t>
            </a:r>
            <a:endParaRPr lang="pt-PT" sz="1400" dirty="0"/>
          </a:p>
        </p:txBody>
      </p:sp>
      <p:sp>
        <p:nvSpPr>
          <p:cNvPr id="4" name="Seta circular 3"/>
          <p:cNvSpPr/>
          <p:nvPr/>
        </p:nvSpPr>
        <p:spPr>
          <a:xfrm flipH="1">
            <a:off x="3844047" y="3464590"/>
            <a:ext cx="1656184" cy="1512168"/>
          </a:xfrm>
          <a:prstGeom prst="circularArrow">
            <a:avLst>
              <a:gd name="adj1" fmla="val 12500"/>
              <a:gd name="adj2" fmla="val 978863"/>
              <a:gd name="adj3" fmla="val 20457681"/>
              <a:gd name="adj4" fmla="val 343326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2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t-PT" b="1" dirty="0">
                <a:solidFill>
                  <a:srgbClr val="0070C0"/>
                </a:solidFill>
              </a:rPr>
              <a:t>Geometry Class</a:t>
            </a:r>
            <a:endParaRPr lang="pt-PT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58B5C1F-CFEE-4B57-8099-69DF17FF817C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19460" name="Picture 7" descr="getfile_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071688"/>
            <a:ext cx="6342062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ângulo 6"/>
          <p:cNvSpPr/>
          <p:nvPr/>
        </p:nvSpPr>
        <p:spPr>
          <a:xfrm>
            <a:off x="3357563" y="2000250"/>
            <a:ext cx="4000500" cy="107156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dirty="0" err="1" smtClean="0">
                <a:solidFill>
                  <a:srgbClr val="0070C0"/>
                </a:solidFill>
              </a:rPr>
              <a:t>GeometryStripArray</a:t>
            </a:r>
            <a:endParaRPr lang="pt-PT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57E585E-AD32-483F-8339-DB08A024687D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685800" y="1657350"/>
            <a:ext cx="8172450" cy="427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pt-PT" sz="2400" dirty="0" smtClean="0"/>
              <a:t>Often </a:t>
            </a:r>
            <a:r>
              <a:rPr lang="en-US" altLang="pt-PT" sz="2400" dirty="0"/>
              <a:t>a vertex is shared by several polygons.</a:t>
            </a:r>
          </a:p>
          <a:p>
            <a:r>
              <a:rPr lang="en-US" altLang="pt-PT" sz="2400" dirty="0"/>
              <a:t>In order not to add these vertices more than once, the </a:t>
            </a:r>
            <a:r>
              <a:rPr lang="en-US" altLang="pt-PT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GeometryStripArray</a:t>
            </a:r>
            <a:r>
              <a:rPr lang="en-US" altLang="pt-PT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t-PT" sz="2400" dirty="0"/>
              <a:t>class uses the idea of </a:t>
            </a:r>
            <a:r>
              <a:rPr lang="en-US" altLang="pt-PT" sz="2400" dirty="0">
                <a:solidFill>
                  <a:srgbClr val="FF0000"/>
                </a:solidFill>
              </a:rPr>
              <a:t>strips </a:t>
            </a:r>
            <a:r>
              <a:rPr lang="en-US" altLang="pt-PT" sz="2400" dirty="0"/>
              <a:t>to allow the sharing of adjacent vertices.</a:t>
            </a:r>
          </a:p>
          <a:p>
            <a:r>
              <a:rPr lang="en-US" altLang="pt-PT" sz="2400" dirty="0"/>
              <a:t>To define separate strips, the number of vertices in each strip is </a:t>
            </a:r>
            <a:r>
              <a:rPr lang="en-US" altLang="pt-PT" sz="2400" dirty="0" smtClean="0"/>
              <a:t>specified with </a:t>
            </a:r>
            <a:r>
              <a:rPr lang="en-US" altLang="pt-PT" sz="2400" dirty="0"/>
              <a:t>an array of integers in the class constructor, or through the method:</a:t>
            </a:r>
            <a:endParaRPr lang="pt-PT" altLang="pt-PT" sz="2400" dirty="0"/>
          </a:p>
          <a:p>
            <a:pPr lvl="1">
              <a:buFont typeface="Arial" charset="0"/>
              <a:buChar char="•"/>
            </a:pPr>
            <a:r>
              <a:rPr lang="pt-PT" altLang="pt-PT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altLang="pt-PT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setStripVertexCounts</a:t>
            </a:r>
            <a:r>
              <a:rPr lang="pt-PT" altLang="pt-PT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altLang="pt-PT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altLang="pt-PT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pt-PT" altLang="pt-PT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stripVertexCounts</a:t>
            </a:r>
            <a:r>
              <a:rPr lang="pt-PT" altLang="pt-PT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pt-PT" altLang="pt-P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GeometryStripArray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A492BF9-8880-4542-8F18-ABD09AB4F5A7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21508" name="Object 6"/>
          <p:cNvGraphicFramePr>
            <a:graphicFrameLocks noChangeAspect="1"/>
          </p:cNvGraphicFramePr>
          <p:nvPr/>
        </p:nvGraphicFramePr>
        <p:xfrm>
          <a:off x="2819400" y="1752600"/>
          <a:ext cx="348138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Picture" r:id="rId3" imgW="2086356" imgH="714756" progId="Word.Picture.8">
                  <p:embed/>
                </p:oleObj>
              </mc:Choice>
              <mc:Fallback>
                <p:oleObj name="Picture" r:id="rId3" imgW="2086356" imgH="714756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52600"/>
                        <a:ext cx="3481388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214313" y="3124200"/>
            <a:ext cx="8715375" cy="31400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//2 </a:t>
            </a:r>
            <a:r>
              <a:rPr lang="pt-PT" altLang="pt-PT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pt-PT" altLang="pt-PT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strips, com 2 e 3 vértices </a:t>
            </a:r>
            <a:r>
              <a:rPr lang="pt-PT" altLang="pt-PT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respectivamente</a:t>
            </a:r>
            <a:endParaRPr lang="pt-PT" altLang="pt-PT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altLang="pt-PT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pt-PT" altLang="pt-PT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stripVertexCounts</a:t>
            </a:r>
            <a:r>
              <a:rPr lang="pt-PT" altLang="pt-PT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{2, 3};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LineStripArray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lsa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LineStripArray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(5, 					</a:t>
            </a: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GeometryArray.COORDINATES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PT" altLang="pt-PT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stripVertexCounts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Point3f[] </a:t>
            </a: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 Point3f[5];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[0] = </a:t>
            </a: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 Point3f(0f, 0f,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[1] = </a:t>
            </a: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 Point3f(1f, 1f,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[2] = </a:t>
            </a: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 Point3f(1f, 0f,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[3] = </a:t>
            </a: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 Point3f(2f, 1f,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[4] = </a:t>
            </a: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 Point3f(3f, 0f,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lsa.setCoordinates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);</a:t>
            </a:r>
            <a:endParaRPr lang="en-US" altLang="pt-PT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2484438" y="27082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3683000" y="1557338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3683000" y="27082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4825512" y="1557338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6207798" y="2784624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 dirty="0">
                <a:solidFill>
                  <a:srgbClr val="FF0000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GeometryStripArray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46A55D4-A573-4E81-8085-9FAA8FB73037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22532" name="Object 6"/>
          <p:cNvGraphicFramePr>
            <a:graphicFrameLocks noChangeAspect="1"/>
          </p:cNvGraphicFramePr>
          <p:nvPr/>
        </p:nvGraphicFramePr>
        <p:xfrm>
          <a:off x="1071563" y="2149475"/>
          <a:ext cx="7205662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9" name="Picture" r:id="rId3" imgW="5257800" imgH="1028700" progId="Word.Picture.8">
                  <p:embed/>
                </p:oleObj>
              </mc:Choice>
              <mc:Fallback>
                <p:oleObj name="Picture" r:id="rId3" imgW="5257800" imgH="10287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149475"/>
                        <a:ext cx="7205662" cy="140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8"/>
          <p:cNvSpPr txBox="1">
            <a:spLocks noChangeArrowheads="1"/>
          </p:cNvSpPr>
          <p:nvPr/>
        </p:nvSpPr>
        <p:spPr bwMode="auto">
          <a:xfrm>
            <a:off x="1143000" y="1865313"/>
            <a:ext cx="2406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  <a:cs typeface="Courier New" pitchFamily="49" charset="0"/>
              </a:rPr>
              <a:t>TriangleStripArray</a:t>
            </a:r>
          </a:p>
        </p:txBody>
      </p:sp>
      <p:sp>
        <p:nvSpPr>
          <p:cNvPr id="8" name="Chamada rectangular 7"/>
          <p:cNvSpPr/>
          <p:nvPr/>
        </p:nvSpPr>
        <p:spPr>
          <a:xfrm>
            <a:off x="6804025" y="1196752"/>
            <a:ext cx="2088455" cy="668561"/>
          </a:xfrm>
          <a:prstGeom prst="wedgeRectCallout">
            <a:avLst>
              <a:gd name="adj1" fmla="val -12367"/>
              <a:gd name="adj2" fmla="val 13776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smtClean="0"/>
              <a:t>2 </a:t>
            </a:r>
            <a:r>
              <a:rPr lang="en-US" sz="1400" dirty="0"/>
              <a:t>stripes, one with 5 vertices and the other with 4.</a:t>
            </a:r>
            <a:endParaRPr lang="pt-PT" sz="1400" dirty="0"/>
          </a:p>
        </p:txBody>
      </p:sp>
      <p:sp>
        <p:nvSpPr>
          <p:cNvPr id="10" name="Chamada rectangular 9"/>
          <p:cNvSpPr/>
          <p:nvPr/>
        </p:nvSpPr>
        <p:spPr>
          <a:xfrm>
            <a:off x="1112722" y="4797152"/>
            <a:ext cx="3672408" cy="1008112"/>
          </a:xfrm>
          <a:prstGeom prst="wedgeRectCallout">
            <a:avLst>
              <a:gd name="adj1" fmla="val -12905"/>
              <a:gd name="adj2" fmla="val -1687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smtClean="0"/>
              <a:t>Using </a:t>
            </a:r>
            <a:r>
              <a:rPr lang="en-US" sz="1400" dirty="0"/>
              <a:t>the </a:t>
            </a:r>
            <a:r>
              <a:rPr lang="en-US" sz="1400" dirty="0" err="1"/>
              <a:t>TriangleStripArray</a:t>
            </a:r>
            <a:r>
              <a:rPr lang="en-US" sz="1400" dirty="0"/>
              <a:t> class, the first triangle is formed with the first three vertices and the next triangle is formed with the next vertex and the two previous vertices.</a:t>
            </a:r>
            <a:endParaRPr lang="pt-P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GeometryStripArray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46A55D4-A573-4E81-8085-9FAA8FB73037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22533" name="Object 7"/>
          <p:cNvGraphicFramePr>
            <a:graphicFrameLocks noChangeAspect="1"/>
          </p:cNvGraphicFramePr>
          <p:nvPr/>
        </p:nvGraphicFramePr>
        <p:xfrm>
          <a:off x="1000125" y="3929063"/>
          <a:ext cx="7205663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3" name="Picture" r:id="rId4" imgW="5257800" imgH="1028700" progId="Word.Picture.8">
                  <p:embed/>
                </p:oleObj>
              </mc:Choice>
              <mc:Fallback>
                <p:oleObj name="Picture" r:id="rId4" imgW="5257800" imgH="10287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929063"/>
                        <a:ext cx="7205663" cy="14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9"/>
          <p:cNvSpPr txBox="1">
            <a:spLocks noChangeArrowheads="1"/>
          </p:cNvSpPr>
          <p:nvPr/>
        </p:nvSpPr>
        <p:spPr bwMode="auto">
          <a:xfrm>
            <a:off x="1143000" y="3657600"/>
            <a:ext cx="2159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  <a:cs typeface="Courier New" pitchFamily="49" charset="0"/>
              </a:rPr>
              <a:t>TriangleFanArray</a:t>
            </a:r>
          </a:p>
        </p:txBody>
      </p:sp>
      <p:sp>
        <p:nvSpPr>
          <p:cNvPr id="9" name="Chamada rectangular 8"/>
          <p:cNvSpPr/>
          <p:nvPr/>
        </p:nvSpPr>
        <p:spPr>
          <a:xfrm>
            <a:off x="6804025" y="2909888"/>
            <a:ext cx="2016125" cy="747712"/>
          </a:xfrm>
          <a:prstGeom prst="wedgeRectCallout">
            <a:avLst>
              <a:gd name="adj1" fmla="val -13123"/>
              <a:gd name="adj2" fmla="val 12770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smtClean="0"/>
              <a:t>2 </a:t>
            </a:r>
            <a:r>
              <a:rPr lang="en-US" sz="1400" dirty="0"/>
              <a:t>stripes, one with 6 vertices and the other with 4 vertices.</a:t>
            </a:r>
            <a:endParaRPr lang="pt-PT" sz="1400" dirty="0"/>
          </a:p>
        </p:txBody>
      </p:sp>
      <p:sp>
        <p:nvSpPr>
          <p:cNvPr id="10" name="Chamada rectangular 9"/>
          <p:cNvSpPr/>
          <p:nvPr/>
        </p:nvSpPr>
        <p:spPr>
          <a:xfrm>
            <a:off x="755576" y="1689100"/>
            <a:ext cx="3672408" cy="947811"/>
          </a:xfrm>
          <a:prstGeom prst="wedgeRectCallout">
            <a:avLst>
              <a:gd name="adj1" fmla="val -14392"/>
              <a:gd name="adj2" fmla="val 1325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smtClean="0"/>
              <a:t>Using </a:t>
            </a:r>
            <a:r>
              <a:rPr lang="en-US" sz="1400" dirty="0"/>
              <a:t>the </a:t>
            </a:r>
            <a:r>
              <a:rPr lang="en-US" sz="1400" dirty="0" err="1"/>
              <a:t>TriangleFanArray</a:t>
            </a:r>
            <a:r>
              <a:rPr lang="en-US" sz="1400" dirty="0"/>
              <a:t> class, the first vertex of each stripe is common to all triangles of that stripe. At each two </a:t>
            </a:r>
            <a:r>
              <a:rPr lang="en-US" sz="1400" dirty="0" smtClean="0"/>
              <a:t>vertices, </a:t>
            </a:r>
            <a:r>
              <a:rPr lang="en-US" sz="1400" dirty="0"/>
              <a:t>a triangle is formed along with the first vertex.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44195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GeometryStripArray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B4FBBD1-A076-4ACD-8D76-14183507692F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pSp>
        <p:nvGrpSpPr>
          <p:cNvPr id="23556" name="Grupo 33"/>
          <p:cNvGrpSpPr>
            <a:grpSpLocks/>
          </p:cNvGrpSpPr>
          <p:nvPr/>
        </p:nvGrpSpPr>
        <p:grpSpPr bwMode="auto">
          <a:xfrm>
            <a:off x="6500813" y="3500438"/>
            <a:ext cx="2357437" cy="2000250"/>
            <a:chOff x="1357290" y="1857364"/>
            <a:chExt cx="3214710" cy="4214842"/>
          </a:xfrm>
        </p:grpSpPr>
        <p:cxnSp>
          <p:nvCxnSpPr>
            <p:cNvPr id="14" name="Conexão recta 13"/>
            <p:cNvCxnSpPr/>
            <p:nvPr/>
          </p:nvCxnSpPr>
          <p:spPr>
            <a:xfrm rot="5400000" flipH="1" flipV="1">
              <a:off x="874543" y="3946384"/>
              <a:ext cx="4214842" cy="36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cta 15"/>
            <p:cNvCxnSpPr/>
            <p:nvPr/>
          </p:nvCxnSpPr>
          <p:spPr>
            <a:xfrm rot="10800000" flipH="1">
              <a:off x="1357290" y="1857364"/>
              <a:ext cx="1643074" cy="3823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cta 17"/>
            <p:cNvCxnSpPr/>
            <p:nvPr/>
          </p:nvCxnSpPr>
          <p:spPr>
            <a:xfrm flipH="1" flipV="1">
              <a:off x="3000364" y="1857364"/>
              <a:ext cx="1571636" cy="3823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19"/>
            <p:cNvCxnSpPr/>
            <p:nvPr/>
          </p:nvCxnSpPr>
          <p:spPr>
            <a:xfrm rot="5400000" flipH="1" flipV="1">
              <a:off x="363152" y="3321260"/>
              <a:ext cx="4101108" cy="11733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cta 21"/>
            <p:cNvCxnSpPr/>
            <p:nvPr/>
          </p:nvCxnSpPr>
          <p:spPr>
            <a:xfrm rot="5400000" flipH="1">
              <a:off x="1500748" y="3356980"/>
              <a:ext cx="4101108" cy="1101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cta 23"/>
            <p:cNvCxnSpPr/>
            <p:nvPr/>
          </p:nvCxnSpPr>
          <p:spPr>
            <a:xfrm rot="10800000" flipH="1" flipV="1">
              <a:off x="1357290" y="5680827"/>
              <a:ext cx="469758" cy="277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xão recta 25"/>
            <p:cNvCxnSpPr/>
            <p:nvPr/>
          </p:nvCxnSpPr>
          <p:spPr>
            <a:xfrm rot="16200000" flipH="1">
              <a:off x="2338438" y="5447083"/>
              <a:ext cx="113734" cy="1136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xão recta 28"/>
            <p:cNvCxnSpPr/>
            <p:nvPr/>
          </p:nvCxnSpPr>
          <p:spPr>
            <a:xfrm rot="5400000" flipH="1" flipV="1">
              <a:off x="3476035" y="5446000"/>
              <a:ext cx="113734" cy="1138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xão recta 31"/>
            <p:cNvCxnSpPr/>
            <p:nvPr/>
          </p:nvCxnSpPr>
          <p:spPr>
            <a:xfrm rot="5400000" flipH="1" flipV="1">
              <a:off x="4198298" y="5584770"/>
              <a:ext cx="277645" cy="469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85750" y="2224436"/>
            <a:ext cx="8643938" cy="353943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f</a:t>
            </a:r>
            <a:r>
              <a:rPr lang="pt-PT" altLang="pt-PT" sz="1600" dirty="0" err="1" smtClean="0">
                <a:latin typeface="Courier New" pitchFamily="49" charset="0"/>
                <a:cs typeface="Courier New" pitchFamily="49" charset="0"/>
              </a:rPr>
              <a:t>loat</a:t>
            </a:r>
            <a:r>
              <a:rPr lang="pt-PT" altLang="pt-PT" sz="1600" dirty="0" smtClean="0">
                <a:latin typeface="Courier New" pitchFamily="49" charset="0"/>
                <a:cs typeface="Courier New" pitchFamily="49" charset="0"/>
              </a:rPr>
              <a:t> h = 2f;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altLang="pt-PT" sz="1600" dirty="0" smtClean="0">
                <a:latin typeface="Courier New" pitchFamily="49" charset="0"/>
                <a:cs typeface="Courier New" pitchFamily="49" charset="0"/>
              </a:rPr>
              <a:t> w = 1f;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altLang="pt-P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n = 60; //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of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triangle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patches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altLang="pt-PT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pt-PT" altLang="pt-PT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stripVertexCounts</a:t>
            </a:r>
            <a:r>
              <a:rPr lang="pt-PT" altLang="pt-PT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{n+2}; // 1 strip com n+2 </a:t>
            </a:r>
            <a:r>
              <a:rPr lang="pt-PT" altLang="pt-PT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vertices</a:t>
            </a:r>
            <a:r>
              <a:rPr lang="pt-PT" altLang="pt-PT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TriangleFanArray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tfa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TriangleFanArray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(n+2,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GeometryArray.COORDINATES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PT" altLang="pt-PT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stripVertexCounts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Point3f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apex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Point3f(0, </a:t>
            </a:r>
            <a:r>
              <a:rPr lang="pt-PT" altLang="pt-PT" sz="1600" dirty="0" smtClean="0">
                <a:latin typeface="Courier New" pitchFamily="49" charset="0"/>
                <a:cs typeface="Courier New" pitchFamily="49" charset="0"/>
              </a:rPr>
              <a:t>h, 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0);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tfa.setCoordinate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apex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ii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ii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&lt;= n;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ii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++)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x = (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altLang="pt-PT" sz="1600" dirty="0" smtClean="0">
                <a:latin typeface="Courier New" pitchFamily="49" charset="0"/>
                <a:cs typeface="Courier New" pitchFamily="49" charset="0"/>
              </a:rPr>
              <a:t>)(w*</a:t>
            </a:r>
            <a:r>
              <a:rPr lang="pt-PT" altLang="pt-PT" sz="1600" dirty="0" err="1" smtClean="0">
                <a:latin typeface="Courier New" pitchFamily="49" charset="0"/>
                <a:cs typeface="Courier New" pitchFamily="49" charset="0"/>
              </a:rPr>
              <a:t>Math.cos</a:t>
            </a:r>
            <a:r>
              <a:rPr lang="pt-PT" altLang="pt-PT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altLang="pt-PT" sz="1600" dirty="0" err="1" smtClean="0">
                <a:latin typeface="Courier New" pitchFamily="49" charset="0"/>
                <a:cs typeface="Courier New" pitchFamily="49" charset="0"/>
              </a:rPr>
              <a:t>ii</a:t>
            </a:r>
            <a:r>
              <a:rPr lang="pt-PT" altLang="pt-PT" sz="1600" dirty="0" smtClean="0">
                <a:latin typeface="Courier New" pitchFamily="49" charset="0"/>
                <a:cs typeface="Courier New" pitchFamily="49" charset="0"/>
              </a:rPr>
              <a:t>*2*</a:t>
            </a:r>
            <a:r>
              <a:rPr lang="pt-PT" altLang="pt-PT" sz="1600" dirty="0" err="1" smtClean="0">
                <a:latin typeface="Courier New" pitchFamily="49" charset="0"/>
                <a:cs typeface="Courier New" pitchFamily="49" charset="0"/>
              </a:rPr>
              <a:t>Math.PI</a:t>
            </a:r>
            <a:r>
              <a:rPr lang="pt-PT" altLang="pt-PT" sz="1600" dirty="0" smtClean="0">
                <a:latin typeface="Courier New" pitchFamily="49" charset="0"/>
                <a:cs typeface="Courier New" pitchFamily="49" charset="0"/>
              </a:rPr>
              <a:t>/n)); </a:t>
            </a:r>
            <a:endParaRPr lang="pt-PT" alt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z = (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altLang="pt-PT" sz="1600" dirty="0" smtClean="0">
                <a:latin typeface="Courier New" pitchFamily="49" charset="0"/>
                <a:cs typeface="Courier New" pitchFamily="49" charset="0"/>
              </a:rPr>
              <a:t>)(w*</a:t>
            </a:r>
            <a:r>
              <a:rPr lang="pt-PT" altLang="pt-PT" sz="1600" dirty="0" err="1" smtClean="0">
                <a:latin typeface="Courier New" pitchFamily="49" charset="0"/>
                <a:cs typeface="Courier New" pitchFamily="49" charset="0"/>
              </a:rPr>
              <a:t>Math.sin</a:t>
            </a:r>
            <a:r>
              <a:rPr lang="pt-PT" altLang="pt-PT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altLang="pt-PT" sz="1600" dirty="0" err="1" smtClean="0">
                <a:latin typeface="Courier New" pitchFamily="49" charset="0"/>
                <a:cs typeface="Courier New" pitchFamily="49" charset="0"/>
              </a:rPr>
              <a:t>ii</a:t>
            </a:r>
            <a:r>
              <a:rPr lang="pt-PT" altLang="pt-PT" sz="1600" dirty="0" smtClean="0">
                <a:latin typeface="Courier New" pitchFamily="49" charset="0"/>
                <a:cs typeface="Courier New" pitchFamily="49" charset="0"/>
              </a:rPr>
              <a:t>*2*</a:t>
            </a:r>
            <a:r>
              <a:rPr lang="pt-PT" altLang="pt-PT" sz="1600" dirty="0" err="1" smtClean="0">
                <a:latin typeface="Courier New" pitchFamily="49" charset="0"/>
                <a:cs typeface="Courier New" pitchFamily="49" charset="0"/>
              </a:rPr>
              <a:t>Math.PI</a:t>
            </a:r>
            <a:r>
              <a:rPr lang="pt-PT" altLang="pt-PT" sz="1600" dirty="0" smtClean="0">
                <a:latin typeface="Courier New" pitchFamily="49" charset="0"/>
                <a:cs typeface="Courier New" pitchFamily="49" charset="0"/>
              </a:rPr>
              <a:t>/n)); </a:t>
            </a:r>
            <a:endParaRPr lang="pt-PT" alt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   Point3f p = </a:t>
            </a:r>
            <a:r>
              <a:rPr lang="pt-PT" altLang="pt-PT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Point3f(x, 0, z);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altLang="pt-PT" sz="1600" dirty="0" err="1" smtClean="0">
                <a:latin typeface="Courier New" pitchFamily="49" charset="0"/>
                <a:cs typeface="Courier New" pitchFamily="49" charset="0"/>
              </a:rPr>
              <a:t>tfa.setCoordinate</a:t>
            </a:r>
            <a:r>
              <a:rPr lang="pt-PT" altLang="pt-PT" sz="1600" dirty="0" smtClean="0">
                <a:latin typeface="Courier New" pitchFamily="49" charset="0"/>
                <a:cs typeface="Courier New" pitchFamily="49" charset="0"/>
              </a:rPr>
              <a:t>(ii+1</a:t>
            </a: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, p);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71500" y="1357313"/>
            <a:ext cx="777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Tx/>
              <a:buNone/>
            </a:pPr>
            <a:endParaRPr lang="pt-PT" altLang="pt-PT" sz="2000" dirty="0"/>
          </a:p>
          <a:p>
            <a:pPr>
              <a:buFontTx/>
              <a:buNone/>
            </a:pPr>
            <a:r>
              <a:rPr lang="en-US" altLang="pt-PT" sz="2000" dirty="0" smtClean="0"/>
              <a:t>Definition </a:t>
            </a:r>
            <a:r>
              <a:rPr lang="en-US" altLang="pt-PT" sz="2000" dirty="0"/>
              <a:t>of the geometry of a cone with </a:t>
            </a:r>
            <a:r>
              <a:rPr lang="en-US" altLang="pt-PT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TriangleFanArray</a:t>
            </a:r>
            <a:r>
              <a:rPr lang="pt-PT" altLang="pt-PT" sz="2000" dirty="0" smtClean="0"/>
              <a:t>.</a:t>
            </a:r>
            <a:endParaRPr lang="pt-PT" altLang="pt-PT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t-PT" b="1" dirty="0">
                <a:solidFill>
                  <a:srgbClr val="0070C0"/>
                </a:solidFill>
              </a:rPr>
              <a:t>Geometry Class</a:t>
            </a:r>
            <a:endParaRPr lang="pt-PT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FE0FBD9-4CE9-4F7C-B19C-26E245B5664F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24580" name="Picture 7" descr="getfile_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071688"/>
            <a:ext cx="6342062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ângulo 10"/>
          <p:cNvSpPr/>
          <p:nvPr/>
        </p:nvSpPr>
        <p:spPr>
          <a:xfrm>
            <a:off x="5357813" y="3071813"/>
            <a:ext cx="2071687" cy="150018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2" name="Rectângulo 11"/>
          <p:cNvSpPr/>
          <p:nvPr/>
        </p:nvSpPr>
        <p:spPr>
          <a:xfrm>
            <a:off x="3286125" y="3071813"/>
            <a:ext cx="2071688" cy="42862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IndexedGeometryArray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1BD3893-F4F8-4F5A-A31C-858A33DFBDAA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685800" y="1657350"/>
            <a:ext cx="7772400" cy="427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pt-PT" sz="2400" dirty="0" smtClean="0"/>
              <a:t>Another </a:t>
            </a:r>
            <a:r>
              <a:rPr lang="en-US" altLang="pt-PT" sz="2400" dirty="0"/>
              <a:t>way to avoid vertex duplication.</a:t>
            </a:r>
          </a:p>
          <a:p>
            <a:r>
              <a:rPr lang="en-US" altLang="pt-PT" sz="2400" dirty="0"/>
              <a:t>Instead of defining a polygon by directly defining its vertices, the </a:t>
            </a:r>
            <a:r>
              <a:rPr lang="en-US" altLang="pt-PT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IndexedGeometryArray</a:t>
            </a:r>
            <a:r>
              <a:rPr lang="en-US" altLang="pt-PT" sz="2400" dirty="0"/>
              <a:t> class allows </a:t>
            </a:r>
            <a:r>
              <a:rPr lang="en-US" altLang="pt-PT" sz="2400" dirty="0" smtClean="0"/>
              <a:t>we </a:t>
            </a:r>
            <a:r>
              <a:rPr lang="en-US" altLang="pt-PT" sz="2400" dirty="0"/>
              <a:t>to specify vertex indexes in an array of points.</a:t>
            </a:r>
          </a:p>
          <a:p>
            <a:r>
              <a:rPr lang="en-US" altLang="pt-PT" sz="2400" dirty="0"/>
              <a:t>In this way the vertices only have to be specified once (in the </a:t>
            </a:r>
            <a:r>
              <a:rPr lang="en-US" altLang="pt-PT" sz="2400" dirty="0" smtClean="0"/>
              <a:t>array of points), </a:t>
            </a:r>
            <a:r>
              <a:rPr lang="en-US" altLang="pt-PT" sz="2400" dirty="0"/>
              <a:t>but can be referenced several times through the corresponding indexes.</a:t>
            </a:r>
          </a:p>
          <a:p>
            <a:r>
              <a:rPr lang="en-US" altLang="pt-PT" sz="2400" dirty="0"/>
              <a:t>Other attributes such as colors and </a:t>
            </a:r>
            <a:r>
              <a:rPr lang="en-US" altLang="pt-PT" sz="2400" dirty="0" smtClean="0"/>
              <a:t>normal vectors </a:t>
            </a:r>
            <a:r>
              <a:rPr lang="en-US" altLang="pt-PT" sz="2400" dirty="0"/>
              <a:t>can also be indexed in the same way.</a:t>
            </a:r>
            <a:endParaRPr lang="pt-PT" altLang="pt-PT" sz="2400" dirty="0"/>
          </a:p>
          <a:p>
            <a:endParaRPr lang="pt-PT" alt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IndexedGeometryArray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57A45C0-7FA6-40E8-9014-A96420363523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26628" name="Object 6"/>
          <p:cNvGraphicFramePr>
            <a:graphicFrameLocks noChangeAspect="1"/>
          </p:cNvGraphicFramePr>
          <p:nvPr/>
        </p:nvGraphicFramePr>
        <p:xfrm>
          <a:off x="3505200" y="1295400"/>
          <a:ext cx="2225675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9" name="Picture" r:id="rId3" imgW="1333500" imgH="961644" progId="Word.Picture.8">
                  <p:embed/>
                </p:oleObj>
              </mc:Choice>
              <mc:Fallback>
                <p:oleObj name="Picture" r:id="rId3" imgW="1333500" imgH="961644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295400"/>
                        <a:ext cx="2225675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285750" y="2971800"/>
            <a:ext cx="8248650" cy="34163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IndexedQuadArray iqa = new IndexedQuadArray (6, GeometryArray.COORDINATES, 8);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Point3f[] coords = new Point3f[6];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coords[0] = new Point3f(0f, 0f,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coords[1] = new Point3f(1f, 0f,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coords[2] = new Point3f(1f, 1f,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coords[3] = new Point3f(0f, 1f, 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coords[4] = new Point3f(0f, 1f, 1f);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coords[5] = new Point3f(1f, 1f, 1f);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iqa.setCoordinates(0, coords);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int[] indices = {0, 1, 2, 3, 2, 3, 4, 5};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iga.setCoordinateIndices(0, indices);</a:t>
            </a:r>
            <a:endParaRPr lang="en-US" altLang="pt-PT" sz="1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30" name="CaixaDeTexto 6"/>
          <p:cNvSpPr txBox="1">
            <a:spLocks noChangeArrowheads="1"/>
          </p:cNvSpPr>
          <p:nvPr/>
        </p:nvSpPr>
        <p:spPr bwMode="auto">
          <a:xfrm>
            <a:off x="3821113" y="2676525"/>
            <a:ext cx="322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26631" name="CaixaDeTexto 7"/>
          <p:cNvSpPr txBox="1">
            <a:spLocks noChangeArrowheads="1"/>
          </p:cNvSpPr>
          <p:nvPr/>
        </p:nvSpPr>
        <p:spPr bwMode="auto">
          <a:xfrm>
            <a:off x="5665788" y="2676525"/>
            <a:ext cx="322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26632" name="CaixaDeTexto 8"/>
          <p:cNvSpPr txBox="1">
            <a:spLocks noChangeArrowheads="1"/>
          </p:cNvSpPr>
          <p:nvPr/>
        </p:nvSpPr>
        <p:spPr bwMode="auto">
          <a:xfrm>
            <a:off x="5668963" y="1196975"/>
            <a:ext cx="322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26633" name="CaixaDeTexto 9"/>
          <p:cNvSpPr txBox="1">
            <a:spLocks noChangeArrowheads="1"/>
          </p:cNvSpPr>
          <p:nvPr/>
        </p:nvSpPr>
        <p:spPr bwMode="auto">
          <a:xfrm>
            <a:off x="3763963" y="1193800"/>
            <a:ext cx="322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26634" name="CaixaDeTexto 10"/>
          <p:cNvSpPr txBox="1">
            <a:spLocks noChangeArrowheads="1"/>
          </p:cNvSpPr>
          <p:nvPr/>
        </p:nvSpPr>
        <p:spPr bwMode="auto">
          <a:xfrm>
            <a:off x="3289300" y="1927225"/>
            <a:ext cx="322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26635" name="CaixaDeTexto 11"/>
          <p:cNvSpPr txBox="1">
            <a:spLocks noChangeArrowheads="1"/>
          </p:cNvSpPr>
          <p:nvPr/>
        </p:nvSpPr>
        <p:spPr bwMode="auto">
          <a:xfrm>
            <a:off x="4846638" y="1944688"/>
            <a:ext cx="322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PT" dirty="0" smtClean="0"/>
              <a:t>Points and Vectors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5B0A1B-8FB1-4788-B651-EDEAA8D2216F}" type="slidenum">
              <a:rPr lang="pt-PT"/>
              <a:pPr>
                <a:defRPr/>
              </a:pPr>
              <a:t>3</a:t>
            </a:fld>
            <a:endParaRPr lang="pt-PT" dirty="0"/>
          </a:p>
        </p:txBody>
      </p:sp>
      <p:graphicFrame>
        <p:nvGraphicFramePr>
          <p:cNvPr id="4100" name="Object 7"/>
          <p:cNvGraphicFramePr>
            <a:graphicFrameLocks noChangeAspect="1"/>
          </p:cNvGraphicFramePr>
          <p:nvPr/>
        </p:nvGraphicFramePr>
        <p:xfrm>
          <a:off x="5072063" y="3857625"/>
          <a:ext cx="1981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r:id="rId3" imgW="876300" imgH="228600" progId="Equation.3">
                  <p:embed/>
                </p:oleObj>
              </mc:Choice>
              <mc:Fallback>
                <p:oleObj r:id="rId3" imgW="8763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3857625"/>
                        <a:ext cx="19812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8"/>
          <p:cNvGraphicFramePr>
            <a:graphicFrameLocks noChangeAspect="1"/>
          </p:cNvGraphicFramePr>
          <p:nvPr/>
        </p:nvGraphicFramePr>
        <p:xfrm>
          <a:off x="5357813" y="4643438"/>
          <a:ext cx="14636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Equation" r:id="rId5" imgW="647419" imgH="215806" progId="Equation.3">
                  <p:embed/>
                </p:oleObj>
              </mc:Choice>
              <mc:Fallback>
                <p:oleObj name="Equation" r:id="rId5" imgW="647419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4643438"/>
                        <a:ext cx="14636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2" name="Grupo 27"/>
          <p:cNvGrpSpPr>
            <a:grpSpLocks/>
          </p:cNvGrpSpPr>
          <p:nvPr/>
        </p:nvGrpSpPr>
        <p:grpSpPr bwMode="auto">
          <a:xfrm>
            <a:off x="1428750" y="4071938"/>
            <a:ext cx="3214688" cy="2571750"/>
            <a:chOff x="4714876" y="1857364"/>
            <a:chExt cx="3429024" cy="2857520"/>
          </a:xfrm>
        </p:grpSpPr>
        <p:cxnSp>
          <p:nvCxnSpPr>
            <p:cNvPr id="8" name="Conexão recta unidireccional 7"/>
            <p:cNvCxnSpPr/>
            <p:nvPr/>
          </p:nvCxnSpPr>
          <p:spPr>
            <a:xfrm rot="5400000" flipH="1" flipV="1">
              <a:off x="5035589" y="2750780"/>
              <a:ext cx="17868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cta unidireccional 10"/>
            <p:cNvCxnSpPr/>
            <p:nvPr/>
          </p:nvCxnSpPr>
          <p:spPr>
            <a:xfrm>
              <a:off x="5929005" y="3644195"/>
              <a:ext cx="22148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cta unidireccional 12"/>
            <p:cNvCxnSpPr/>
            <p:nvPr/>
          </p:nvCxnSpPr>
          <p:spPr>
            <a:xfrm rot="10800000" flipV="1">
              <a:off x="4714876" y="3644195"/>
              <a:ext cx="1214129" cy="10706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6501355" y="2428868"/>
              <a:ext cx="142241" cy="14287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PT"/>
            </a:p>
          </p:txBody>
        </p:sp>
        <p:cxnSp>
          <p:nvCxnSpPr>
            <p:cNvPr id="21" name="Conexão recta unidireccional 20"/>
            <p:cNvCxnSpPr>
              <a:endCxn id="19" idx="3"/>
            </p:cNvCxnSpPr>
            <p:nvPr/>
          </p:nvCxnSpPr>
          <p:spPr>
            <a:xfrm rot="5400000" flipH="1" flipV="1">
              <a:off x="5678531" y="2801050"/>
              <a:ext cx="1093619" cy="592671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7143133" y="3000372"/>
              <a:ext cx="143935" cy="1428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PT"/>
            </a:p>
          </p:txBody>
        </p:sp>
        <p:cxnSp>
          <p:nvCxnSpPr>
            <p:cNvPr id="24" name="Conexão recta unidireccional 23"/>
            <p:cNvCxnSpPr/>
            <p:nvPr/>
          </p:nvCxnSpPr>
          <p:spPr>
            <a:xfrm flipV="1">
              <a:off x="7270134" y="2515299"/>
              <a:ext cx="714592" cy="50094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pt-PT" sz="2400" dirty="0" smtClean="0"/>
              <a:t>The </a:t>
            </a:r>
            <a:r>
              <a:rPr lang="en-US" altLang="pt-PT" sz="2400" dirty="0"/>
              <a:t>basic element of geometric modeling is the point.</a:t>
            </a:r>
          </a:p>
          <a:p>
            <a:r>
              <a:rPr lang="en-US" altLang="pt-PT" sz="2400" dirty="0">
                <a:solidFill>
                  <a:srgbClr val="00B050"/>
                </a:solidFill>
              </a:rPr>
              <a:t>It is common to represent points by vectors.</a:t>
            </a:r>
          </a:p>
          <a:p>
            <a:r>
              <a:rPr lang="en-US" altLang="pt-PT" sz="2400" dirty="0">
                <a:solidFill>
                  <a:srgbClr val="FF0000"/>
                </a:solidFill>
              </a:rPr>
              <a:t>The vectors are also used to represent measures with directions and </a:t>
            </a:r>
            <a:r>
              <a:rPr lang="en-US" altLang="pt-PT" sz="2400" dirty="0" smtClean="0">
                <a:solidFill>
                  <a:srgbClr val="FF0000"/>
                </a:solidFill>
              </a:rPr>
              <a:t>ways, </a:t>
            </a:r>
            <a:r>
              <a:rPr lang="en-US" altLang="pt-PT" sz="2400" dirty="0">
                <a:solidFill>
                  <a:srgbClr val="FF0000"/>
                </a:solidFill>
              </a:rPr>
              <a:t>such as forces, speeds and accelerations.</a:t>
            </a:r>
            <a:endParaRPr lang="pt-PT" altLang="pt-PT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t-PT" b="1" dirty="0">
                <a:solidFill>
                  <a:srgbClr val="0070C0"/>
                </a:solidFill>
              </a:rPr>
              <a:t>Geometry Class</a:t>
            </a:r>
            <a:endParaRPr lang="pt-PT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EE16E8A-1FFF-48A8-8001-3EB52BA8978F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27652" name="Picture 7" descr="getfile_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071688"/>
            <a:ext cx="6342062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ângulo 10"/>
          <p:cNvSpPr/>
          <p:nvPr/>
        </p:nvSpPr>
        <p:spPr>
          <a:xfrm>
            <a:off x="5286375" y="4572000"/>
            <a:ext cx="2500313" cy="153193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2" name="Rectângulo 11"/>
          <p:cNvSpPr/>
          <p:nvPr/>
        </p:nvSpPr>
        <p:spPr>
          <a:xfrm>
            <a:off x="3286125" y="3071813"/>
            <a:ext cx="2071688" cy="42862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IndexedGeometryStripArray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C5DB9A4-7CEB-49B4-876E-6E1E45387921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685800" y="1657350"/>
            <a:ext cx="8243888" cy="427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pt-PT" sz="2400" dirty="0" smtClean="0"/>
              <a:t>It </a:t>
            </a:r>
            <a:r>
              <a:rPr lang="en-US" altLang="pt-PT" sz="2400" dirty="0"/>
              <a:t>combines the functionality of index arrays and strip arrays.</a:t>
            </a:r>
          </a:p>
          <a:p>
            <a:r>
              <a:rPr lang="en-US" altLang="pt-PT" sz="2400" dirty="0" smtClean="0"/>
              <a:t>It allows the use of indexes </a:t>
            </a:r>
            <a:r>
              <a:rPr lang="en-US" altLang="pt-PT" sz="2400" dirty="0"/>
              <a:t>to define strips.</a:t>
            </a:r>
          </a:p>
          <a:p>
            <a:r>
              <a:rPr lang="en-US" altLang="pt-PT" sz="2400" dirty="0"/>
              <a:t>To define separate strips, the number of vertices in each strip is indicated by an array of integers in the class constructor, or by the </a:t>
            </a:r>
            <a:r>
              <a:rPr lang="en-US" altLang="pt-PT" sz="2400" dirty="0" smtClean="0"/>
              <a:t>method</a:t>
            </a:r>
            <a:r>
              <a:rPr lang="pt-PT" altLang="pt-PT" sz="2400" dirty="0" smtClean="0"/>
              <a:t>:</a:t>
            </a:r>
            <a:endParaRPr lang="pt-PT" altLang="pt-PT" sz="2400" dirty="0"/>
          </a:p>
          <a:p>
            <a:pPr lvl="1">
              <a:buFont typeface="Arial" charset="0"/>
              <a:buChar char="•"/>
            </a:pPr>
            <a:r>
              <a:rPr lang="pt-PT" altLang="pt-PT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altLang="pt-PT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setStripIndexCounts</a:t>
            </a:r>
            <a:r>
              <a:rPr lang="pt-PT" altLang="pt-PT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altLang="pt-PT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altLang="pt-PT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pt-PT" altLang="pt-PT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stripIndexCounts</a:t>
            </a:r>
            <a:r>
              <a:rPr lang="pt-PT" altLang="pt-PT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pt-PT" altLang="pt-PT" sz="2000" dirty="0"/>
          </a:p>
          <a:p>
            <a:endParaRPr lang="pt-PT" alt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smtClean="0">
                <a:solidFill>
                  <a:srgbClr val="0070C0"/>
                </a:solidFill>
              </a:rPr>
              <a:t>IndexedGeometryStripArray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1656A8-5841-459E-8DC1-398957A360DC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29700" name="Object 6"/>
          <p:cNvGraphicFramePr>
            <a:graphicFrameLocks noChangeAspect="1"/>
          </p:cNvGraphicFramePr>
          <p:nvPr/>
        </p:nvGraphicFramePr>
        <p:xfrm>
          <a:off x="3048000" y="1143000"/>
          <a:ext cx="31242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2" name="Picture" r:id="rId3" imgW="2772156" imgH="1400556" progId="Word.Picture.8">
                  <p:embed/>
                </p:oleObj>
              </mc:Choice>
              <mc:Fallback>
                <p:oleObj name="Picture" r:id="rId3" imgW="2772156" imgH="1400556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43000"/>
                        <a:ext cx="31242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285750" y="2924175"/>
            <a:ext cx="8572500" cy="35401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solidFill>
                  <a:srgbClr val="FF0000"/>
                </a:solidFill>
                <a:latin typeface="Courier New" pitchFamily="49" charset="0"/>
              </a:rPr>
              <a:t>int[] stripIndexCounts = {4, 4}; //2 strips, cada um com 4 vertices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IndexedTriangleStripArray itsa = new IndexedTriangleStripArray(7,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  GeometryArray.COORDINATES, 8, </a:t>
            </a:r>
            <a:r>
              <a:rPr lang="en-US" altLang="pt-PT" sz="1600">
                <a:solidFill>
                  <a:srgbClr val="FF0000"/>
                </a:solidFill>
                <a:latin typeface="Courier New" pitchFamily="49" charset="0"/>
              </a:rPr>
              <a:t>stripIndexCounts</a:t>
            </a:r>
            <a:r>
              <a:rPr lang="en-US" altLang="pt-PT" sz="1600"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Point3f[] coords = new Point3f[7];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coords[0] = new Point3f(0f, 0f,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coords[1] = new Point3f(1f, 0f,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coords[2] = new Point3f(1f, 1f,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coords[3] = new Point3f(2f, 1f,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coords[4] = new Point3f(-1f, 0f,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coords[5] = new Point3f(-1f, -1f,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coords[6] = new Point3f(-2f, -1f, 0f);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itsa.setCoordinates(0, coords);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int[] indices = {</a:t>
            </a:r>
            <a:r>
              <a:rPr lang="en-US" altLang="pt-PT" sz="1600">
                <a:solidFill>
                  <a:srgbClr val="00B050"/>
                </a:solidFill>
                <a:latin typeface="Courier New" pitchFamily="49" charset="0"/>
              </a:rPr>
              <a:t>0, 1, 2, 3</a:t>
            </a:r>
            <a:r>
              <a:rPr lang="en-US" altLang="pt-PT" sz="1600">
                <a:latin typeface="Courier New" pitchFamily="49" charset="0"/>
              </a:rPr>
              <a:t>, </a:t>
            </a:r>
            <a:r>
              <a:rPr lang="en-US" altLang="pt-PT" sz="1600">
                <a:solidFill>
                  <a:srgbClr val="00B0F0"/>
                </a:solidFill>
                <a:latin typeface="Courier New" pitchFamily="49" charset="0"/>
              </a:rPr>
              <a:t>0, 4, 5, 6</a:t>
            </a:r>
            <a:r>
              <a:rPr lang="en-US" altLang="pt-PT" sz="1600">
                <a:latin typeface="Courier New" pitchFamily="49" charset="0"/>
              </a:rPr>
              <a:t>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>
                <a:latin typeface="Courier New" pitchFamily="49" charset="0"/>
              </a:rPr>
              <a:t>itsa.setCoordinateIndices(0, indices);</a:t>
            </a:r>
          </a:p>
        </p:txBody>
      </p:sp>
      <p:sp>
        <p:nvSpPr>
          <p:cNvPr id="29702" name="CaixaDeTexto 6"/>
          <p:cNvSpPr txBox="1">
            <a:spLocks noChangeArrowheads="1"/>
          </p:cNvSpPr>
          <p:nvPr/>
        </p:nvSpPr>
        <p:spPr bwMode="auto">
          <a:xfrm>
            <a:off x="4321175" y="1619250"/>
            <a:ext cx="322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29703" name="CaixaDeTexto 7"/>
          <p:cNvSpPr txBox="1">
            <a:spLocks noChangeArrowheads="1"/>
          </p:cNvSpPr>
          <p:nvPr/>
        </p:nvSpPr>
        <p:spPr bwMode="auto">
          <a:xfrm>
            <a:off x="5402263" y="1763713"/>
            <a:ext cx="322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29704" name="CaixaDeTexto 8"/>
          <p:cNvSpPr txBox="1">
            <a:spLocks noChangeArrowheads="1"/>
          </p:cNvSpPr>
          <p:nvPr/>
        </p:nvSpPr>
        <p:spPr bwMode="auto">
          <a:xfrm>
            <a:off x="5003800" y="1042988"/>
            <a:ext cx="32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29705" name="CaixaDeTexto 9"/>
          <p:cNvSpPr txBox="1">
            <a:spLocks noChangeArrowheads="1"/>
          </p:cNvSpPr>
          <p:nvPr/>
        </p:nvSpPr>
        <p:spPr bwMode="auto">
          <a:xfrm>
            <a:off x="6121400" y="1125538"/>
            <a:ext cx="322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29706" name="CaixaDeTexto 10"/>
          <p:cNvSpPr txBox="1">
            <a:spLocks noChangeArrowheads="1"/>
          </p:cNvSpPr>
          <p:nvPr/>
        </p:nvSpPr>
        <p:spPr bwMode="auto">
          <a:xfrm>
            <a:off x="3492500" y="1763713"/>
            <a:ext cx="32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29707" name="CaixaDeTexto 11"/>
          <p:cNvSpPr txBox="1">
            <a:spLocks noChangeArrowheads="1"/>
          </p:cNvSpPr>
          <p:nvPr/>
        </p:nvSpPr>
        <p:spPr bwMode="auto">
          <a:xfrm>
            <a:off x="3889375" y="2482850"/>
            <a:ext cx="322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29708" name="CaixaDeTexto 12"/>
          <p:cNvSpPr txBox="1">
            <a:spLocks noChangeArrowheads="1"/>
          </p:cNvSpPr>
          <p:nvPr/>
        </p:nvSpPr>
        <p:spPr bwMode="auto">
          <a:xfrm>
            <a:off x="2771775" y="2482850"/>
            <a:ext cx="322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t-PT" b="1" dirty="0" smtClean="0">
                <a:solidFill>
                  <a:srgbClr val="0070C0"/>
                </a:solidFill>
              </a:rPr>
              <a:t>Construction of a Tetrahedron</a:t>
            </a:r>
            <a:endParaRPr lang="en-US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625F9D-E8D8-4113-A6C5-5EE0EDB19215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" name="AutoShape 10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3995936" y="5822950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Book Antiqua" pitchFamily="18" charset="0"/>
              </a:rPr>
              <a:t>Run</a:t>
            </a:r>
          </a:p>
        </p:txBody>
      </p:sp>
      <p:sp>
        <p:nvSpPr>
          <p:cNvPr id="8" name="AutoShape 10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571500" y="5822950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err="1" smtClean="0">
                <a:latin typeface="Book Antiqua" pitchFamily="18" charset="0"/>
              </a:rPr>
              <a:t>Code</a:t>
            </a:r>
            <a:r>
              <a:rPr lang="pt-PT" dirty="0" smtClean="0">
                <a:latin typeface="Book Antiqua" pitchFamily="18" charset="0"/>
              </a:rPr>
              <a:t> </a:t>
            </a:r>
            <a:r>
              <a:rPr lang="pt-PT" dirty="0">
                <a:latin typeface="Book Antiqua" pitchFamily="18" charset="0"/>
              </a:rPr>
              <a:t>6.1 </a:t>
            </a:r>
          </a:p>
        </p:txBody>
      </p:sp>
      <p:sp>
        <p:nvSpPr>
          <p:cNvPr id="9" name="AutoShape 10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2314575" y="5824538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err="1" smtClean="0">
                <a:latin typeface="Book Antiqua" pitchFamily="18" charset="0"/>
              </a:rPr>
              <a:t>Code</a:t>
            </a:r>
            <a:r>
              <a:rPr lang="pt-PT" dirty="0" smtClean="0">
                <a:latin typeface="Book Antiqua" pitchFamily="18" charset="0"/>
              </a:rPr>
              <a:t> </a:t>
            </a:r>
            <a:r>
              <a:rPr lang="pt-PT" dirty="0">
                <a:latin typeface="Book Antiqua" pitchFamily="18" charset="0"/>
              </a:rPr>
              <a:t>6.2</a:t>
            </a:r>
          </a:p>
        </p:txBody>
      </p:sp>
      <p:pic>
        <p:nvPicPr>
          <p:cNvPr id="30727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628775"/>
            <a:ext cx="4645025" cy="368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upo 13"/>
          <p:cNvGrpSpPr>
            <a:grpSpLocks/>
          </p:cNvGrpSpPr>
          <p:nvPr/>
        </p:nvGrpSpPr>
        <p:grpSpPr bwMode="auto">
          <a:xfrm>
            <a:off x="5929313" y="3143250"/>
            <a:ext cx="2813050" cy="2709863"/>
            <a:chOff x="6143636" y="3059668"/>
            <a:chExt cx="2813236" cy="2709971"/>
          </a:xfrm>
        </p:grpSpPr>
        <p:pic>
          <p:nvPicPr>
            <p:cNvPr id="31754" name="Picture 11" descr="Dibujo geométrico de un tetraedr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57" t="4546" r="14285" b="18181"/>
            <a:stretch>
              <a:fillRect/>
            </a:stretch>
          </p:blipFill>
          <p:spPr bwMode="auto">
            <a:xfrm rot="14022090" flipH="1">
              <a:off x="6231856" y="3340764"/>
              <a:ext cx="2428875" cy="242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5" name="CaixaDeTexto 9"/>
            <p:cNvSpPr txBox="1">
              <a:spLocks noChangeArrowheads="1"/>
            </p:cNvSpPr>
            <p:nvPr/>
          </p:nvSpPr>
          <p:spPr bwMode="auto">
            <a:xfrm>
              <a:off x="7759556" y="305966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>
                  <a:latin typeface="Arial" charset="0"/>
                </a:rPr>
                <a:t>0</a:t>
              </a:r>
            </a:p>
          </p:txBody>
        </p:sp>
        <p:sp>
          <p:nvSpPr>
            <p:cNvPr id="31756" name="CaixaDeTexto 10"/>
            <p:cNvSpPr txBox="1">
              <a:spLocks noChangeArrowheads="1"/>
            </p:cNvSpPr>
            <p:nvPr/>
          </p:nvSpPr>
          <p:spPr bwMode="auto">
            <a:xfrm>
              <a:off x="8643966" y="477418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>
                  <a:latin typeface="Arial" charset="0"/>
                </a:rPr>
                <a:t>1</a:t>
              </a:r>
            </a:p>
          </p:txBody>
        </p:sp>
        <p:sp>
          <p:nvSpPr>
            <p:cNvPr id="31757" name="CaixaDeTexto 11"/>
            <p:cNvSpPr txBox="1">
              <a:spLocks noChangeArrowheads="1"/>
            </p:cNvSpPr>
            <p:nvPr/>
          </p:nvSpPr>
          <p:spPr bwMode="auto">
            <a:xfrm>
              <a:off x="6929454" y="32739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>
                  <a:latin typeface="Arial" charset="0"/>
                </a:rPr>
                <a:t>2</a:t>
              </a:r>
            </a:p>
          </p:txBody>
        </p:sp>
        <p:sp>
          <p:nvSpPr>
            <p:cNvPr id="31758" name="CaixaDeTexto 12"/>
            <p:cNvSpPr txBox="1">
              <a:spLocks noChangeArrowheads="1"/>
            </p:cNvSpPr>
            <p:nvPr/>
          </p:nvSpPr>
          <p:spPr bwMode="auto">
            <a:xfrm>
              <a:off x="6143636" y="464344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>
                  <a:latin typeface="Arial" charset="0"/>
                </a:rPr>
                <a:t>3</a:t>
              </a:r>
            </a:p>
          </p:txBody>
        </p:sp>
      </p:grpSp>
      <p:sp>
        <p:nvSpPr>
          <p:cNvPr id="31747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t-PT" b="1" dirty="0" smtClean="0">
                <a:solidFill>
                  <a:srgbClr val="0070C0"/>
                </a:solidFill>
              </a:rPr>
              <a:t>Construction of a Tetrahedron</a:t>
            </a:r>
            <a:endParaRPr lang="en-US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E20211C-3BF9-4ECD-AE3F-56A8DA214AAA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cxnSp>
        <p:nvCxnSpPr>
          <p:cNvPr id="16" name="Conexão recta unidireccional 15"/>
          <p:cNvCxnSpPr/>
          <p:nvPr/>
        </p:nvCxnSpPr>
        <p:spPr>
          <a:xfrm rot="5400000" flipH="1" flipV="1">
            <a:off x="7036594" y="3107532"/>
            <a:ext cx="428625" cy="3571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exão recta unidireccional 16"/>
          <p:cNvCxnSpPr/>
          <p:nvPr/>
        </p:nvCxnSpPr>
        <p:spPr>
          <a:xfrm rot="5400000" flipH="1" flipV="1">
            <a:off x="7465219" y="2964657"/>
            <a:ext cx="428625" cy="3571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xão recta unidireccional 17"/>
          <p:cNvCxnSpPr/>
          <p:nvPr/>
        </p:nvCxnSpPr>
        <p:spPr>
          <a:xfrm rot="5400000" flipH="1" flipV="1">
            <a:off x="8393906" y="4607719"/>
            <a:ext cx="428625" cy="3571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Chamada rectangular 13"/>
          <p:cNvSpPr/>
          <p:nvPr/>
        </p:nvSpPr>
        <p:spPr>
          <a:xfrm>
            <a:off x="6553200" y="1196975"/>
            <a:ext cx="2376297" cy="765506"/>
          </a:xfrm>
          <a:prstGeom prst="wedgeRectCallout">
            <a:avLst>
              <a:gd name="adj1" fmla="val -8616"/>
              <a:gd name="adj2" fmla="val 1588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smtClean="0"/>
              <a:t>Normal </a:t>
            </a:r>
            <a:r>
              <a:rPr lang="en-US" sz="1400" dirty="0" err="1" smtClean="0"/>
              <a:t>vetors</a:t>
            </a:r>
            <a:r>
              <a:rPr lang="en-US" sz="1400" dirty="0" smtClean="0"/>
              <a:t> of the vertices of the face 0, 1, 2 -&gt; (n, n, -n)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685800" y="1657350"/>
                <a:ext cx="8243888" cy="427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800100" indent="-34290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pt-PT" sz="2400" dirty="0" smtClean="0"/>
                  <a:t>One of the five regular polyhedral.</a:t>
                </a:r>
                <a:endParaRPr lang="en-US" altLang="pt-PT" sz="2400" dirty="0"/>
              </a:p>
              <a:p>
                <a:r>
                  <a:rPr lang="en-US" altLang="pt-PT" sz="2400" dirty="0" smtClean="0"/>
                  <a:t>Vertices</a:t>
                </a:r>
              </a:p>
              <a:p>
                <a:pPr marL="457200" lvl="1" indent="0">
                  <a:buNone/>
                </a:pPr>
                <a:r>
                  <a:rPr lang="en-US" altLang="pt-PT" sz="2000" b="1" dirty="0" smtClean="0">
                    <a:solidFill>
                      <a:srgbClr val="00B050"/>
                    </a:solidFill>
                  </a:rPr>
                  <a:t>(1, 1, 1), (1, -1, -1), (-1, 1, -1), (-1, -1, 1)</a:t>
                </a:r>
                <a:endParaRPr lang="en-US" altLang="pt-PT" sz="2000" b="1" dirty="0">
                  <a:solidFill>
                    <a:srgbClr val="00B050"/>
                  </a:solidFill>
                </a:endParaRPr>
              </a:p>
              <a:p>
                <a:r>
                  <a:rPr lang="en-US" altLang="pt-PT" sz="2400" dirty="0" smtClean="0"/>
                  <a:t>Index</a:t>
                </a:r>
              </a:p>
              <a:p>
                <a:pPr marL="457200" lvl="1" indent="0">
                  <a:buNone/>
                </a:pPr>
                <a:r>
                  <a:rPr lang="pt-PT" altLang="pt-PT" sz="2000" b="1" dirty="0">
                    <a:solidFill>
                      <a:srgbClr val="00B0F0"/>
                    </a:solidFill>
                  </a:rPr>
                  <a:t>0, 1, 2,   0, 3, 1,   1, 3, 2,   2, 3, </a:t>
                </a:r>
                <a:r>
                  <a:rPr lang="pt-PT" altLang="pt-PT" sz="2000" b="1" dirty="0" smtClean="0">
                    <a:solidFill>
                      <a:srgbClr val="00B0F0"/>
                    </a:solidFill>
                  </a:rPr>
                  <a:t>0</a:t>
                </a:r>
              </a:p>
              <a:p>
                <a:pPr marL="342900" lvl="1">
                  <a:buFont typeface="Arial" charset="0"/>
                  <a:buChar char="•"/>
                </a:pPr>
                <a:r>
                  <a:rPr lang="en-US" altLang="pt-PT" sz="2400" dirty="0" smtClean="0"/>
                  <a:t>Normal vectors</a:t>
                </a:r>
              </a:p>
              <a:p>
                <a:pPr marL="44926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altLang="pt-PT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PT" alt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altLang="pt-P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altLang="pt-P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PT" alt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PT" altLang="pt-PT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PT" altLang="pt-PT" sz="2400" dirty="0"/>
              </a:p>
              <a:p>
                <a:endParaRPr lang="pt-PT" altLang="pt-PT" sz="2000" dirty="0"/>
              </a:p>
            </p:txBody>
          </p:sp>
        </mc:Choice>
        <mc:Fallback>
          <p:sp>
            <p:nvSpPr>
              <p:cNvPr id="15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657350"/>
                <a:ext cx="8243888" cy="4271963"/>
              </a:xfrm>
              <a:prstGeom prst="rect">
                <a:avLst/>
              </a:prstGeom>
              <a:blipFill>
                <a:blip r:embed="rId3"/>
                <a:stretch>
                  <a:fillRect l="-1036" t="-11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38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t-PT" b="1" dirty="0" smtClean="0">
                <a:solidFill>
                  <a:srgbClr val="0070C0"/>
                </a:solidFill>
              </a:rPr>
              <a:t>Construction of a Tetrahedron</a:t>
            </a:r>
            <a:endParaRPr lang="en-US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2286880-BBBB-4898-B6FC-4B3C20E93DC5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35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2772" name="Picture 2" descr="H:\Carlos\Disciplinas\CG\Livros Java\Livro\Livro\Computer_Graphics_Using_Java__2D_and_3D_-_Prentice_Hall_2006\6.3. Geometry_files\getfile_012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17638"/>
            <a:ext cx="5786438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hamada rectangular 4"/>
          <p:cNvSpPr/>
          <p:nvPr/>
        </p:nvSpPr>
        <p:spPr>
          <a:xfrm>
            <a:off x="457200" y="3428479"/>
            <a:ext cx="1857375" cy="714375"/>
          </a:xfrm>
          <a:prstGeom prst="wedgeRectCallout">
            <a:avLst>
              <a:gd name="adj1" fmla="val 75153"/>
              <a:gd name="adj2" fmla="val 742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err="1" smtClean="0"/>
              <a:t>TransformGroup</a:t>
            </a:r>
            <a:r>
              <a:rPr lang="en-US" sz="1400" dirty="0" smtClean="0"/>
              <a:t> </a:t>
            </a:r>
            <a:r>
              <a:rPr lang="en-US" sz="1400" dirty="0"/>
              <a:t>for the initial positioning of the shape.</a:t>
            </a:r>
            <a:endParaRPr lang="pt-PT" sz="1400" dirty="0"/>
          </a:p>
        </p:txBody>
      </p:sp>
      <p:sp>
        <p:nvSpPr>
          <p:cNvPr id="7" name="Chamada rectangular 6"/>
          <p:cNvSpPr/>
          <p:nvPr/>
        </p:nvSpPr>
        <p:spPr>
          <a:xfrm>
            <a:off x="611560" y="1571104"/>
            <a:ext cx="1857375" cy="714375"/>
          </a:xfrm>
          <a:prstGeom prst="wedgeRectCallout">
            <a:avLst>
              <a:gd name="adj1" fmla="val 65547"/>
              <a:gd name="adj2" fmla="val 11512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err="1" smtClean="0"/>
              <a:t>TransformGroup</a:t>
            </a:r>
            <a:r>
              <a:rPr lang="en-US" sz="1400" dirty="0" smtClean="0"/>
              <a:t> </a:t>
            </a:r>
            <a:r>
              <a:rPr lang="en-US" sz="1400" dirty="0"/>
              <a:t>for animation (rotation about axis </a:t>
            </a:r>
            <a:r>
              <a:rPr lang="en-US" sz="1400" dirty="0" err="1"/>
              <a:t>YY</a:t>
            </a:r>
            <a:r>
              <a:rPr lang="en-US" sz="1400" dirty="0"/>
              <a:t>)</a:t>
            </a:r>
            <a:endParaRPr lang="pt-P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:\Carlos\Disciplinas\CG\Livros Java\Livro\Livro\Computer_Graphics_Using_Java__2D_and_3D_-_Prentice_Hall_2006\6.3. Geometry_files\getfile_012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214438"/>
            <a:ext cx="4008438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t-PT" b="1" dirty="0" smtClean="0">
                <a:solidFill>
                  <a:srgbClr val="0070C0"/>
                </a:solidFill>
              </a:rPr>
              <a:t>Construction of a Tetrahedron</a:t>
            </a:r>
            <a:endParaRPr lang="en-US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71CD35B-AECC-4FE8-9DE1-5CC35B0E203D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36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8" name="Rectângulo 7"/>
          <p:cNvSpPr/>
          <p:nvPr/>
        </p:nvSpPr>
        <p:spPr>
          <a:xfrm>
            <a:off x="2286000" y="4071938"/>
            <a:ext cx="6643688" cy="2124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TransformGroup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spin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TransformGroup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spin.setCapability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TransformGroup.ALLOW_TRANSFORM_WRITE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root.addChild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spin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pt-PT" sz="1200" dirty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defRPr/>
            </a:pP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spin.addChild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tg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tg.addChild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shape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Alpha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alpha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Alpha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(-1, 4000);</a:t>
            </a:r>
          </a:p>
          <a:p>
            <a:pPr>
              <a:defRPr/>
            </a:pPr>
            <a:r>
              <a:rPr lang="pt-PT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RotationInterpolator</a:t>
            </a:r>
            <a:r>
              <a:rPr lang="pt-PT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rotator</a:t>
            </a:r>
            <a:r>
              <a:rPr lang="pt-PT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RotationInterpolator</a:t>
            </a:r>
            <a:r>
              <a:rPr lang="pt-PT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</a:t>
            </a:r>
            <a:r>
              <a:rPr lang="pt-PT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spin</a:t>
            </a:r>
            <a:r>
              <a:rPr lang="pt-PT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BoundingSphere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bounds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BoundingSphere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rotator.setSchedulingBounds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dirty="0" err="1">
                <a:latin typeface="Courier New" pitchFamily="49" charset="0"/>
                <a:cs typeface="Courier New" pitchFamily="49" charset="0"/>
              </a:rPr>
              <a:t>bounds</a:t>
            </a:r>
            <a:r>
              <a:rPr lang="pt-PT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pt-PT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spin.addChild</a:t>
            </a:r>
            <a:r>
              <a:rPr lang="pt-PT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rotator</a:t>
            </a:r>
            <a:r>
              <a:rPr lang="pt-PT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9" name="Oval 8"/>
          <p:cNvSpPr/>
          <p:nvPr/>
        </p:nvSpPr>
        <p:spPr>
          <a:xfrm rot="2669658">
            <a:off x="784225" y="2203450"/>
            <a:ext cx="1674813" cy="68262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PT" dirty="0" err="1" smtClean="0"/>
              <a:t>Normals</a:t>
            </a:r>
            <a:endParaRPr lang="en-US" altLang="pt-PT" dirty="0" smtClean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FCF6E2-F6D2-40F3-9859-108F08952402}" type="slidenum">
              <a:rPr lang="pt-PT"/>
              <a:pPr>
                <a:defRPr/>
              </a:pPr>
              <a:t>37</a:t>
            </a:fld>
            <a:endParaRPr lang="pt-PT" dirty="0"/>
          </a:p>
        </p:txBody>
      </p:sp>
      <p:pic>
        <p:nvPicPr>
          <p:cNvPr id="34820" name="Picture 9" descr="getfile_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2786063"/>
            <a:ext cx="3416300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1" descr="getfile_0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4857750"/>
            <a:ext cx="214312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685800" y="1657350"/>
            <a:ext cx="8243888" cy="1343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pt-PT" sz="2400" dirty="0"/>
              <a:t>Normal </a:t>
            </a:r>
            <a:r>
              <a:rPr lang="en-US" altLang="pt-PT" sz="2400" dirty="0" smtClean="0"/>
              <a:t>vectors to </a:t>
            </a:r>
            <a:r>
              <a:rPr lang="en-US" altLang="pt-PT" sz="2400" dirty="0"/>
              <a:t>surfaces are important geometric attributes that are used in sophisticated rendering modes such as when the scene is illuminated.</a:t>
            </a:r>
            <a:endParaRPr lang="pt-PT" altLang="pt-PT" sz="2000" dirty="0"/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677863" y="3000375"/>
            <a:ext cx="4822825" cy="35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pt-PT" sz="2400" dirty="0" smtClean="0"/>
              <a:t>The </a:t>
            </a:r>
            <a:r>
              <a:rPr lang="en-US" altLang="pt-PT" sz="2400" dirty="0"/>
              <a:t>normal </a:t>
            </a:r>
            <a:r>
              <a:rPr lang="en-US" altLang="pt-PT" sz="2400" dirty="0" smtClean="0"/>
              <a:t>vector of </a:t>
            </a:r>
            <a:r>
              <a:rPr lang="en-US" altLang="pt-PT" sz="2400" dirty="0"/>
              <a:t>a surface at a given point is the vector perpendicular to the tangent plane at that point</a:t>
            </a:r>
            <a:r>
              <a:rPr lang="en-US" altLang="pt-PT" sz="2400" dirty="0" smtClean="0"/>
              <a:t>.</a:t>
            </a:r>
            <a:endParaRPr lang="pt-PT" altLang="pt-PT" sz="2400" dirty="0"/>
          </a:p>
          <a:p>
            <a:endParaRPr lang="pt-PT" altLang="pt-PT" sz="2400" dirty="0"/>
          </a:p>
          <a:p>
            <a:endParaRPr lang="pt-PT" altLang="pt-PT" sz="2400" dirty="0"/>
          </a:p>
          <a:p>
            <a:r>
              <a:rPr lang="en-US" altLang="pt-PT" sz="2400" dirty="0" smtClean="0"/>
              <a:t>A </a:t>
            </a:r>
            <a:r>
              <a:rPr lang="en-US" altLang="pt-PT" sz="2400" dirty="0"/>
              <a:t>normal </a:t>
            </a:r>
            <a:r>
              <a:rPr lang="en-US" altLang="pt-PT" sz="2400" dirty="0" smtClean="0"/>
              <a:t>vector can </a:t>
            </a:r>
            <a:r>
              <a:rPr lang="en-US" altLang="pt-PT" sz="2400" dirty="0"/>
              <a:t>be calculated through the </a:t>
            </a:r>
            <a:r>
              <a:rPr lang="en-US" sz="2400" dirty="0"/>
              <a:t>cross product of two vectors </a:t>
            </a:r>
            <a:endParaRPr lang="pt-PT" altLang="pt-P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PT" dirty="0" smtClean="0"/>
              <a:t>Calculation of Normal Vectors</a:t>
            </a:r>
            <a:endParaRPr lang="en-US" altLang="pt-PT" dirty="0" smtClean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28269-2115-4DA0-A0F9-06B5B74D503B}" type="slidenum">
              <a:rPr lang="pt-PT"/>
              <a:pPr>
                <a:defRPr/>
              </a:pPr>
              <a:t>38</a:t>
            </a:fld>
            <a:endParaRPr lang="pt-PT" dirty="0"/>
          </a:p>
        </p:txBody>
      </p:sp>
      <p:pic>
        <p:nvPicPr>
          <p:cNvPr id="35844" name="Picture 11" descr="getfile_0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3286125"/>
            <a:ext cx="214312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85800" y="1657350"/>
            <a:ext cx="8243888" cy="907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400" dirty="0" smtClean="0">
                <a:latin typeface="Calibri" pitchFamily="34" charset="0"/>
              </a:rPr>
              <a:t>Example </a:t>
            </a:r>
            <a:r>
              <a:rPr lang="en-US" sz="2400" dirty="0">
                <a:latin typeface="Calibri" pitchFamily="34" charset="0"/>
              </a:rPr>
              <a:t>of the calculation of a normal </a:t>
            </a:r>
            <a:r>
              <a:rPr lang="en-US" sz="2400" dirty="0" smtClean="0">
                <a:latin typeface="Calibri" pitchFamily="34" charset="0"/>
              </a:rPr>
              <a:t>vector to </a:t>
            </a:r>
            <a:r>
              <a:rPr lang="en-US" sz="2400" dirty="0">
                <a:latin typeface="Calibri" pitchFamily="34" charset="0"/>
              </a:rPr>
              <a:t>a plane defined by 3 points:</a:t>
            </a:r>
            <a:endParaRPr lang="pt-PT" sz="24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pt-PT" sz="2000" dirty="0">
              <a:latin typeface="Calibri" pitchFamily="34" charset="0"/>
            </a:endParaRPr>
          </a:p>
        </p:txBody>
      </p:sp>
      <p:sp>
        <p:nvSpPr>
          <p:cNvPr id="35846" name="Rectangle 1"/>
          <p:cNvSpPr>
            <a:spLocks noChangeArrowheads="1"/>
          </p:cNvSpPr>
          <p:nvPr/>
        </p:nvSpPr>
        <p:spPr bwMode="auto">
          <a:xfrm>
            <a:off x="571500" y="2928938"/>
            <a:ext cx="5786438" cy="3386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2000" dirty="0">
                <a:latin typeface="Courier New" pitchFamily="49" charset="0"/>
              </a:rPr>
              <a:t> Point3f p0 = </a:t>
            </a:r>
            <a:r>
              <a:rPr lang="pt-PT" altLang="pt-PT" sz="2000" dirty="0" err="1">
                <a:latin typeface="Courier New" pitchFamily="49" charset="0"/>
              </a:rPr>
              <a:t>new</a:t>
            </a:r>
            <a:r>
              <a:rPr lang="pt-PT" altLang="pt-PT" sz="2000" dirty="0">
                <a:latin typeface="Courier New" pitchFamily="49" charset="0"/>
              </a:rPr>
              <a:t> Point3f(1,1,1);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2000" dirty="0">
                <a:latin typeface="Courier New" pitchFamily="49" charset="0"/>
              </a:rPr>
              <a:t> Point3f p1 = </a:t>
            </a:r>
            <a:r>
              <a:rPr lang="pt-PT" altLang="pt-PT" sz="2000" dirty="0" err="1">
                <a:latin typeface="Courier New" pitchFamily="49" charset="0"/>
              </a:rPr>
              <a:t>new</a:t>
            </a:r>
            <a:r>
              <a:rPr lang="pt-PT" altLang="pt-PT" sz="2000" dirty="0">
                <a:latin typeface="Courier New" pitchFamily="49" charset="0"/>
              </a:rPr>
              <a:t> Point3f(1,-1,-1);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2000" dirty="0">
                <a:latin typeface="Courier New" pitchFamily="49" charset="0"/>
              </a:rPr>
              <a:t> Point3f p2 = </a:t>
            </a:r>
            <a:r>
              <a:rPr lang="pt-PT" altLang="pt-PT" sz="2000" dirty="0" err="1">
                <a:latin typeface="Courier New" pitchFamily="49" charset="0"/>
              </a:rPr>
              <a:t>new</a:t>
            </a:r>
            <a:r>
              <a:rPr lang="pt-PT" altLang="pt-PT" sz="2000" dirty="0">
                <a:latin typeface="Courier New" pitchFamily="49" charset="0"/>
              </a:rPr>
              <a:t> Point3f(-1,1,-1);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2000" dirty="0">
                <a:latin typeface="Courier New" pitchFamily="49" charset="0"/>
              </a:rPr>
              <a:t> p1.sub(p0);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2000" dirty="0">
                <a:latin typeface="Courier New" pitchFamily="49" charset="0"/>
              </a:rPr>
              <a:t> p2.sub(p0);</a:t>
            </a:r>
          </a:p>
          <a:p>
            <a:pPr>
              <a:spcBef>
                <a:spcPct val="0"/>
              </a:spcBef>
              <a:buFontTx/>
              <a:buNone/>
            </a:pPr>
            <a:endParaRPr lang="pt-PT" altLang="pt-PT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2000" dirty="0">
                <a:latin typeface="Courier New" pitchFamily="49" charset="0"/>
              </a:rPr>
              <a:t> Vector3f v1 = </a:t>
            </a:r>
            <a:r>
              <a:rPr lang="pt-PT" altLang="pt-PT" sz="2000" dirty="0" err="1">
                <a:latin typeface="Courier New" pitchFamily="49" charset="0"/>
              </a:rPr>
              <a:t>new</a:t>
            </a:r>
            <a:r>
              <a:rPr lang="pt-PT" altLang="pt-PT" sz="2000" dirty="0">
                <a:latin typeface="Courier New" pitchFamily="49" charset="0"/>
              </a:rPr>
              <a:t> Vector3f(p1);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2000" dirty="0">
                <a:latin typeface="Courier New" pitchFamily="49" charset="0"/>
              </a:rPr>
              <a:t> Vector3f v2 = </a:t>
            </a:r>
            <a:r>
              <a:rPr lang="pt-PT" altLang="pt-PT" sz="2000" dirty="0" err="1">
                <a:latin typeface="Courier New" pitchFamily="49" charset="0"/>
              </a:rPr>
              <a:t>new</a:t>
            </a:r>
            <a:r>
              <a:rPr lang="pt-PT" altLang="pt-PT" sz="2000" dirty="0">
                <a:latin typeface="Courier New" pitchFamily="49" charset="0"/>
              </a:rPr>
              <a:t> Vector3f(p2);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2000" dirty="0">
                <a:latin typeface="Courier New" pitchFamily="49" charset="0"/>
              </a:rPr>
              <a:t> Vector3f normal = </a:t>
            </a:r>
            <a:r>
              <a:rPr lang="pt-PT" altLang="pt-PT" sz="2000" dirty="0" err="1">
                <a:latin typeface="Courier New" pitchFamily="49" charset="0"/>
              </a:rPr>
              <a:t>new</a:t>
            </a:r>
            <a:r>
              <a:rPr lang="pt-PT" altLang="pt-PT" sz="2000" dirty="0">
                <a:latin typeface="Courier New" pitchFamily="49" charset="0"/>
              </a:rPr>
              <a:t> Vector3f();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2000" dirty="0">
                <a:latin typeface="Courier New" pitchFamily="49" charset="0"/>
              </a:rPr>
              <a:t> </a:t>
            </a:r>
            <a:r>
              <a:rPr lang="pt-PT" altLang="pt-PT" sz="2000" dirty="0" err="1">
                <a:latin typeface="Courier New" pitchFamily="49" charset="0"/>
              </a:rPr>
              <a:t>normal.cross</a:t>
            </a:r>
            <a:r>
              <a:rPr lang="pt-PT" altLang="pt-PT" sz="2000" dirty="0">
                <a:latin typeface="Courier New" pitchFamily="49" charset="0"/>
              </a:rPr>
              <a:t>(v1, v2);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2000" dirty="0">
                <a:latin typeface="Courier New" pitchFamily="49" charset="0"/>
              </a:rPr>
              <a:t> </a:t>
            </a:r>
            <a:r>
              <a:rPr lang="pt-PT" altLang="pt-PT" sz="2000" dirty="0" err="1">
                <a:latin typeface="Courier New" pitchFamily="49" charset="0"/>
              </a:rPr>
              <a:t>normal.normalize</a:t>
            </a:r>
            <a:r>
              <a:rPr lang="pt-PT" altLang="pt-PT" sz="2000" dirty="0">
                <a:latin typeface="Courier New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 err="1"/>
              <a:t>Calculation</a:t>
            </a:r>
            <a:r>
              <a:rPr lang="pt-PT" altLang="pt-PT" dirty="0"/>
              <a:t> </a:t>
            </a:r>
            <a:r>
              <a:rPr lang="pt-PT" altLang="pt-PT" dirty="0" err="1"/>
              <a:t>of</a:t>
            </a:r>
            <a:r>
              <a:rPr lang="pt-PT" altLang="pt-PT" dirty="0"/>
              <a:t> Normal </a:t>
            </a:r>
            <a:r>
              <a:rPr lang="pt-PT" altLang="pt-PT" dirty="0" err="1"/>
              <a:t>Vectors</a:t>
            </a:r>
            <a:endParaRPr lang="pt-PT" altLang="pt-PT" dirty="0" smtClean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4424F7-6735-43DD-9EBD-3B73629A0B17}" type="slidenum">
              <a:rPr lang="pt-PT"/>
              <a:pPr>
                <a:defRPr/>
              </a:pPr>
              <a:t>39</a:t>
            </a:fld>
            <a:endParaRPr lang="pt-PT" dirty="0"/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685800" y="1657350"/>
            <a:ext cx="8243888" cy="321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pt-PT" sz="2400" dirty="0" smtClean="0"/>
              <a:t>For </a:t>
            </a:r>
            <a:r>
              <a:rPr lang="en-US" altLang="pt-PT" sz="2400" dirty="0"/>
              <a:t>geometries formed by flat faces, such as the anterior tetrahedron, the normal </a:t>
            </a:r>
            <a:r>
              <a:rPr lang="en-US" altLang="pt-PT" sz="2400" dirty="0" smtClean="0"/>
              <a:t>vectors of the vertices can </a:t>
            </a:r>
            <a:r>
              <a:rPr lang="en-US" altLang="pt-PT" sz="2400" dirty="0"/>
              <a:t>be calculated separately using the </a:t>
            </a:r>
            <a:r>
              <a:rPr lang="en-US" altLang="pt-PT" sz="2400" dirty="0" smtClean="0"/>
              <a:t>cross product of two vectors seen in a previous </a:t>
            </a:r>
            <a:r>
              <a:rPr lang="en-US" altLang="pt-PT" sz="2400" dirty="0"/>
              <a:t>slide.</a:t>
            </a:r>
          </a:p>
          <a:p>
            <a:r>
              <a:rPr lang="en-US" altLang="pt-PT" sz="2400" dirty="0"/>
              <a:t>For an approximate surface by a mesh of polygons, the normal </a:t>
            </a:r>
            <a:r>
              <a:rPr lang="en-US" altLang="pt-PT" sz="2400" dirty="0" smtClean="0"/>
              <a:t>vector of </a:t>
            </a:r>
            <a:r>
              <a:rPr lang="en-US" altLang="pt-PT" sz="2400" dirty="0"/>
              <a:t>a given vertex </a:t>
            </a:r>
            <a:r>
              <a:rPr lang="en-US" altLang="pt-PT" sz="2400" dirty="0" smtClean="0"/>
              <a:t>should be </a:t>
            </a:r>
            <a:r>
              <a:rPr lang="en-US" altLang="pt-PT" sz="2400" dirty="0"/>
              <a:t>calculated from the original </a:t>
            </a:r>
            <a:r>
              <a:rPr lang="en-US" altLang="pt-PT" sz="2400" dirty="0" smtClean="0"/>
              <a:t>mathematical definition of the surface, </a:t>
            </a:r>
            <a:r>
              <a:rPr lang="en-US" altLang="pt-PT" sz="2400" dirty="0"/>
              <a:t>instead of from the polygons, in order to obtain a more accurate </a:t>
            </a:r>
            <a:r>
              <a:rPr lang="en-US" altLang="pt-PT" sz="2400" dirty="0" smtClean="0"/>
              <a:t>normal vector.</a:t>
            </a:r>
            <a:endParaRPr lang="pt-PT" altLang="pt-PT" sz="2400" dirty="0"/>
          </a:p>
          <a:p>
            <a:endParaRPr lang="pt-PT" alt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t-PT" dirty="0"/>
              <a:t>Points and Vectors</a:t>
            </a:r>
            <a:endParaRPr lang="pt-PT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E8CB737-E598-445E-AA2A-B64198DAB398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5124" name="Picture 8" descr="getfile_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2501900"/>
            <a:ext cx="2536825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685800" y="1657350"/>
            <a:ext cx="5743575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pt-PT" sz="2400" dirty="0" smtClean="0"/>
              <a:t>The </a:t>
            </a:r>
            <a:r>
              <a:rPr lang="en-US" altLang="pt-PT" sz="2400" dirty="0" err="1">
                <a:solidFill>
                  <a:srgbClr val="FF0000"/>
                </a:solidFill>
              </a:rPr>
              <a:t>javax.vecmath</a:t>
            </a:r>
            <a:r>
              <a:rPr lang="en-US" altLang="pt-PT" sz="2400" dirty="0">
                <a:solidFill>
                  <a:srgbClr val="FF0000"/>
                </a:solidFill>
              </a:rPr>
              <a:t> </a:t>
            </a:r>
            <a:r>
              <a:rPr lang="en-US" altLang="pt-PT" sz="2400" dirty="0"/>
              <a:t>package included in the Java 3D API </a:t>
            </a:r>
            <a:r>
              <a:rPr lang="en-US" altLang="pt-PT" sz="2400" dirty="0" smtClean="0"/>
              <a:t>distribution, </a:t>
            </a:r>
            <a:r>
              <a:rPr lang="en-US" altLang="pt-PT" sz="2400" dirty="0"/>
              <a:t>contains an extensive set of classes to represent points, vectors, and arrays.</a:t>
            </a:r>
          </a:p>
          <a:p>
            <a:r>
              <a:rPr lang="en-US" altLang="pt-PT" sz="2400" dirty="0" smtClean="0"/>
              <a:t>Many of the Java </a:t>
            </a:r>
            <a:r>
              <a:rPr lang="en-US" altLang="pt-PT" sz="2400" dirty="0"/>
              <a:t>3D API methods use objects from these classes.</a:t>
            </a:r>
            <a:endParaRPr lang="pt-PT" altLang="pt-PT" sz="2400" dirty="0"/>
          </a:p>
        </p:txBody>
      </p:sp>
      <p:sp>
        <p:nvSpPr>
          <p:cNvPr id="5126" name="Rectangle 9"/>
          <p:cNvSpPr>
            <a:spLocks noChangeArrowheads="1"/>
          </p:cNvSpPr>
          <p:nvPr/>
        </p:nvSpPr>
        <p:spPr bwMode="auto">
          <a:xfrm>
            <a:off x="214313" y="4214813"/>
            <a:ext cx="6072187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Point3d p1 = </a:t>
            </a: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 Point3d(1.0, 2.3, 0.0);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Point3d p2 = </a:t>
            </a: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 Point3d(0.0, –0.5, 1.2);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altLang="pt-PT" sz="18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pt-PT" altLang="pt-PT" sz="1800" dirty="0">
                <a:latin typeface="Courier New" pitchFamily="49" charset="0"/>
                <a:cs typeface="Courier New" pitchFamily="49" charset="0"/>
              </a:rPr>
              <a:t> = p1.distance(p2); </a:t>
            </a:r>
          </a:p>
        </p:txBody>
      </p:sp>
      <p:sp>
        <p:nvSpPr>
          <p:cNvPr id="5127" name="Rectangle 10"/>
          <p:cNvSpPr>
            <a:spLocks noChangeArrowheads="1"/>
          </p:cNvSpPr>
          <p:nvPr/>
        </p:nvSpPr>
        <p:spPr bwMode="auto">
          <a:xfrm>
            <a:off x="214313" y="5429250"/>
            <a:ext cx="6072187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itchFamily="49" charset="0"/>
                <a:cs typeface="Courier New" pitchFamily="49" charset="0"/>
              </a:rPr>
              <a:t>Vector3f v1 = new Vector3f(1.0, 2.3, 0.0); Vector3f v2 = new Vector3f(0.0, –0.5, 1.2); double angle = v1.angle(v2);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dirty="0" err="1">
                <a:solidFill>
                  <a:srgbClr val="0070C0"/>
                </a:solidFill>
              </a:rPr>
              <a:t>Calculation</a:t>
            </a:r>
            <a:r>
              <a:rPr lang="pt-PT" altLang="pt-PT" b="1" dirty="0">
                <a:solidFill>
                  <a:srgbClr val="0070C0"/>
                </a:solidFill>
              </a:rPr>
              <a:t> </a:t>
            </a:r>
            <a:r>
              <a:rPr lang="pt-PT" altLang="pt-PT" b="1" dirty="0" err="1">
                <a:solidFill>
                  <a:srgbClr val="0070C0"/>
                </a:solidFill>
              </a:rPr>
              <a:t>of</a:t>
            </a:r>
            <a:r>
              <a:rPr lang="pt-PT" altLang="pt-PT" b="1" dirty="0">
                <a:solidFill>
                  <a:srgbClr val="0070C0"/>
                </a:solidFill>
              </a:rPr>
              <a:t> Normal </a:t>
            </a:r>
            <a:r>
              <a:rPr lang="pt-PT" altLang="pt-PT" b="1" dirty="0" err="1">
                <a:solidFill>
                  <a:srgbClr val="0070C0"/>
                </a:solidFill>
              </a:rPr>
              <a:t>Vectors</a:t>
            </a:r>
            <a:endParaRPr lang="pt-PT" altLang="pt-PT" b="1" dirty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A690610-834C-4F71-B9C3-E01A738906E7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40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37892" name="Object 8"/>
          <p:cNvGraphicFramePr>
            <a:graphicFrameLocks noChangeAspect="1"/>
          </p:cNvGraphicFramePr>
          <p:nvPr/>
        </p:nvGraphicFramePr>
        <p:xfrm>
          <a:off x="3929063" y="3429000"/>
          <a:ext cx="48768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2" r:id="rId3" imgW="2286000" imgH="457200" progId="Equation.3">
                  <p:embed/>
                </p:oleObj>
              </mc:Choice>
              <mc:Fallback>
                <p:oleObj r:id="rId3" imgW="22860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3429000"/>
                        <a:ext cx="48768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9"/>
          <p:cNvGraphicFramePr>
            <a:graphicFrameLocks noChangeAspect="1"/>
          </p:cNvGraphicFramePr>
          <p:nvPr/>
        </p:nvGraphicFramePr>
        <p:xfrm>
          <a:off x="4214813" y="5500688"/>
          <a:ext cx="4114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3" r:id="rId5" imgW="1651000" imgH="228600" progId="Equation.3">
                  <p:embed/>
                </p:oleObj>
              </mc:Choice>
              <mc:Fallback>
                <p:oleObj r:id="rId5" imgW="1651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5500688"/>
                        <a:ext cx="4114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10"/>
          <p:cNvGraphicFramePr>
            <a:graphicFrameLocks noChangeAspect="1"/>
          </p:cNvGraphicFramePr>
          <p:nvPr/>
        </p:nvGraphicFramePr>
        <p:xfrm>
          <a:off x="5181600" y="1752600"/>
          <a:ext cx="1423988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4" r:id="rId7" imgW="710891" imgH="660113" progId="Equation.3">
                  <p:embed/>
                </p:oleObj>
              </mc:Choice>
              <mc:Fallback>
                <p:oleObj r:id="rId7" imgW="710891" imgH="6601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752600"/>
                        <a:ext cx="1423988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533400" y="1828800"/>
            <a:ext cx="4252913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dirty="0" smtClean="0">
                <a:latin typeface="+mn-lt"/>
              </a:rPr>
              <a:t>Parametric equation of a surface:</a:t>
            </a:r>
            <a:endParaRPr lang="en-US" sz="2000" dirty="0">
              <a:latin typeface="+mn-lt"/>
            </a:endParaRP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500063" y="3214688"/>
            <a:ext cx="3286125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dirty="0" smtClean="0">
                <a:latin typeface="+mn-lt"/>
              </a:rPr>
              <a:t>Two </a:t>
            </a:r>
            <a:r>
              <a:rPr lang="en-US" sz="2000" dirty="0">
                <a:latin typeface="+mn-lt"/>
              </a:rPr>
              <a:t>vectors of the plane tangent to the surface can be obtained from the derivatives:</a:t>
            </a:r>
            <a:endParaRPr lang="pt-PT" sz="2000" dirty="0">
              <a:latin typeface="+mn-lt"/>
            </a:endParaRP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533400" y="4953000"/>
            <a:ext cx="3181350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dirty="0" smtClean="0">
                <a:latin typeface="+mn-lt"/>
              </a:rPr>
              <a:t>The </a:t>
            </a:r>
            <a:r>
              <a:rPr lang="en-US" sz="2000" dirty="0">
                <a:latin typeface="+mn-lt"/>
              </a:rPr>
              <a:t>normal </a:t>
            </a:r>
            <a:r>
              <a:rPr lang="en-US" sz="2000" dirty="0" smtClean="0">
                <a:latin typeface="+mn-lt"/>
              </a:rPr>
              <a:t>vector of </a:t>
            </a:r>
            <a:r>
              <a:rPr lang="en-US" sz="2000" dirty="0">
                <a:latin typeface="+mn-lt"/>
              </a:rPr>
              <a:t>the surfaces at a given point is obtained from the </a:t>
            </a:r>
            <a:r>
              <a:rPr lang="en-US" sz="2000" dirty="0" smtClean="0">
                <a:latin typeface="+mn-lt"/>
              </a:rPr>
              <a:t>cross product </a:t>
            </a:r>
            <a:r>
              <a:rPr lang="en-US" sz="2000" dirty="0">
                <a:latin typeface="+mn-lt"/>
              </a:rPr>
              <a:t>of the two vectors:</a:t>
            </a:r>
            <a:endParaRPr lang="pt-PT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PT" altLang="pt-PT" b="1" dirty="0" err="1">
                <a:solidFill>
                  <a:srgbClr val="0070C0"/>
                </a:solidFill>
              </a:rPr>
              <a:t>Calculation</a:t>
            </a:r>
            <a:r>
              <a:rPr lang="pt-PT" altLang="pt-PT" b="1" dirty="0">
                <a:solidFill>
                  <a:srgbClr val="0070C0"/>
                </a:solidFill>
              </a:rPr>
              <a:t> </a:t>
            </a:r>
            <a:r>
              <a:rPr lang="pt-PT" altLang="pt-PT" b="1" dirty="0" err="1">
                <a:solidFill>
                  <a:srgbClr val="0070C0"/>
                </a:solidFill>
              </a:rPr>
              <a:t>of</a:t>
            </a:r>
            <a:r>
              <a:rPr lang="pt-PT" altLang="pt-PT" b="1" dirty="0">
                <a:solidFill>
                  <a:srgbClr val="0070C0"/>
                </a:solidFill>
              </a:rPr>
              <a:t> Normal </a:t>
            </a:r>
            <a:r>
              <a:rPr lang="pt-PT" altLang="pt-PT" b="1" dirty="0" err="1">
                <a:solidFill>
                  <a:srgbClr val="0070C0"/>
                </a:solidFill>
              </a:rPr>
              <a:t>Vectors</a:t>
            </a:r>
            <a:endParaRPr lang="pt-PT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955D6CE-5EF4-4105-BF8A-A966462D9974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41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533400" y="1828800"/>
            <a:ext cx="4252913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400" dirty="0" smtClean="0">
                <a:latin typeface="+mn-lt"/>
              </a:rPr>
              <a:t>Parametric </a:t>
            </a:r>
            <a:r>
              <a:rPr lang="en-US" sz="2400" dirty="0">
                <a:latin typeface="+mn-lt"/>
              </a:rPr>
              <a:t>equation of the surface:</a:t>
            </a:r>
          </a:p>
          <a:p>
            <a:pPr eaLnBrk="0" hangingPunct="0">
              <a:defRPr/>
            </a:pPr>
            <a:endParaRPr lang="pt-PT" sz="2400" dirty="0">
              <a:latin typeface="+mn-lt"/>
            </a:endParaRP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520700" y="3519488"/>
            <a:ext cx="328612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400" dirty="0" smtClean="0">
                <a:latin typeface="+mn-lt"/>
              </a:rPr>
              <a:t>Derivatives</a:t>
            </a:r>
            <a:r>
              <a:rPr lang="pt-PT" sz="2400" dirty="0" smtClean="0">
                <a:latin typeface="+mn-lt"/>
              </a:rPr>
              <a:t>:</a:t>
            </a:r>
            <a:endParaRPr lang="pt-PT" sz="2400" dirty="0">
              <a:latin typeface="+mn-lt"/>
            </a:endParaRP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533400" y="4953000"/>
            <a:ext cx="3181350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400" dirty="0" smtClean="0">
                <a:latin typeface="+mn-lt"/>
              </a:rPr>
              <a:t>The </a:t>
            </a:r>
            <a:r>
              <a:rPr lang="en-US" sz="2400" dirty="0">
                <a:latin typeface="+mn-lt"/>
              </a:rPr>
              <a:t>normal </a:t>
            </a:r>
            <a:r>
              <a:rPr lang="en-US" sz="2400" dirty="0" smtClean="0">
                <a:latin typeface="+mn-lt"/>
              </a:rPr>
              <a:t>vector at </a:t>
            </a:r>
            <a:r>
              <a:rPr lang="en-US" sz="2400" dirty="0">
                <a:latin typeface="+mn-lt"/>
              </a:rPr>
              <a:t>the point of the </a:t>
            </a:r>
            <a:r>
              <a:rPr lang="en-US" sz="2400" dirty="0" smtClean="0">
                <a:latin typeface="+mn-lt"/>
              </a:rPr>
              <a:t>surface, </a:t>
            </a:r>
            <a:r>
              <a:rPr lang="en-US" sz="2400" dirty="0">
                <a:latin typeface="+mn-lt"/>
              </a:rPr>
              <a:t>defined by (u, v) is:</a:t>
            </a:r>
            <a:endParaRPr lang="pt-PT" sz="2400" dirty="0">
              <a:latin typeface="+mn-lt"/>
            </a:endParaRPr>
          </a:p>
        </p:txBody>
      </p:sp>
      <p:sp>
        <p:nvSpPr>
          <p:cNvPr id="10" name="Rectângulo 9"/>
          <p:cNvSpPr/>
          <p:nvPr/>
        </p:nvSpPr>
        <p:spPr>
          <a:xfrm>
            <a:off x="5143500" y="1714500"/>
            <a:ext cx="1928813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sz="2400" dirty="0">
                <a:solidFill>
                  <a:srgbClr val="00B050"/>
                </a:solidFill>
                <a:latin typeface="+mn-lt"/>
              </a:rPr>
              <a:t>x = u </a:t>
            </a:r>
            <a:r>
              <a:rPr lang="es-ES" sz="2400" dirty="0" err="1">
                <a:solidFill>
                  <a:srgbClr val="00B050"/>
                </a:solidFill>
                <a:latin typeface="+mn-lt"/>
              </a:rPr>
              <a:t>cos</a:t>
            </a:r>
            <a:r>
              <a:rPr lang="es-ES" sz="2400" dirty="0">
                <a:solidFill>
                  <a:srgbClr val="00B050"/>
                </a:solidFill>
                <a:latin typeface="+mn-lt"/>
              </a:rPr>
              <a:t> v</a:t>
            </a:r>
          </a:p>
          <a:p>
            <a:pPr>
              <a:defRPr/>
            </a:pPr>
            <a:r>
              <a:rPr lang="es-ES" sz="2400" dirty="0">
                <a:solidFill>
                  <a:srgbClr val="00B050"/>
                </a:solidFill>
                <a:latin typeface="+mn-lt"/>
              </a:rPr>
              <a:t>y = u sin v</a:t>
            </a:r>
          </a:p>
          <a:p>
            <a:pPr>
              <a:defRPr/>
            </a:pPr>
            <a:r>
              <a:rPr lang="es-ES" sz="2400" dirty="0">
                <a:solidFill>
                  <a:srgbClr val="00B050"/>
                </a:solidFill>
                <a:latin typeface="+mn-lt"/>
              </a:rPr>
              <a:t>z = u</a:t>
            </a:r>
            <a:r>
              <a:rPr lang="es-ES" sz="2400" baseline="30000" dirty="0">
                <a:solidFill>
                  <a:srgbClr val="00B050"/>
                </a:solidFill>
                <a:latin typeface="+mn-lt"/>
              </a:rPr>
              <a:t>2</a:t>
            </a:r>
            <a:endParaRPr lang="es-ES" sz="24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1" name="Rectângulo 10"/>
          <p:cNvSpPr/>
          <p:nvPr/>
        </p:nvSpPr>
        <p:spPr>
          <a:xfrm>
            <a:off x="5143500" y="3433763"/>
            <a:ext cx="3000375" cy="8318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sz="2400" dirty="0">
                <a:solidFill>
                  <a:srgbClr val="00B0F0"/>
                </a:solidFill>
                <a:latin typeface="+mn-lt"/>
              </a:rPr>
              <a:t>(</a:t>
            </a:r>
            <a:r>
              <a:rPr lang="es-ES" sz="2400" dirty="0" err="1">
                <a:solidFill>
                  <a:srgbClr val="00B0F0"/>
                </a:solidFill>
                <a:latin typeface="+mn-lt"/>
              </a:rPr>
              <a:t>cos</a:t>
            </a:r>
            <a:r>
              <a:rPr lang="es-ES" sz="2400" dirty="0">
                <a:solidFill>
                  <a:srgbClr val="00B0F0"/>
                </a:solidFill>
                <a:latin typeface="+mn-lt"/>
              </a:rPr>
              <a:t> v, sin v, 2u)</a:t>
            </a:r>
          </a:p>
          <a:p>
            <a:pPr>
              <a:defRPr/>
            </a:pPr>
            <a:r>
              <a:rPr lang="es-ES" sz="2400" dirty="0">
                <a:solidFill>
                  <a:srgbClr val="00B0F0"/>
                </a:solidFill>
                <a:latin typeface="+mn-lt"/>
              </a:rPr>
              <a:t>(–u sin v, u </a:t>
            </a:r>
            <a:r>
              <a:rPr lang="es-ES" sz="2400" dirty="0" err="1">
                <a:solidFill>
                  <a:srgbClr val="00B0F0"/>
                </a:solidFill>
                <a:latin typeface="+mn-lt"/>
              </a:rPr>
              <a:t>cos</a:t>
            </a:r>
            <a:r>
              <a:rPr lang="es-ES" sz="2400" dirty="0">
                <a:solidFill>
                  <a:srgbClr val="00B0F0"/>
                </a:solidFill>
                <a:latin typeface="+mn-lt"/>
              </a:rPr>
              <a:t> v, 0)</a:t>
            </a:r>
          </a:p>
        </p:txBody>
      </p:sp>
      <p:sp>
        <p:nvSpPr>
          <p:cNvPr id="12" name="Rectângulo 11"/>
          <p:cNvSpPr/>
          <p:nvPr/>
        </p:nvSpPr>
        <p:spPr>
          <a:xfrm>
            <a:off x="3978275" y="5270500"/>
            <a:ext cx="5000625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sz="2400" dirty="0">
                <a:solidFill>
                  <a:srgbClr val="C00000"/>
                </a:solidFill>
                <a:latin typeface="+mn-lt"/>
              </a:rPr>
              <a:t>(</a:t>
            </a:r>
            <a:r>
              <a:rPr lang="es-ES" sz="2400" dirty="0" err="1">
                <a:solidFill>
                  <a:srgbClr val="C00000"/>
                </a:solidFill>
                <a:latin typeface="+mn-lt"/>
              </a:rPr>
              <a:t>cos</a:t>
            </a:r>
            <a:r>
              <a:rPr lang="es-ES" sz="2400" dirty="0">
                <a:solidFill>
                  <a:srgbClr val="C00000"/>
                </a:solidFill>
                <a:latin typeface="+mn-lt"/>
              </a:rPr>
              <a:t> v, sin v, 2u) x (–u sin v, u </a:t>
            </a:r>
            <a:r>
              <a:rPr lang="es-ES" sz="2400" dirty="0" err="1">
                <a:solidFill>
                  <a:srgbClr val="C00000"/>
                </a:solidFill>
                <a:latin typeface="+mn-lt"/>
              </a:rPr>
              <a:t>cos</a:t>
            </a:r>
            <a:r>
              <a:rPr lang="es-ES" sz="2400" dirty="0">
                <a:solidFill>
                  <a:srgbClr val="C00000"/>
                </a:solidFill>
                <a:latin typeface="+mn-lt"/>
              </a:rPr>
              <a:t> v, 0) = </a:t>
            </a:r>
          </a:p>
          <a:p>
            <a:pPr>
              <a:defRPr/>
            </a:pPr>
            <a:r>
              <a:rPr lang="es-ES" sz="2400" dirty="0">
                <a:solidFill>
                  <a:srgbClr val="C00000"/>
                </a:solidFill>
                <a:latin typeface="+mn-lt"/>
              </a:rPr>
              <a:t>(–2u</a:t>
            </a:r>
            <a:r>
              <a:rPr lang="es-ES" sz="2400" baseline="30000" dirty="0">
                <a:solidFill>
                  <a:srgbClr val="C00000"/>
                </a:solidFill>
                <a:latin typeface="+mn-lt"/>
              </a:rPr>
              <a:t>2</a:t>
            </a:r>
            <a:r>
              <a:rPr lang="es-ES" sz="24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s-ES" sz="2400" dirty="0" err="1">
                <a:solidFill>
                  <a:srgbClr val="C00000"/>
                </a:solidFill>
                <a:latin typeface="+mn-lt"/>
              </a:rPr>
              <a:t>cos</a:t>
            </a:r>
            <a:r>
              <a:rPr lang="es-ES" sz="2400" dirty="0">
                <a:solidFill>
                  <a:srgbClr val="C00000"/>
                </a:solidFill>
                <a:latin typeface="+mn-lt"/>
              </a:rPr>
              <a:t> v, 2u</a:t>
            </a:r>
            <a:r>
              <a:rPr lang="es-ES" sz="2400" baseline="30000" dirty="0">
                <a:solidFill>
                  <a:srgbClr val="C00000"/>
                </a:solidFill>
                <a:latin typeface="+mn-lt"/>
              </a:rPr>
              <a:t>2</a:t>
            </a:r>
            <a:r>
              <a:rPr lang="es-ES" sz="2400" dirty="0">
                <a:solidFill>
                  <a:srgbClr val="C00000"/>
                </a:solidFill>
                <a:latin typeface="+mn-lt"/>
              </a:rPr>
              <a:t> sin v, u)</a:t>
            </a:r>
            <a:endParaRPr lang="pt-PT" sz="2400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 err="1" smtClean="0"/>
              <a:t>GeometryInfo</a:t>
            </a:r>
            <a:r>
              <a:rPr lang="pt-PT" altLang="pt-PT" dirty="0" smtClean="0"/>
              <a:t> </a:t>
            </a:r>
            <a:r>
              <a:rPr lang="pt-PT" altLang="pt-PT" dirty="0" err="1" smtClean="0"/>
              <a:t>Class</a:t>
            </a:r>
            <a:endParaRPr lang="pt-PT" altLang="pt-PT" dirty="0" smtClean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6DB3D-B492-43B8-B868-DAA9158C2663}" type="slidenum">
              <a:rPr lang="pt-PT"/>
              <a:pPr>
                <a:defRPr/>
              </a:pPr>
              <a:t>42</a:t>
            </a:fld>
            <a:endParaRPr lang="pt-PT" dirty="0"/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685800" y="1657350"/>
            <a:ext cx="8243888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pt-PT" sz="2400" dirty="0" smtClean="0"/>
              <a:t>Alternative </a:t>
            </a:r>
            <a:r>
              <a:rPr lang="en-US" altLang="pt-PT" sz="2400" dirty="0"/>
              <a:t>to </a:t>
            </a:r>
            <a:r>
              <a:rPr lang="en-US" altLang="pt-PT" sz="2000" dirty="0" err="1">
                <a:latin typeface="Courier New" pitchFamily="49" charset="0"/>
                <a:cs typeface="Courier New" pitchFamily="49" charset="0"/>
              </a:rPr>
              <a:t>GeometryArray</a:t>
            </a:r>
            <a:r>
              <a:rPr lang="en-US" altLang="pt-PT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t-PT" sz="2400" dirty="0"/>
              <a:t>classes for generating geometries.</a:t>
            </a:r>
          </a:p>
          <a:p>
            <a:r>
              <a:rPr lang="en-US" altLang="pt-PT" sz="2400" dirty="0"/>
              <a:t>Allows definition of more generic polygonal faces (with more than 4 vertices).</a:t>
            </a:r>
          </a:p>
          <a:p>
            <a:r>
              <a:rPr lang="en-US" altLang="pt-PT" sz="2400" dirty="0">
                <a:solidFill>
                  <a:srgbClr val="FF0000"/>
                </a:solidFill>
              </a:rPr>
              <a:t>Allows automatic generation of </a:t>
            </a:r>
            <a:r>
              <a:rPr lang="en-US" altLang="pt-PT" sz="2400" dirty="0" smtClean="0">
                <a:solidFill>
                  <a:srgbClr val="FF0000"/>
                </a:solidFill>
              </a:rPr>
              <a:t>normal vectors </a:t>
            </a:r>
            <a:r>
              <a:rPr lang="en-US" altLang="pt-PT" sz="2400" dirty="0">
                <a:solidFill>
                  <a:srgbClr val="FF0000"/>
                </a:solidFill>
              </a:rPr>
              <a:t>through the class </a:t>
            </a:r>
            <a:r>
              <a:rPr lang="en-US" alt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NormalGenerator</a:t>
            </a:r>
            <a:r>
              <a:rPr lang="en-US" altLang="pt-PT" sz="24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pt-PT" sz="2400" dirty="0"/>
              <a:t>Allows the conversion of a given geometry into strips through the </a:t>
            </a:r>
            <a:r>
              <a:rPr lang="en-US" alt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Stripifier</a:t>
            </a:r>
            <a:r>
              <a:rPr lang="en-US" altLang="pt-PT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t-PT" sz="2400" dirty="0"/>
              <a:t>class.</a:t>
            </a:r>
            <a:endParaRPr lang="pt-PT" altLang="pt-P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 err="1"/>
              <a:t>GeometryInfo</a:t>
            </a:r>
            <a:r>
              <a:rPr lang="pt-PT" altLang="pt-PT" dirty="0"/>
              <a:t> </a:t>
            </a:r>
            <a:r>
              <a:rPr lang="pt-PT" altLang="pt-PT" dirty="0" err="1"/>
              <a:t>Class</a:t>
            </a:r>
            <a:endParaRPr lang="pt-PT" altLang="pt-PT" dirty="0" smtClean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FD2D6-A83A-4610-8E24-CB2E72A7E49D}" type="slidenum">
              <a:rPr lang="pt-PT"/>
              <a:pPr>
                <a:defRPr/>
              </a:pPr>
              <a:t>43</a:t>
            </a:fld>
            <a:endParaRPr lang="pt-PT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83568" y="1657350"/>
            <a:ext cx="8243888" cy="515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 smtClean="0">
                <a:latin typeface="Calibri" pitchFamily="34" charset="0"/>
              </a:rPr>
              <a:t>One </a:t>
            </a:r>
            <a:r>
              <a:rPr lang="en-US" sz="2400" dirty="0">
                <a:latin typeface="Calibri" pitchFamily="34" charset="0"/>
              </a:rPr>
              <a:t>of the constructors is parameterized by an object of type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GeometryArray</a:t>
            </a:r>
            <a:r>
              <a:rPr lang="en-US" sz="2400" dirty="0">
                <a:latin typeface="Calibri" pitchFamily="34" charset="0"/>
              </a:rPr>
              <a:t>, thus allowing the conversion of this object to an object of type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GeometryInfo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pt-PT" sz="2400" dirty="0" smtClean="0">
                <a:latin typeface="Calibri" pitchFamily="34" charset="0"/>
              </a:rPr>
              <a:t>:</a:t>
            </a:r>
            <a:endParaRPr lang="pt-PT" sz="2400" dirty="0">
              <a:latin typeface="Calibri" pitchFamily="34" charset="0"/>
            </a:endParaRPr>
          </a:p>
          <a:p>
            <a:pPr marL="800100" lvl="1" indent="-342900" eaLnBrk="0" hangingPunct="0">
              <a:buFont typeface="Arial" charset="0"/>
              <a:buChar char="•"/>
              <a:defRPr/>
            </a:pPr>
            <a:r>
              <a:rPr lang="pt-PT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PT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GeometryInfo</a:t>
            </a:r>
            <a:r>
              <a:rPr lang="pt-PT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GeometryArray</a:t>
            </a:r>
            <a:r>
              <a:rPr lang="pt-PT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ga</a:t>
            </a:r>
            <a:r>
              <a:rPr lang="pt-PT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00100" lvl="1" indent="-342900" eaLnBrk="0" hangingPunct="0">
              <a:buFont typeface="Arial" charset="0"/>
              <a:buChar char="•"/>
              <a:defRPr/>
            </a:pPr>
            <a:endParaRPr lang="pt-PT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 smtClean="0">
                <a:latin typeface="Calibri" pitchFamily="34" charset="0"/>
              </a:rPr>
              <a:t>The </a:t>
            </a:r>
            <a:r>
              <a:rPr lang="en-US" sz="2400" dirty="0">
                <a:latin typeface="Calibri" pitchFamily="34" charset="0"/>
              </a:rPr>
              <a:t>other constructor creates an empty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GeomtryInfo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alibri" pitchFamily="34" charset="0"/>
              </a:rPr>
              <a:t>object with a given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primitiveType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pt-PT" sz="2400" dirty="0" smtClean="0">
                <a:latin typeface="Calibri" pitchFamily="34" charset="0"/>
              </a:rPr>
              <a:t>:</a:t>
            </a:r>
            <a:endParaRPr lang="pt-PT" sz="2400" dirty="0">
              <a:latin typeface="Calibri" pitchFamily="34" charset="0"/>
            </a:endParaRPr>
          </a:p>
          <a:p>
            <a:pPr marL="800100" lvl="1" indent="-342900" eaLnBrk="0" hangingPunct="0">
              <a:buFont typeface="Arial" charset="0"/>
              <a:buChar char="•"/>
              <a:defRPr/>
            </a:pP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GeometryInfo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primitiveType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The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primitiveType</a:t>
            </a:r>
            <a:r>
              <a:rPr lang="en-US" sz="2400" dirty="0"/>
              <a:t> </a:t>
            </a:r>
            <a:r>
              <a:rPr lang="en-US" sz="2400" dirty="0" smtClean="0">
                <a:latin typeface="+mn-lt"/>
              </a:rPr>
              <a:t>can be:</a:t>
            </a:r>
            <a:endParaRPr lang="en-US" sz="2400" dirty="0">
              <a:latin typeface="+mn-lt"/>
            </a:endParaRPr>
          </a:p>
          <a:p>
            <a:pPr marL="261938" indent="-261938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TRIANGLE_ARRAY </a:t>
            </a:r>
          </a:p>
          <a:p>
            <a:pPr marL="261938" indent="-261938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TRIANGLE_FAN_ARRAY </a:t>
            </a:r>
          </a:p>
          <a:p>
            <a:pPr marL="261938" indent="-261938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TRIANGLE_STRIP_ARRAY </a:t>
            </a:r>
          </a:p>
          <a:p>
            <a:pPr marL="261938" indent="-261938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QUAD_ARRAY </a:t>
            </a:r>
          </a:p>
          <a:p>
            <a:pPr marL="261938" indent="-261938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POLYGON_ARRAY</a:t>
            </a:r>
          </a:p>
          <a:p>
            <a:pPr>
              <a:defRPr/>
            </a:pPr>
            <a:r>
              <a:rPr lang="en-US" sz="2400" dirty="0"/>
              <a:t/>
            </a:r>
            <a:br>
              <a:rPr lang="en-US" sz="2400" dirty="0"/>
            </a:br>
            <a:endParaRPr lang="pt-PT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 err="1"/>
              <a:t>GeometryInfo</a:t>
            </a:r>
            <a:r>
              <a:rPr lang="pt-PT" altLang="pt-PT" dirty="0"/>
              <a:t> </a:t>
            </a:r>
            <a:r>
              <a:rPr lang="pt-PT" altLang="pt-PT" dirty="0" err="1"/>
              <a:t>Class</a:t>
            </a:r>
            <a:endParaRPr lang="pt-PT" altLang="pt-PT" dirty="0" smtClean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28EA7A-93FF-42F1-AA04-0AB9A7DB44E2}" type="slidenum">
              <a:rPr lang="pt-PT"/>
              <a:pPr>
                <a:defRPr/>
              </a:pPr>
              <a:t>44</a:t>
            </a:fld>
            <a:endParaRPr lang="pt-PT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85800" y="1657350"/>
            <a:ext cx="8243888" cy="455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 smtClean="0">
                <a:latin typeface="Calibri" pitchFamily="34" charset="0"/>
              </a:rPr>
              <a:t>Triangle </a:t>
            </a:r>
            <a:r>
              <a:rPr lang="en-US" sz="2400" dirty="0">
                <a:latin typeface="Calibri" pitchFamily="34" charset="0"/>
              </a:rPr>
              <a:t>and quad arrays are interpreted in the same way as in the case of the </a:t>
            </a:r>
            <a:r>
              <a:rPr lang="en-US" sz="2400" dirty="0" err="1">
                <a:latin typeface="Calibri" pitchFamily="34" charset="0"/>
              </a:rPr>
              <a:t>GeometryArray</a:t>
            </a:r>
            <a:r>
              <a:rPr lang="en-US" sz="2400" dirty="0">
                <a:latin typeface="Calibri" pitchFamily="34" charset="0"/>
              </a:rPr>
              <a:t> classes</a:t>
            </a:r>
            <a:r>
              <a:rPr lang="pt-PT" sz="2400" dirty="0" smtClean="0">
                <a:latin typeface="Calibri" pitchFamily="34" charset="0"/>
              </a:rPr>
              <a:t>.</a:t>
            </a:r>
            <a:endParaRPr lang="pt-PT" sz="24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>
                <a:latin typeface="Calibri" pitchFamily="34" charset="0"/>
              </a:rPr>
              <a:t>To configure the coordinates of the </a:t>
            </a:r>
            <a:r>
              <a:rPr lang="en-US" sz="2400" dirty="0" smtClean="0">
                <a:latin typeface="Calibri" pitchFamily="34" charset="0"/>
              </a:rPr>
              <a:t>vertices</a:t>
            </a:r>
            <a:r>
              <a:rPr lang="pt-PT" sz="2400" dirty="0" smtClean="0">
                <a:latin typeface="Calibri" pitchFamily="34" charset="0"/>
              </a:rPr>
              <a:t>:</a:t>
            </a:r>
            <a:endParaRPr lang="pt-PT" sz="2400" dirty="0">
              <a:latin typeface="Calibri" pitchFamily="34" charset="0"/>
            </a:endParaRPr>
          </a:p>
          <a:p>
            <a:pPr marL="800100" lvl="1" indent="-342900" eaLnBrk="0" hangingPunct="0">
              <a:buFont typeface="Arial" charset="0"/>
              <a:buChar char="•"/>
              <a:defRPr/>
            </a:pPr>
            <a:r>
              <a:rPr lang="pt-PT" sz="20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sz="20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setCoordinates</a:t>
            </a:r>
            <a:r>
              <a:rPr lang="pt-PT" sz="20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(Point3f[] </a:t>
            </a:r>
            <a:r>
              <a:rPr lang="pt-PT" sz="20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pt-PT" sz="20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>
                <a:latin typeface="Calibri" pitchFamily="34" charset="0"/>
              </a:rPr>
              <a:t>To use </a:t>
            </a:r>
            <a:r>
              <a:rPr lang="pt-PT" sz="2400" dirty="0" smtClean="0">
                <a:latin typeface="Calibri" pitchFamily="34" charset="0"/>
              </a:rPr>
              <a:t>indexes:</a:t>
            </a:r>
            <a:endParaRPr lang="pt-PT" sz="2400" dirty="0">
              <a:latin typeface="Calibri" pitchFamily="34" charset="0"/>
            </a:endParaRPr>
          </a:p>
          <a:p>
            <a:pPr marL="800100" lvl="1" indent="-342900" eaLnBrk="0" hangingPunct="0">
              <a:buFont typeface="Arial" charset="0"/>
              <a:buChar char="•"/>
              <a:defRPr/>
            </a:pPr>
            <a:r>
              <a:rPr lang="pt-PT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setCoordinateIndices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pt-PT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indices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800100" lvl="1" indent="-342900" eaLnBrk="0" hangingPunct="0">
              <a:buFont typeface="Arial" charset="0"/>
              <a:buChar char="•"/>
              <a:defRPr/>
            </a:pPr>
            <a:r>
              <a:rPr lang="pt-PT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setNormalIndices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pt-PT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indices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800100" lvl="1" indent="-342900" eaLnBrk="0" hangingPunct="0">
              <a:buFont typeface="Arial" charset="0"/>
              <a:buChar char="•"/>
              <a:defRPr/>
            </a:pPr>
            <a:r>
              <a:rPr lang="pt-PT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setColorIndices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pt-PT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indices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800100" lvl="1" indent="-342900" eaLnBrk="0" hangingPunct="0">
              <a:buFont typeface="Arial" charset="0"/>
              <a:buChar char="•"/>
              <a:defRPr/>
            </a:pPr>
            <a:r>
              <a:rPr lang="pt-PT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setTextureCoordinateIndices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pt-PT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indices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 err="1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 smtClean="0">
                <a:latin typeface="Calibri" pitchFamily="34" charset="0"/>
              </a:rPr>
              <a:t>To </a:t>
            </a:r>
            <a:r>
              <a:rPr lang="en-US" sz="2400" dirty="0">
                <a:latin typeface="Calibri" pitchFamily="34" charset="0"/>
              </a:rPr>
              <a:t>define more than one strip, an array of integers is used to indicate the number of strips and the number of vertices of each.</a:t>
            </a:r>
            <a:endParaRPr lang="pt-PT" sz="2400" dirty="0">
              <a:latin typeface="Calibri" pitchFamily="34" charset="0"/>
            </a:endParaRPr>
          </a:p>
          <a:p>
            <a:pPr>
              <a:defRPr/>
            </a:pPr>
            <a:r>
              <a:rPr lang="en-US" sz="2400" dirty="0"/>
              <a:t/>
            </a:r>
            <a:br>
              <a:rPr lang="en-US" sz="2400" dirty="0"/>
            </a:br>
            <a:endParaRPr lang="pt-PT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 err="1"/>
              <a:t>GeometryInfo</a:t>
            </a:r>
            <a:r>
              <a:rPr lang="pt-PT" altLang="pt-PT" dirty="0"/>
              <a:t> </a:t>
            </a:r>
            <a:r>
              <a:rPr lang="pt-PT" altLang="pt-PT" dirty="0" err="1"/>
              <a:t>Class</a:t>
            </a:r>
            <a:endParaRPr lang="pt-PT" altLang="pt-PT" dirty="0" smtClean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ECA488-A592-4AC3-8F8F-AACDBEEEB6EB}" type="slidenum">
              <a:rPr lang="pt-PT"/>
              <a:pPr>
                <a:defRPr/>
              </a:pPr>
              <a:t>45</a:t>
            </a:fld>
            <a:endParaRPr lang="pt-PT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85800" y="1657350"/>
            <a:ext cx="8243888" cy="455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err="1" smtClean="0">
                <a:latin typeface="Calibri" pitchFamily="34" charset="0"/>
              </a:rPr>
              <a:t>GeometryInfo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objects created with the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POLYGON_ARRAY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flag allow you to define more complex polygons with more than 4 sides and optionally with openings.</a:t>
            </a:r>
            <a:endParaRPr lang="pt-PT" sz="20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Calibri" pitchFamily="34" charset="0"/>
              </a:rPr>
              <a:t>A </a:t>
            </a:r>
            <a:r>
              <a:rPr lang="en-US" sz="2000" dirty="0">
                <a:latin typeface="Calibri" pitchFamily="34" charset="0"/>
              </a:rPr>
              <a:t>polygon consists of one or more contours. The first contour defines the outer boundary of the polygon and the subsequent contours define the apertures.</a:t>
            </a:r>
            <a:endParaRPr lang="pt-PT" sz="20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Calibri" pitchFamily="34" charset="0"/>
              </a:rPr>
              <a:t>Two </a:t>
            </a:r>
            <a:r>
              <a:rPr lang="en-US" sz="2000" dirty="0">
                <a:latin typeface="Calibri" pitchFamily="34" charset="0"/>
              </a:rPr>
              <a:t>integer arrays specify the number of vertices of each contour and the number of contours for each polygon.</a:t>
            </a:r>
            <a:endParaRPr lang="pt-PT" sz="2000" dirty="0">
              <a:latin typeface="Calibri" pitchFamily="34" charset="0"/>
            </a:endParaRPr>
          </a:p>
          <a:p>
            <a:pPr>
              <a:defRPr/>
            </a:pPr>
            <a:r>
              <a:rPr lang="en-US" sz="2400" dirty="0"/>
              <a:t/>
            </a:r>
            <a:br>
              <a:rPr lang="en-US" sz="2400" dirty="0"/>
            </a:br>
            <a:endParaRPr lang="pt-PT" sz="2400" dirty="0">
              <a:latin typeface="Calibri" pitchFamily="34" charset="0"/>
            </a:endParaRPr>
          </a:p>
        </p:txBody>
      </p:sp>
      <p:pic>
        <p:nvPicPr>
          <p:cNvPr id="43013" name="Picture 10" descr="getfile_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988" y="4546600"/>
            <a:ext cx="4659312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hamada rectangular 6"/>
          <p:cNvSpPr/>
          <p:nvPr/>
        </p:nvSpPr>
        <p:spPr>
          <a:xfrm>
            <a:off x="428625" y="4500563"/>
            <a:ext cx="1695103" cy="800645"/>
          </a:xfrm>
          <a:prstGeom prst="wedgeRectCallout">
            <a:avLst>
              <a:gd name="adj1" fmla="val 71026"/>
              <a:gd name="adj2" fmla="val 13100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smtClean="0"/>
              <a:t>There </a:t>
            </a:r>
            <a:r>
              <a:rPr lang="en-US" sz="1400" dirty="0"/>
              <a:t>are 4 stripes, with 5, 4, 3 and 4 vertices respectively.</a:t>
            </a:r>
            <a:endParaRPr lang="pt-PT" sz="1400" dirty="0"/>
          </a:p>
        </p:txBody>
      </p:sp>
      <p:sp>
        <p:nvSpPr>
          <p:cNvPr id="8" name="Chamada rectangular 7"/>
          <p:cNvSpPr/>
          <p:nvPr/>
        </p:nvSpPr>
        <p:spPr>
          <a:xfrm>
            <a:off x="7161560" y="4437113"/>
            <a:ext cx="1768128" cy="1563638"/>
          </a:xfrm>
          <a:prstGeom prst="wedgeRectCallout">
            <a:avLst>
              <a:gd name="adj1" fmla="val -114094"/>
              <a:gd name="adj2" fmla="val 5410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smtClean="0"/>
              <a:t>There </a:t>
            </a:r>
            <a:r>
              <a:rPr lang="en-US" sz="1400" dirty="0"/>
              <a:t>are 2 polygons. The first is defined by 1 contour and the second by 3 contours. So the second </a:t>
            </a:r>
            <a:r>
              <a:rPr lang="en-US" sz="1400" dirty="0" smtClean="0"/>
              <a:t>polygon has </a:t>
            </a:r>
            <a:r>
              <a:rPr lang="en-US" sz="1400" dirty="0"/>
              <a:t>2 openings.</a:t>
            </a:r>
            <a:endParaRPr lang="pt-P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 err="1"/>
              <a:t>GeometryInfo</a:t>
            </a:r>
            <a:r>
              <a:rPr lang="pt-PT" altLang="pt-PT" dirty="0"/>
              <a:t> </a:t>
            </a:r>
            <a:r>
              <a:rPr lang="pt-PT" altLang="pt-PT" dirty="0" err="1"/>
              <a:t>Class</a:t>
            </a:r>
            <a:endParaRPr lang="pt-PT" altLang="pt-PT" dirty="0" smtClean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42FABF-C80D-4911-9A61-CA11D7F23A1D}" type="slidenum">
              <a:rPr lang="pt-PT"/>
              <a:pPr>
                <a:defRPr/>
              </a:pPr>
              <a:t>46</a:t>
            </a:fld>
            <a:endParaRPr lang="pt-PT" dirty="0"/>
          </a:p>
        </p:txBody>
      </p:sp>
      <p:sp>
        <p:nvSpPr>
          <p:cNvPr id="7" name="AutoShape 10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4067175" y="5822950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Book Antiqua" pitchFamily="18" charset="0"/>
              </a:rPr>
              <a:t>Run</a:t>
            </a:r>
          </a:p>
        </p:txBody>
      </p:sp>
      <p:sp>
        <p:nvSpPr>
          <p:cNvPr id="8" name="AutoShape 10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571500" y="5822950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err="1" smtClean="0">
                <a:latin typeface="Book Antiqua" pitchFamily="18" charset="0"/>
              </a:rPr>
              <a:t>Code</a:t>
            </a:r>
            <a:r>
              <a:rPr lang="pt-PT" dirty="0" smtClean="0">
                <a:latin typeface="Book Antiqua" pitchFamily="18" charset="0"/>
              </a:rPr>
              <a:t> </a:t>
            </a:r>
            <a:r>
              <a:rPr lang="pt-PT" dirty="0">
                <a:latin typeface="Book Antiqua" pitchFamily="18" charset="0"/>
              </a:rPr>
              <a:t>6.3</a:t>
            </a:r>
          </a:p>
        </p:txBody>
      </p:sp>
      <p:pic>
        <p:nvPicPr>
          <p:cNvPr id="44038" name="Picture 2" descr="H:\Carlos\Disciplinas\CG\CG_0708\Livros Java\Livro\Livro\Computer_Graphics_Using_Java__2D_and_3D_-_Prentice_Hall_2006\6.4. GeometryInfo_files\getfile_001.d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571625"/>
            <a:ext cx="47625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0">
            <a:hlinkClick r:id="rId5" action="ppaction://program" highlightClick="1"/>
          </p:cNvPr>
          <p:cNvSpPr>
            <a:spLocks noChangeArrowheads="1"/>
          </p:cNvSpPr>
          <p:nvPr/>
        </p:nvSpPr>
        <p:spPr bwMode="auto">
          <a:xfrm>
            <a:off x="2324100" y="5805488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err="1" smtClean="0">
                <a:latin typeface="Book Antiqua" pitchFamily="18" charset="0"/>
              </a:rPr>
              <a:t>Code</a:t>
            </a:r>
            <a:r>
              <a:rPr lang="pt-PT" dirty="0" smtClean="0">
                <a:latin typeface="Book Antiqua" pitchFamily="18" charset="0"/>
              </a:rPr>
              <a:t> </a:t>
            </a:r>
            <a:r>
              <a:rPr lang="pt-PT" dirty="0">
                <a:latin typeface="Book Antiqua" pitchFamily="18" charset="0"/>
              </a:rPr>
              <a:t>6.4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 err="1"/>
              <a:t>Creating</a:t>
            </a:r>
            <a:r>
              <a:rPr lang="pt-PT" altLang="pt-PT" dirty="0"/>
              <a:t> a </a:t>
            </a:r>
            <a:r>
              <a:rPr lang="pt-PT" altLang="pt-PT" dirty="0" err="1"/>
              <a:t>Polygon</a:t>
            </a:r>
            <a:r>
              <a:rPr lang="pt-PT" altLang="pt-PT" dirty="0"/>
              <a:t> </a:t>
            </a:r>
            <a:r>
              <a:rPr lang="pt-PT" altLang="pt-PT" dirty="0" err="1"/>
              <a:t>Mesh</a:t>
            </a:r>
            <a:endParaRPr lang="pt-PT" altLang="pt-PT" dirty="0" smtClean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BBA02-4870-4252-81E4-17DED8EB9577}" type="slidenum">
              <a:rPr lang="pt-PT"/>
              <a:pPr>
                <a:defRPr/>
              </a:pPr>
              <a:t>47</a:t>
            </a:fld>
            <a:endParaRPr lang="pt-PT" dirty="0"/>
          </a:p>
        </p:txBody>
      </p:sp>
      <p:sp>
        <p:nvSpPr>
          <p:cNvPr id="7" name="AutoShape 10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2268538" y="5876925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Book Antiqua" pitchFamily="18" charset="0"/>
              </a:rPr>
              <a:t>Run</a:t>
            </a:r>
          </a:p>
        </p:txBody>
      </p:sp>
      <p:sp>
        <p:nvSpPr>
          <p:cNvPr id="8" name="AutoShape 10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539750" y="5876925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err="1" smtClean="0">
                <a:latin typeface="Book Antiqua" pitchFamily="18" charset="0"/>
              </a:rPr>
              <a:t>Code</a:t>
            </a:r>
            <a:endParaRPr lang="pt-PT" dirty="0">
              <a:latin typeface="Book Antiqua" pitchFamily="18" charset="0"/>
            </a:endParaRPr>
          </a:p>
        </p:txBody>
      </p:sp>
      <p:pic>
        <p:nvPicPr>
          <p:cNvPr id="51206" name="Picture 11" descr="H:\Carlos\Disciplinas\CG\CG_0708\Livros Java\Livro\Livro\Computer_Graphics_Using_Java__2D_and_3D_-_Prentice_Hall_2006\6.4. GeometryInfo_files\getfile_004.d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700213"/>
            <a:ext cx="497205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 err="1"/>
              <a:t>Creating</a:t>
            </a:r>
            <a:r>
              <a:rPr lang="pt-PT" altLang="pt-PT" dirty="0"/>
              <a:t> a </a:t>
            </a:r>
            <a:r>
              <a:rPr lang="pt-PT" altLang="pt-PT" dirty="0" err="1"/>
              <a:t>Polygon</a:t>
            </a:r>
            <a:r>
              <a:rPr lang="pt-PT" altLang="pt-PT" dirty="0"/>
              <a:t> </a:t>
            </a:r>
            <a:r>
              <a:rPr lang="pt-PT" altLang="pt-PT" dirty="0" err="1"/>
              <a:t>Mesh</a:t>
            </a:r>
            <a:endParaRPr lang="pt-PT" altLang="pt-PT" dirty="0" smtClean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64BF0-90AD-466C-82C6-505F79137533}" type="slidenum">
              <a:rPr lang="pt-PT"/>
              <a:pPr>
                <a:defRPr/>
              </a:pPr>
              <a:t>48</a:t>
            </a:fld>
            <a:endParaRPr lang="pt-PT" dirty="0"/>
          </a:p>
        </p:txBody>
      </p:sp>
      <p:graphicFrame>
        <p:nvGraphicFramePr>
          <p:cNvPr id="4506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098933"/>
              </p:ext>
            </p:extLst>
          </p:nvPr>
        </p:nvGraphicFramePr>
        <p:xfrm>
          <a:off x="2863850" y="3387725"/>
          <a:ext cx="37496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2" name="Equação" r:id="rId3" imgW="2197080" imgH="457200" progId="Equation.3">
                  <p:embed/>
                </p:oleObj>
              </mc:Choice>
              <mc:Fallback>
                <p:oleObj name="Equação" r:id="rId3" imgW="219708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3387725"/>
                        <a:ext cx="37496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047933"/>
              </p:ext>
            </p:extLst>
          </p:nvPr>
        </p:nvGraphicFramePr>
        <p:xfrm>
          <a:off x="2522538" y="4378325"/>
          <a:ext cx="44084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3" name="Equação" r:id="rId5" imgW="2184120" imgH="241200" progId="Equation.3">
                  <p:embed/>
                </p:oleObj>
              </mc:Choice>
              <mc:Fallback>
                <p:oleObj name="Equação" r:id="rId5" imgW="218412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4378325"/>
                        <a:ext cx="44084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Text Box 8"/>
          <p:cNvSpPr txBox="1">
            <a:spLocks noChangeArrowheads="1"/>
          </p:cNvSpPr>
          <p:nvPr/>
        </p:nvSpPr>
        <p:spPr bwMode="auto">
          <a:xfrm>
            <a:off x="489947" y="3464356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2000" dirty="0">
                <a:latin typeface="Times New Roman" pitchFamily="18" charset="0"/>
              </a:rPr>
              <a:t>Vertices</a:t>
            </a:r>
          </a:p>
        </p:txBody>
      </p:sp>
      <p:sp>
        <p:nvSpPr>
          <p:cNvPr id="45063" name="Text Box 9"/>
          <p:cNvSpPr txBox="1">
            <a:spLocks noChangeArrowheads="1"/>
          </p:cNvSpPr>
          <p:nvPr/>
        </p:nvSpPr>
        <p:spPr bwMode="auto">
          <a:xfrm>
            <a:off x="489947" y="4378756"/>
            <a:ext cx="15343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2000" dirty="0" smtClean="0">
                <a:latin typeface="Times New Roman" pitchFamily="18" charset="0"/>
              </a:rPr>
              <a:t>Quadrilateral</a:t>
            </a:r>
            <a:endParaRPr lang="pt-PT" altLang="pt-PT" sz="2000" dirty="0">
              <a:latin typeface="Times New Roman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37161" y="1935163"/>
            <a:ext cx="1536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pl-PL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l-PL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pl-PL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l-PL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pl-PL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pl-PL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l-PL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pl-PL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pl-PL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l-PL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pl-PL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pl-PL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pl-PL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l-PL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l-PL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pl-PL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l-PL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537161" y="5296331"/>
            <a:ext cx="11422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2000" dirty="0" err="1">
                <a:latin typeface="Times New Roman" pitchFamily="18" charset="0"/>
              </a:rPr>
              <a:t>Triangles</a:t>
            </a:r>
            <a:endParaRPr lang="pt-PT" altLang="pt-PT" sz="2000" dirty="0">
              <a:latin typeface="Times New Roman" pitchFamily="18" charset="0"/>
            </a:endParaRPr>
          </a:p>
        </p:txBody>
      </p:sp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617770"/>
              </p:ext>
            </p:extLst>
          </p:nvPr>
        </p:nvGraphicFramePr>
        <p:xfrm>
          <a:off x="2388959" y="2420888"/>
          <a:ext cx="23574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4" name="Equação" r:id="rId7" imgW="1168200" imgH="203040" progId="Equation.3">
                  <p:embed/>
                </p:oleObj>
              </mc:Choice>
              <mc:Fallback>
                <p:oleObj name="Equação" r:id="rId7" imgW="1168200" imgH="203040" progId="Equation.3">
                  <p:embed/>
                  <p:pic>
                    <p:nvPicPr>
                      <p:cNvPr id="4506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8959" y="2420888"/>
                        <a:ext cx="235743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787752"/>
              </p:ext>
            </p:extLst>
          </p:nvPr>
        </p:nvGraphicFramePr>
        <p:xfrm>
          <a:off x="2063330" y="5261601"/>
          <a:ext cx="67675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5" name="Equação" r:id="rId9" imgW="3352680" imgH="241200" progId="Equation.3">
                  <p:embed/>
                </p:oleObj>
              </mc:Choice>
              <mc:Fallback>
                <p:oleObj name="Equação" r:id="rId9" imgW="3352680" imgH="241200" progId="Equation.3">
                  <p:embed/>
                  <p:pic>
                    <p:nvPicPr>
                      <p:cNvPr id="4506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330" y="5261601"/>
                        <a:ext cx="676751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 err="1"/>
              <a:t>Creating</a:t>
            </a:r>
            <a:r>
              <a:rPr lang="pt-PT" altLang="pt-PT" dirty="0"/>
              <a:t> a </a:t>
            </a:r>
            <a:r>
              <a:rPr lang="pt-PT" altLang="pt-PT" dirty="0" err="1"/>
              <a:t>Polygon</a:t>
            </a:r>
            <a:r>
              <a:rPr lang="pt-PT" altLang="pt-PT" dirty="0"/>
              <a:t> </a:t>
            </a:r>
            <a:r>
              <a:rPr lang="pt-PT" altLang="pt-PT" dirty="0" err="1"/>
              <a:t>Mesh</a:t>
            </a:r>
            <a:endParaRPr lang="pt-PT" altLang="pt-PT" dirty="0" smtClean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64BF0-90AD-466C-82C6-505F79137533}" type="slidenum">
              <a:rPr lang="pt-PT"/>
              <a:pPr>
                <a:defRPr/>
              </a:pPr>
              <a:t>49</a:t>
            </a:fld>
            <a:endParaRPr lang="pt-PT" dirty="0"/>
          </a:p>
        </p:txBody>
      </p:sp>
      <p:pic>
        <p:nvPicPr>
          <p:cNvPr id="45064" name="Picture 11" descr="H:\Carlos\Disciplinas\CG\CG_0708\Livros Java\Livro\Livro\Computer_Graphics_Using_Java__2D_and_3D_-_Prentice_Hall_2006\6.4. GeometryInfo_files\getfile_004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58" y="3226544"/>
            <a:ext cx="4235084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12" descr="F:\Carlos\Disciplinas\CG\Livros Java\Livro\Livro\Computer_Graphics_Using_Java__2D_and_3D_-_Prentice_Hall_2006\6.4. GeometryInfo_files\getfile_003.d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884" y="2348880"/>
            <a:ext cx="4660232" cy="416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60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t-PT" b="1" dirty="0" smtClean="0">
                <a:solidFill>
                  <a:srgbClr val="0070C0"/>
                </a:solidFill>
              </a:rPr>
              <a:t>Modeling of Geometric Shapes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5C8690E-098C-4686-8EE3-72930D1EBC4B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685800" y="1657350"/>
            <a:ext cx="7772400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pt-PT" sz="2000" dirty="0" smtClean="0"/>
              <a:t>The </a:t>
            </a:r>
            <a:r>
              <a:rPr lang="en-US" altLang="pt-PT" sz="2000" dirty="0"/>
              <a:t>geometric shapes of 3D objects are typically modeled as points, lines and surfaces.</a:t>
            </a:r>
            <a:endParaRPr lang="pt-PT" altLang="pt-PT" sz="2000" dirty="0"/>
          </a:p>
        </p:txBody>
      </p:sp>
      <p:sp>
        <p:nvSpPr>
          <p:cNvPr id="2" name="Trapézio 1"/>
          <p:cNvSpPr/>
          <p:nvPr/>
        </p:nvSpPr>
        <p:spPr>
          <a:xfrm rot="1970557">
            <a:off x="3204463" y="3025888"/>
            <a:ext cx="2935353" cy="2389572"/>
          </a:xfrm>
          <a:prstGeom prst="trapezoid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4528123" y="271650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994744" y="36450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148064" y="594845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2719071" y="43651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hamada rectangular 14"/>
          <p:cNvSpPr/>
          <p:nvPr/>
        </p:nvSpPr>
        <p:spPr>
          <a:xfrm>
            <a:off x="6372200" y="2716502"/>
            <a:ext cx="720303" cy="426891"/>
          </a:xfrm>
          <a:prstGeom prst="wedgeRectCallout">
            <a:avLst>
              <a:gd name="adj1" fmla="val -73968"/>
              <a:gd name="adj2" fmla="val 15117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PT" sz="1400" dirty="0" err="1" smtClean="0"/>
              <a:t>Point</a:t>
            </a:r>
            <a:endParaRPr lang="pt-PT" sz="1400" dirty="0"/>
          </a:p>
        </p:txBody>
      </p:sp>
      <p:sp>
        <p:nvSpPr>
          <p:cNvPr id="16" name="Chamada rectangular 15"/>
          <p:cNvSpPr/>
          <p:nvPr/>
        </p:nvSpPr>
        <p:spPr>
          <a:xfrm>
            <a:off x="2502935" y="2634843"/>
            <a:ext cx="720303" cy="426891"/>
          </a:xfrm>
          <a:prstGeom prst="wedgeRectCallout">
            <a:avLst>
              <a:gd name="adj1" fmla="val 98452"/>
              <a:gd name="adj2" fmla="val 167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PT" sz="1400" dirty="0" err="1" smtClean="0"/>
              <a:t>Line</a:t>
            </a:r>
            <a:endParaRPr lang="pt-PT" sz="1400" dirty="0"/>
          </a:p>
        </p:txBody>
      </p:sp>
      <p:sp>
        <p:nvSpPr>
          <p:cNvPr id="17" name="Chamada rectangular 16"/>
          <p:cNvSpPr/>
          <p:nvPr/>
        </p:nvSpPr>
        <p:spPr>
          <a:xfrm>
            <a:off x="2467386" y="5159770"/>
            <a:ext cx="952486" cy="426891"/>
          </a:xfrm>
          <a:prstGeom prst="wedgeRectCallout">
            <a:avLst>
              <a:gd name="adj1" fmla="val 162873"/>
              <a:gd name="adj2" fmla="val -1173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PT" sz="1400" dirty="0" smtClean="0"/>
              <a:t>Surface</a:t>
            </a:r>
            <a:endParaRPr lang="pt-P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 err="1"/>
              <a:t>Creating</a:t>
            </a:r>
            <a:r>
              <a:rPr lang="pt-PT" altLang="pt-PT" dirty="0"/>
              <a:t> a </a:t>
            </a:r>
            <a:r>
              <a:rPr lang="pt-PT" altLang="pt-PT" dirty="0" err="1"/>
              <a:t>Polygon</a:t>
            </a:r>
            <a:r>
              <a:rPr lang="pt-PT" altLang="pt-PT" dirty="0"/>
              <a:t> </a:t>
            </a:r>
            <a:r>
              <a:rPr lang="pt-PT" altLang="pt-PT" dirty="0" err="1"/>
              <a:t>Mesh</a:t>
            </a:r>
            <a:endParaRPr lang="pt-PT" altLang="pt-PT" dirty="0" smtClean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ECA62-E0F8-4AB6-8049-8160ACBFAFF5}" type="slidenum">
              <a:rPr lang="pt-PT"/>
              <a:pPr>
                <a:defRPr/>
              </a:pPr>
              <a:t>50</a:t>
            </a:fld>
            <a:endParaRPr lang="pt-PT" dirty="0"/>
          </a:p>
        </p:txBody>
      </p:sp>
      <p:graphicFrame>
        <p:nvGraphicFramePr>
          <p:cNvPr id="46084" name="Object 6"/>
          <p:cNvGraphicFramePr>
            <a:graphicFrameLocks noChangeAspect="1"/>
          </p:cNvGraphicFramePr>
          <p:nvPr/>
        </p:nvGraphicFramePr>
        <p:xfrm>
          <a:off x="395288" y="1833563"/>
          <a:ext cx="3771900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8" name="Equação" r:id="rId3" imgW="2209800" imgH="723900" progId="Equation.3">
                  <p:embed/>
                </p:oleObj>
              </mc:Choice>
              <mc:Fallback>
                <p:oleObj name="Equação" r:id="rId3" imgW="2209800" imgH="723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833563"/>
                        <a:ext cx="3771900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Conexão recta 12"/>
          <p:cNvCxnSpPr/>
          <p:nvPr/>
        </p:nvCxnSpPr>
        <p:spPr>
          <a:xfrm flipV="1">
            <a:off x="1908175" y="3429000"/>
            <a:ext cx="2951163" cy="1871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cta 13"/>
          <p:cNvCxnSpPr/>
          <p:nvPr/>
        </p:nvCxnSpPr>
        <p:spPr>
          <a:xfrm flipV="1">
            <a:off x="3203575" y="3644900"/>
            <a:ext cx="2232025" cy="2087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cta 17"/>
          <p:cNvCxnSpPr/>
          <p:nvPr/>
        </p:nvCxnSpPr>
        <p:spPr>
          <a:xfrm flipV="1">
            <a:off x="4140200" y="3860800"/>
            <a:ext cx="1871663" cy="216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cta 19"/>
          <p:cNvCxnSpPr/>
          <p:nvPr/>
        </p:nvCxnSpPr>
        <p:spPr>
          <a:xfrm flipV="1">
            <a:off x="4859338" y="3933825"/>
            <a:ext cx="1800225" cy="2492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cta 23"/>
          <p:cNvCxnSpPr/>
          <p:nvPr/>
        </p:nvCxnSpPr>
        <p:spPr>
          <a:xfrm flipH="1" flipV="1">
            <a:off x="4427538" y="3429000"/>
            <a:ext cx="2232025" cy="107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cta 25"/>
          <p:cNvCxnSpPr/>
          <p:nvPr/>
        </p:nvCxnSpPr>
        <p:spPr>
          <a:xfrm flipH="1" flipV="1">
            <a:off x="3779838" y="3789363"/>
            <a:ext cx="252095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cta 29"/>
          <p:cNvCxnSpPr/>
          <p:nvPr/>
        </p:nvCxnSpPr>
        <p:spPr>
          <a:xfrm flipH="1" flipV="1">
            <a:off x="3132138" y="4365625"/>
            <a:ext cx="2519362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cta 30"/>
          <p:cNvCxnSpPr/>
          <p:nvPr/>
        </p:nvCxnSpPr>
        <p:spPr>
          <a:xfrm flipH="1" flipV="1">
            <a:off x="2484438" y="4868863"/>
            <a:ext cx="2663825" cy="136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cta unidireccional 35"/>
          <p:cNvCxnSpPr/>
          <p:nvPr/>
        </p:nvCxnSpPr>
        <p:spPr>
          <a:xfrm flipV="1">
            <a:off x="1979613" y="3284538"/>
            <a:ext cx="2160587" cy="10810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cta unidireccional 36"/>
          <p:cNvCxnSpPr/>
          <p:nvPr/>
        </p:nvCxnSpPr>
        <p:spPr>
          <a:xfrm flipH="1" flipV="1">
            <a:off x="4787900" y="2997200"/>
            <a:ext cx="2376488" cy="100806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95" name="CaixaDeTexto 40"/>
          <p:cNvSpPr txBox="1">
            <a:spLocks noChangeArrowheads="1"/>
          </p:cNvSpPr>
          <p:nvPr/>
        </p:nvSpPr>
        <p:spPr bwMode="auto">
          <a:xfrm>
            <a:off x="4572000" y="2636838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6096" name="CaixaDeTexto 41"/>
          <p:cNvSpPr txBox="1">
            <a:spLocks noChangeArrowheads="1"/>
          </p:cNvSpPr>
          <p:nvPr/>
        </p:nvSpPr>
        <p:spPr bwMode="auto">
          <a:xfrm>
            <a:off x="7164388" y="3789363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6097" name="CaixaDeTexto 42"/>
          <p:cNvSpPr txBox="1">
            <a:spLocks noChangeArrowheads="1"/>
          </p:cNvSpPr>
          <p:nvPr/>
        </p:nvSpPr>
        <p:spPr bwMode="auto">
          <a:xfrm>
            <a:off x="1619250" y="422116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46098" name="CaixaDeTexto 43"/>
          <p:cNvSpPr txBox="1">
            <a:spLocks noChangeArrowheads="1"/>
          </p:cNvSpPr>
          <p:nvPr/>
        </p:nvSpPr>
        <p:spPr bwMode="auto">
          <a:xfrm>
            <a:off x="4140200" y="2997200"/>
            <a:ext cx="215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6099" name="CaixaDeTexto 44"/>
          <p:cNvSpPr txBox="1">
            <a:spLocks noChangeArrowheads="1"/>
          </p:cNvSpPr>
          <p:nvPr/>
        </p:nvSpPr>
        <p:spPr bwMode="auto">
          <a:xfrm>
            <a:off x="5940425" y="2997200"/>
            <a:ext cx="35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46100" name="CaixaDeTexto 45"/>
          <p:cNvSpPr txBox="1">
            <a:spLocks noChangeArrowheads="1"/>
          </p:cNvSpPr>
          <p:nvPr/>
        </p:nvSpPr>
        <p:spPr bwMode="auto">
          <a:xfrm>
            <a:off x="2700338" y="3357563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46101" name="CaixaDeTexto 46"/>
          <p:cNvSpPr txBox="1">
            <a:spLocks noChangeArrowheads="1"/>
          </p:cNvSpPr>
          <p:nvPr/>
        </p:nvSpPr>
        <p:spPr bwMode="auto">
          <a:xfrm>
            <a:off x="1258888" y="4365625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46102" name="CaixaDeTexto 47"/>
          <p:cNvSpPr txBox="1">
            <a:spLocks noChangeArrowheads="1"/>
          </p:cNvSpPr>
          <p:nvPr/>
        </p:nvSpPr>
        <p:spPr bwMode="auto">
          <a:xfrm>
            <a:off x="7524750" y="4076700"/>
            <a:ext cx="32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cxnSp>
        <p:nvCxnSpPr>
          <p:cNvPr id="23" name="Conexão recta 22"/>
          <p:cNvCxnSpPr>
            <a:endCxn id="27" idx="4"/>
          </p:cNvCxnSpPr>
          <p:nvPr/>
        </p:nvCxnSpPr>
        <p:spPr>
          <a:xfrm flipV="1">
            <a:off x="5370947" y="2492896"/>
            <a:ext cx="8320" cy="209815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4927044" y="2051556"/>
            <a:ext cx="8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343449" y="2421260"/>
            <a:ext cx="71636" cy="71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 err="1"/>
              <a:t>Creating</a:t>
            </a:r>
            <a:r>
              <a:rPr lang="pt-PT" altLang="pt-PT" dirty="0"/>
              <a:t> a </a:t>
            </a:r>
            <a:r>
              <a:rPr lang="pt-PT" altLang="pt-PT" dirty="0" err="1"/>
              <a:t>Polygon</a:t>
            </a:r>
            <a:r>
              <a:rPr lang="pt-PT" altLang="pt-PT" dirty="0"/>
              <a:t> </a:t>
            </a:r>
            <a:r>
              <a:rPr lang="pt-PT" altLang="pt-PT" dirty="0" err="1"/>
              <a:t>Mesh</a:t>
            </a:r>
            <a:endParaRPr lang="pt-PT" altLang="pt-PT" dirty="0" smtClean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CD9CB-E728-4DF7-9CA6-C9257EBB3250}" type="slidenum">
              <a:rPr lang="pt-PT"/>
              <a:pPr>
                <a:defRPr/>
              </a:pPr>
              <a:t>51</a:t>
            </a:fld>
            <a:endParaRPr lang="pt-PT" dirty="0"/>
          </a:p>
        </p:txBody>
      </p:sp>
      <p:grpSp>
        <p:nvGrpSpPr>
          <p:cNvPr id="47108" name="Grupo 24"/>
          <p:cNvGrpSpPr>
            <a:grpSpLocks/>
          </p:cNvGrpSpPr>
          <p:nvPr/>
        </p:nvGrpSpPr>
        <p:grpSpPr bwMode="auto">
          <a:xfrm>
            <a:off x="250825" y="4005064"/>
            <a:ext cx="3962400" cy="2349699"/>
            <a:chOff x="1258888" y="2517678"/>
            <a:chExt cx="6591300" cy="3908522"/>
          </a:xfrm>
        </p:grpSpPr>
        <p:cxnSp>
          <p:nvCxnSpPr>
            <p:cNvPr id="13" name="Conexão recta 12"/>
            <p:cNvCxnSpPr/>
            <p:nvPr/>
          </p:nvCxnSpPr>
          <p:spPr>
            <a:xfrm flipV="1">
              <a:off x="1908511" y="3429039"/>
              <a:ext cx="2949713" cy="1872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cta 13"/>
            <p:cNvCxnSpPr/>
            <p:nvPr/>
          </p:nvCxnSpPr>
          <p:spPr>
            <a:xfrm flipV="1">
              <a:off x="3202476" y="3645574"/>
              <a:ext cx="2234070" cy="2086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cta 17"/>
            <p:cNvCxnSpPr/>
            <p:nvPr/>
          </p:nvCxnSpPr>
          <p:spPr>
            <a:xfrm flipV="1">
              <a:off x="4139942" y="3862109"/>
              <a:ext cx="1872288" cy="216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19"/>
            <p:cNvCxnSpPr/>
            <p:nvPr/>
          </p:nvCxnSpPr>
          <p:spPr>
            <a:xfrm flipV="1">
              <a:off x="4858225" y="3933408"/>
              <a:ext cx="1800988" cy="2492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cta 23"/>
            <p:cNvCxnSpPr/>
            <p:nvPr/>
          </p:nvCxnSpPr>
          <p:spPr>
            <a:xfrm flipH="1" flipV="1">
              <a:off x="4427782" y="3429039"/>
              <a:ext cx="2231431" cy="1080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xão recta 25"/>
            <p:cNvCxnSpPr/>
            <p:nvPr/>
          </p:nvCxnSpPr>
          <p:spPr>
            <a:xfrm flipH="1" flipV="1">
              <a:off x="3780800" y="3788170"/>
              <a:ext cx="2519271" cy="1296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xão recta 29"/>
            <p:cNvCxnSpPr/>
            <p:nvPr/>
          </p:nvCxnSpPr>
          <p:spPr>
            <a:xfrm flipH="1" flipV="1">
              <a:off x="3131177" y="4366478"/>
              <a:ext cx="2519271" cy="12939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xão recta 30"/>
            <p:cNvCxnSpPr/>
            <p:nvPr/>
          </p:nvCxnSpPr>
          <p:spPr>
            <a:xfrm flipH="1" flipV="1">
              <a:off x="2484194" y="4868205"/>
              <a:ext cx="2664513" cy="1367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xão recta unidireccional 35"/>
            <p:cNvCxnSpPr/>
            <p:nvPr/>
          </p:nvCxnSpPr>
          <p:spPr>
            <a:xfrm flipV="1">
              <a:off x="1979812" y="3283803"/>
              <a:ext cx="2160130" cy="1082675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xão recta unidireccional 36"/>
            <p:cNvCxnSpPr/>
            <p:nvPr/>
          </p:nvCxnSpPr>
          <p:spPr>
            <a:xfrm flipH="1" flipV="1">
              <a:off x="4786924" y="2995969"/>
              <a:ext cx="2376671" cy="1008736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22" name="CaixaDeTexto 40"/>
            <p:cNvSpPr txBox="1">
              <a:spLocks noChangeArrowheads="1"/>
            </p:cNvSpPr>
            <p:nvPr/>
          </p:nvSpPr>
          <p:spPr bwMode="auto">
            <a:xfrm>
              <a:off x="4374390" y="2517678"/>
              <a:ext cx="300039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i="1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47123" name="CaixaDeTexto 41"/>
            <p:cNvSpPr txBox="1">
              <a:spLocks noChangeArrowheads="1"/>
            </p:cNvSpPr>
            <p:nvPr/>
          </p:nvSpPr>
          <p:spPr bwMode="auto">
            <a:xfrm>
              <a:off x="7164388" y="3789363"/>
              <a:ext cx="3000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i="1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47124" name="CaixaDeTexto 42"/>
            <p:cNvSpPr txBox="1">
              <a:spLocks noChangeArrowheads="1"/>
            </p:cNvSpPr>
            <p:nvPr/>
          </p:nvSpPr>
          <p:spPr bwMode="auto">
            <a:xfrm>
              <a:off x="1619250" y="4221163"/>
              <a:ext cx="3000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i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47125" name="CaixaDeTexto 43"/>
            <p:cNvSpPr txBox="1">
              <a:spLocks noChangeArrowheads="1"/>
            </p:cNvSpPr>
            <p:nvPr/>
          </p:nvSpPr>
          <p:spPr bwMode="auto">
            <a:xfrm>
              <a:off x="4140200" y="2997200"/>
              <a:ext cx="2159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i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7126" name="CaixaDeTexto 44"/>
            <p:cNvSpPr txBox="1">
              <a:spLocks noChangeArrowheads="1"/>
            </p:cNvSpPr>
            <p:nvPr/>
          </p:nvSpPr>
          <p:spPr bwMode="auto">
            <a:xfrm>
              <a:off x="5940425" y="2997200"/>
              <a:ext cx="3508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i="1"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47127" name="CaixaDeTexto 45"/>
            <p:cNvSpPr txBox="1">
              <a:spLocks noChangeArrowheads="1"/>
            </p:cNvSpPr>
            <p:nvPr/>
          </p:nvSpPr>
          <p:spPr bwMode="auto">
            <a:xfrm>
              <a:off x="2700338" y="3357563"/>
              <a:ext cx="3000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i="1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7128" name="CaixaDeTexto 46"/>
            <p:cNvSpPr txBox="1">
              <a:spLocks noChangeArrowheads="1"/>
            </p:cNvSpPr>
            <p:nvPr/>
          </p:nvSpPr>
          <p:spPr bwMode="auto">
            <a:xfrm>
              <a:off x="1258888" y="4365625"/>
              <a:ext cx="3143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i="1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47129" name="CaixaDeTexto 47"/>
            <p:cNvSpPr txBox="1">
              <a:spLocks noChangeArrowheads="1"/>
            </p:cNvSpPr>
            <p:nvPr/>
          </p:nvSpPr>
          <p:spPr bwMode="auto">
            <a:xfrm>
              <a:off x="7524750" y="4076700"/>
              <a:ext cx="3254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</p:grpSp>
      <p:cxnSp>
        <p:nvCxnSpPr>
          <p:cNvPr id="3" name="Conexão recta 2"/>
          <p:cNvCxnSpPr/>
          <p:nvPr/>
        </p:nvCxnSpPr>
        <p:spPr>
          <a:xfrm flipV="1">
            <a:off x="2721870" y="3840013"/>
            <a:ext cx="0" cy="14084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2267744" y="3356992"/>
            <a:ext cx="8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684149" y="3754686"/>
            <a:ext cx="71636" cy="71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755576" y="1916832"/>
            <a:ext cx="7810151" cy="95410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GeometryInfo</a:t>
            </a:r>
            <a:r>
              <a:rPr kumimoji="0" lang="pt-PT" altLang="pt-PT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PT" altLang="pt-PT" sz="14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</a:t>
            </a:r>
            <a:r>
              <a:rPr kumimoji="0" lang="pt-PT" altLang="pt-PT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PT" altLang="pt-PT" sz="1400" b="1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pt-PT" altLang="pt-PT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PT" altLang="pt-PT" sz="14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GeometryInfo</a:t>
            </a:r>
            <a:r>
              <a:rPr kumimoji="0" lang="pt-PT" altLang="pt-PT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PT" altLang="pt-PT" sz="14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GeometryInfo.TRIANGLE_STRIP_ARRAY</a:t>
            </a:r>
            <a:r>
              <a:rPr kumimoji="0" lang="pt-PT" altLang="pt-PT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gi.setCoordinates</a:t>
            </a:r>
            <a:r>
              <a:rPr kumimoji="0" lang="pt-PT" altLang="pt-PT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PT" altLang="pt-PT" sz="14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pts</a:t>
            </a:r>
            <a:r>
              <a:rPr kumimoji="0" lang="pt-PT" altLang="pt-PT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gi.setCoordinateIndices</a:t>
            </a:r>
            <a:r>
              <a:rPr kumimoji="0" lang="pt-PT" altLang="pt-PT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PT" altLang="pt-PT" sz="14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kumimoji="0" lang="pt-PT" altLang="pt-PT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gi.setStripCounts</a:t>
            </a:r>
            <a:r>
              <a:rPr kumimoji="0" lang="pt-PT" altLang="pt-PT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PT" altLang="pt-PT" sz="14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stripCounts</a:t>
            </a:r>
            <a:r>
              <a:rPr kumimoji="0" lang="pt-PT" altLang="pt-PT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pt-PT" altLang="pt-PT" sz="1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 err="1"/>
              <a:t>Creating</a:t>
            </a:r>
            <a:r>
              <a:rPr lang="pt-PT" altLang="pt-PT" dirty="0"/>
              <a:t> a </a:t>
            </a:r>
            <a:r>
              <a:rPr lang="pt-PT" altLang="pt-PT" dirty="0" err="1"/>
              <a:t>Polygon</a:t>
            </a:r>
            <a:r>
              <a:rPr lang="pt-PT" altLang="pt-PT" dirty="0"/>
              <a:t> </a:t>
            </a:r>
            <a:r>
              <a:rPr lang="pt-PT" altLang="pt-PT" dirty="0" err="1"/>
              <a:t>Mesh</a:t>
            </a:r>
            <a:endParaRPr lang="pt-PT" altLang="pt-PT" dirty="0" smtClean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CD9CB-E728-4DF7-9CA6-C9257EBB3250}" type="slidenum">
              <a:rPr lang="pt-PT"/>
              <a:pPr>
                <a:defRPr/>
              </a:pPr>
              <a:t>52</a:t>
            </a:fld>
            <a:endParaRPr lang="pt-PT" dirty="0"/>
          </a:p>
        </p:txBody>
      </p:sp>
      <p:grpSp>
        <p:nvGrpSpPr>
          <p:cNvPr id="47108" name="Grupo 24"/>
          <p:cNvGrpSpPr>
            <a:grpSpLocks/>
          </p:cNvGrpSpPr>
          <p:nvPr/>
        </p:nvGrpSpPr>
        <p:grpSpPr bwMode="auto">
          <a:xfrm>
            <a:off x="250825" y="4005064"/>
            <a:ext cx="3962400" cy="2349699"/>
            <a:chOff x="1258888" y="2517678"/>
            <a:chExt cx="6591300" cy="3908522"/>
          </a:xfrm>
        </p:grpSpPr>
        <p:cxnSp>
          <p:nvCxnSpPr>
            <p:cNvPr id="13" name="Conexão recta 12"/>
            <p:cNvCxnSpPr/>
            <p:nvPr/>
          </p:nvCxnSpPr>
          <p:spPr>
            <a:xfrm flipV="1">
              <a:off x="1908511" y="3429039"/>
              <a:ext cx="2949713" cy="1872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cta 13"/>
            <p:cNvCxnSpPr/>
            <p:nvPr/>
          </p:nvCxnSpPr>
          <p:spPr>
            <a:xfrm flipV="1">
              <a:off x="3202476" y="3645574"/>
              <a:ext cx="2234070" cy="2086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cta 17"/>
            <p:cNvCxnSpPr/>
            <p:nvPr/>
          </p:nvCxnSpPr>
          <p:spPr>
            <a:xfrm flipV="1">
              <a:off x="4139942" y="3862109"/>
              <a:ext cx="1872288" cy="216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19"/>
            <p:cNvCxnSpPr/>
            <p:nvPr/>
          </p:nvCxnSpPr>
          <p:spPr>
            <a:xfrm flipV="1">
              <a:off x="4858225" y="3933408"/>
              <a:ext cx="1800988" cy="2492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cta 23"/>
            <p:cNvCxnSpPr/>
            <p:nvPr/>
          </p:nvCxnSpPr>
          <p:spPr>
            <a:xfrm flipH="1" flipV="1">
              <a:off x="4427782" y="3429039"/>
              <a:ext cx="2231431" cy="1080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xão recta 25"/>
            <p:cNvCxnSpPr/>
            <p:nvPr/>
          </p:nvCxnSpPr>
          <p:spPr>
            <a:xfrm flipH="1" flipV="1">
              <a:off x="3780800" y="3788170"/>
              <a:ext cx="2519271" cy="1296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xão recta 29"/>
            <p:cNvCxnSpPr/>
            <p:nvPr/>
          </p:nvCxnSpPr>
          <p:spPr>
            <a:xfrm flipH="1" flipV="1">
              <a:off x="3131177" y="4366478"/>
              <a:ext cx="2519271" cy="12939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xão recta 30"/>
            <p:cNvCxnSpPr/>
            <p:nvPr/>
          </p:nvCxnSpPr>
          <p:spPr>
            <a:xfrm flipH="1" flipV="1">
              <a:off x="2484194" y="4868205"/>
              <a:ext cx="2664513" cy="1367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xão recta unidireccional 35"/>
            <p:cNvCxnSpPr/>
            <p:nvPr/>
          </p:nvCxnSpPr>
          <p:spPr>
            <a:xfrm flipV="1">
              <a:off x="1979812" y="3283803"/>
              <a:ext cx="2160130" cy="1082675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xão recta unidireccional 36"/>
            <p:cNvCxnSpPr/>
            <p:nvPr/>
          </p:nvCxnSpPr>
          <p:spPr>
            <a:xfrm flipH="1" flipV="1">
              <a:off x="4786924" y="2995969"/>
              <a:ext cx="2376671" cy="1008736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22" name="CaixaDeTexto 40"/>
            <p:cNvSpPr txBox="1">
              <a:spLocks noChangeArrowheads="1"/>
            </p:cNvSpPr>
            <p:nvPr/>
          </p:nvSpPr>
          <p:spPr bwMode="auto">
            <a:xfrm>
              <a:off x="4374390" y="2517678"/>
              <a:ext cx="300039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47123" name="CaixaDeTexto 41"/>
            <p:cNvSpPr txBox="1">
              <a:spLocks noChangeArrowheads="1"/>
            </p:cNvSpPr>
            <p:nvPr/>
          </p:nvSpPr>
          <p:spPr bwMode="auto">
            <a:xfrm>
              <a:off x="7164388" y="3789363"/>
              <a:ext cx="3000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i="1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47124" name="CaixaDeTexto 42"/>
            <p:cNvSpPr txBox="1">
              <a:spLocks noChangeArrowheads="1"/>
            </p:cNvSpPr>
            <p:nvPr/>
          </p:nvSpPr>
          <p:spPr bwMode="auto">
            <a:xfrm>
              <a:off x="1619250" y="4221163"/>
              <a:ext cx="3000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i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47125" name="CaixaDeTexto 43"/>
            <p:cNvSpPr txBox="1">
              <a:spLocks noChangeArrowheads="1"/>
            </p:cNvSpPr>
            <p:nvPr/>
          </p:nvSpPr>
          <p:spPr bwMode="auto">
            <a:xfrm>
              <a:off x="4140200" y="2997200"/>
              <a:ext cx="2159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i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7126" name="CaixaDeTexto 44"/>
            <p:cNvSpPr txBox="1">
              <a:spLocks noChangeArrowheads="1"/>
            </p:cNvSpPr>
            <p:nvPr/>
          </p:nvSpPr>
          <p:spPr bwMode="auto">
            <a:xfrm>
              <a:off x="5940425" y="2997200"/>
              <a:ext cx="3508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i="1"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47127" name="CaixaDeTexto 45"/>
            <p:cNvSpPr txBox="1">
              <a:spLocks noChangeArrowheads="1"/>
            </p:cNvSpPr>
            <p:nvPr/>
          </p:nvSpPr>
          <p:spPr bwMode="auto">
            <a:xfrm>
              <a:off x="2700338" y="3357563"/>
              <a:ext cx="3000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i="1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7128" name="CaixaDeTexto 46"/>
            <p:cNvSpPr txBox="1">
              <a:spLocks noChangeArrowheads="1"/>
            </p:cNvSpPr>
            <p:nvPr/>
          </p:nvSpPr>
          <p:spPr bwMode="auto">
            <a:xfrm>
              <a:off x="1258888" y="4365625"/>
              <a:ext cx="3143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i="1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47129" name="CaixaDeTexto 47"/>
            <p:cNvSpPr txBox="1">
              <a:spLocks noChangeArrowheads="1"/>
            </p:cNvSpPr>
            <p:nvPr/>
          </p:nvSpPr>
          <p:spPr bwMode="auto">
            <a:xfrm>
              <a:off x="7524750" y="4076700"/>
              <a:ext cx="3254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</p:grpSp>
      <p:sp>
        <p:nvSpPr>
          <p:cNvPr id="27" name="Chamada rectangular 26"/>
          <p:cNvSpPr/>
          <p:nvPr/>
        </p:nvSpPr>
        <p:spPr>
          <a:xfrm>
            <a:off x="682278" y="1627981"/>
            <a:ext cx="1300510" cy="576263"/>
          </a:xfrm>
          <a:prstGeom prst="wedgeRectCallout">
            <a:avLst>
              <a:gd name="adj1" fmla="val 82352"/>
              <a:gd name="adj2" fmla="val 2474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n unique vertices</a:t>
            </a:r>
            <a:endParaRPr lang="en-US" sz="1400" i="1" dirty="0"/>
          </a:p>
        </p:txBody>
      </p:sp>
      <p:pic>
        <p:nvPicPr>
          <p:cNvPr id="471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5"/>
          <a:stretch>
            <a:fillRect/>
          </a:stretch>
        </p:blipFill>
        <p:spPr bwMode="auto">
          <a:xfrm>
            <a:off x="3441700" y="1989138"/>
            <a:ext cx="545147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ângulo 27"/>
          <p:cNvSpPr/>
          <p:nvPr/>
        </p:nvSpPr>
        <p:spPr>
          <a:xfrm>
            <a:off x="3635375" y="1916113"/>
            <a:ext cx="5257800" cy="2520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cxnSp>
        <p:nvCxnSpPr>
          <p:cNvPr id="3" name="Conexão recta 2"/>
          <p:cNvCxnSpPr/>
          <p:nvPr/>
        </p:nvCxnSpPr>
        <p:spPr>
          <a:xfrm flipV="1">
            <a:off x="2721870" y="3840013"/>
            <a:ext cx="0" cy="14084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2267744" y="3356992"/>
            <a:ext cx="8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684149" y="3754686"/>
            <a:ext cx="71636" cy="71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115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rapézio 26"/>
          <p:cNvSpPr/>
          <p:nvPr/>
        </p:nvSpPr>
        <p:spPr>
          <a:xfrm rot="3135452">
            <a:off x="3399631" y="2834482"/>
            <a:ext cx="1152525" cy="3227388"/>
          </a:xfrm>
          <a:prstGeom prst="trapezoid">
            <a:avLst>
              <a:gd name="adj" fmla="val 27809"/>
            </a:avLst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4813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 err="1"/>
              <a:t>Creating</a:t>
            </a:r>
            <a:r>
              <a:rPr lang="pt-PT" altLang="pt-PT" dirty="0"/>
              <a:t> a </a:t>
            </a:r>
            <a:r>
              <a:rPr lang="pt-PT" altLang="pt-PT" dirty="0" err="1"/>
              <a:t>Polygon</a:t>
            </a:r>
            <a:r>
              <a:rPr lang="pt-PT" altLang="pt-PT" dirty="0"/>
              <a:t> </a:t>
            </a:r>
            <a:r>
              <a:rPr lang="pt-PT" altLang="pt-PT" dirty="0" err="1"/>
              <a:t>Mesh</a:t>
            </a:r>
            <a:endParaRPr lang="pt-PT" altLang="pt-PT" dirty="0" smtClean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E0761-1AA0-4FF1-B7D5-7F68F58CB4A0}" type="slidenum">
              <a:rPr lang="pt-PT"/>
              <a:pPr>
                <a:defRPr/>
              </a:pPr>
              <a:t>53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 flipV="1">
            <a:off x="1908175" y="3429000"/>
            <a:ext cx="2951163" cy="1871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cta 13"/>
          <p:cNvCxnSpPr/>
          <p:nvPr/>
        </p:nvCxnSpPr>
        <p:spPr>
          <a:xfrm flipV="1">
            <a:off x="3203575" y="3644900"/>
            <a:ext cx="2232025" cy="2087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cta 17"/>
          <p:cNvCxnSpPr/>
          <p:nvPr/>
        </p:nvCxnSpPr>
        <p:spPr>
          <a:xfrm flipV="1">
            <a:off x="4140200" y="3860800"/>
            <a:ext cx="1871663" cy="216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cta 19"/>
          <p:cNvCxnSpPr/>
          <p:nvPr/>
        </p:nvCxnSpPr>
        <p:spPr>
          <a:xfrm flipV="1">
            <a:off x="4859338" y="3933825"/>
            <a:ext cx="1800225" cy="2492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cta 23"/>
          <p:cNvCxnSpPr/>
          <p:nvPr/>
        </p:nvCxnSpPr>
        <p:spPr>
          <a:xfrm flipH="1" flipV="1">
            <a:off x="4427538" y="3429000"/>
            <a:ext cx="2232025" cy="107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cta 25"/>
          <p:cNvCxnSpPr/>
          <p:nvPr/>
        </p:nvCxnSpPr>
        <p:spPr>
          <a:xfrm flipH="1" flipV="1">
            <a:off x="3779838" y="3789363"/>
            <a:ext cx="252095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cta 29"/>
          <p:cNvCxnSpPr/>
          <p:nvPr/>
        </p:nvCxnSpPr>
        <p:spPr>
          <a:xfrm flipH="1" flipV="1">
            <a:off x="3132138" y="4365625"/>
            <a:ext cx="2519362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cta 30"/>
          <p:cNvCxnSpPr/>
          <p:nvPr/>
        </p:nvCxnSpPr>
        <p:spPr>
          <a:xfrm flipH="1" flipV="1">
            <a:off x="2484438" y="4868863"/>
            <a:ext cx="2663825" cy="136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cta unidireccional 35"/>
          <p:cNvCxnSpPr/>
          <p:nvPr/>
        </p:nvCxnSpPr>
        <p:spPr>
          <a:xfrm flipV="1">
            <a:off x="1979613" y="3284538"/>
            <a:ext cx="2160587" cy="10810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cta unidireccional 36"/>
          <p:cNvCxnSpPr/>
          <p:nvPr/>
        </p:nvCxnSpPr>
        <p:spPr>
          <a:xfrm flipH="1" flipV="1">
            <a:off x="4787900" y="2997200"/>
            <a:ext cx="2376488" cy="100806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43" name="CaixaDeTexto 40"/>
          <p:cNvSpPr txBox="1">
            <a:spLocks noChangeArrowheads="1"/>
          </p:cNvSpPr>
          <p:nvPr/>
        </p:nvSpPr>
        <p:spPr bwMode="auto">
          <a:xfrm>
            <a:off x="4572000" y="2636838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8144" name="CaixaDeTexto 41"/>
          <p:cNvSpPr txBox="1">
            <a:spLocks noChangeArrowheads="1"/>
          </p:cNvSpPr>
          <p:nvPr/>
        </p:nvSpPr>
        <p:spPr bwMode="auto">
          <a:xfrm>
            <a:off x="7164388" y="3789363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8145" name="CaixaDeTexto 42"/>
          <p:cNvSpPr txBox="1">
            <a:spLocks noChangeArrowheads="1"/>
          </p:cNvSpPr>
          <p:nvPr/>
        </p:nvSpPr>
        <p:spPr bwMode="auto">
          <a:xfrm>
            <a:off x="1619250" y="422116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48146" name="CaixaDeTexto 43"/>
          <p:cNvSpPr txBox="1">
            <a:spLocks noChangeArrowheads="1"/>
          </p:cNvSpPr>
          <p:nvPr/>
        </p:nvSpPr>
        <p:spPr bwMode="auto">
          <a:xfrm>
            <a:off x="4140200" y="2997200"/>
            <a:ext cx="215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8147" name="CaixaDeTexto 44"/>
          <p:cNvSpPr txBox="1">
            <a:spLocks noChangeArrowheads="1"/>
          </p:cNvSpPr>
          <p:nvPr/>
        </p:nvSpPr>
        <p:spPr bwMode="auto">
          <a:xfrm>
            <a:off x="5940425" y="2997200"/>
            <a:ext cx="35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48148" name="CaixaDeTexto 45"/>
          <p:cNvSpPr txBox="1">
            <a:spLocks noChangeArrowheads="1"/>
          </p:cNvSpPr>
          <p:nvPr/>
        </p:nvSpPr>
        <p:spPr bwMode="auto">
          <a:xfrm>
            <a:off x="2700338" y="3357563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48149" name="CaixaDeTexto 46"/>
          <p:cNvSpPr txBox="1">
            <a:spLocks noChangeArrowheads="1"/>
          </p:cNvSpPr>
          <p:nvPr/>
        </p:nvSpPr>
        <p:spPr bwMode="auto">
          <a:xfrm>
            <a:off x="1258888" y="4365625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48150" name="CaixaDeTexto 47"/>
          <p:cNvSpPr txBox="1">
            <a:spLocks noChangeArrowheads="1"/>
          </p:cNvSpPr>
          <p:nvPr/>
        </p:nvSpPr>
        <p:spPr bwMode="auto">
          <a:xfrm>
            <a:off x="7524750" y="4076700"/>
            <a:ext cx="32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8" name="Chamada rectangular 27"/>
          <p:cNvSpPr/>
          <p:nvPr/>
        </p:nvSpPr>
        <p:spPr>
          <a:xfrm>
            <a:off x="539750" y="6021388"/>
            <a:ext cx="1152525" cy="360362"/>
          </a:xfrm>
          <a:prstGeom prst="wedgeRectCallout">
            <a:avLst>
              <a:gd name="adj1" fmla="val 118945"/>
              <a:gd name="adj2" fmla="val -22244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PT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pt-PT" sz="1400" dirty="0"/>
              <a:t> </a:t>
            </a:r>
            <a:r>
              <a:rPr lang="pt-PT" sz="1400" dirty="0" err="1"/>
              <a:t>stripes</a:t>
            </a:r>
            <a:endParaRPr lang="pt-PT" sz="1400" dirty="0"/>
          </a:p>
        </p:txBody>
      </p:sp>
      <p:sp>
        <p:nvSpPr>
          <p:cNvPr id="29" name="Oval 28"/>
          <p:cNvSpPr/>
          <p:nvPr/>
        </p:nvSpPr>
        <p:spPr>
          <a:xfrm>
            <a:off x="2470150" y="4830763"/>
            <a:ext cx="144463" cy="1444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2" name="Oval 31"/>
          <p:cNvSpPr/>
          <p:nvPr/>
        </p:nvSpPr>
        <p:spPr>
          <a:xfrm>
            <a:off x="3203575" y="4365625"/>
            <a:ext cx="144463" cy="14287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3" name="Oval 32"/>
          <p:cNvSpPr/>
          <p:nvPr/>
        </p:nvSpPr>
        <p:spPr>
          <a:xfrm>
            <a:off x="3995738" y="3860800"/>
            <a:ext cx="144462" cy="14446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4" name="Oval 33"/>
          <p:cNvSpPr/>
          <p:nvPr/>
        </p:nvSpPr>
        <p:spPr>
          <a:xfrm>
            <a:off x="4572000" y="3500438"/>
            <a:ext cx="144463" cy="1444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5" name="Oval 34"/>
          <p:cNvSpPr/>
          <p:nvPr/>
        </p:nvSpPr>
        <p:spPr>
          <a:xfrm>
            <a:off x="5148263" y="3789363"/>
            <a:ext cx="144462" cy="1444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8" name="Oval 37"/>
          <p:cNvSpPr/>
          <p:nvPr/>
        </p:nvSpPr>
        <p:spPr>
          <a:xfrm>
            <a:off x="4656138" y="4233863"/>
            <a:ext cx="144462" cy="1444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9" name="Oval 38"/>
          <p:cNvSpPr/>
          <p:nvPr/>
        </p:nvSpPr>
        <p:spPr>
          <a:xfrm>
            <a:off x="4054475" y="4843463"/>
            <a:ext cx="144463" cy="1444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40" name="Oval 39"/>
          <p:cNvSpPr/>
          <p:nvPr/>
        </p:nvSpPr>
        <p:spPr>
          <a:xfrm>
            <a:off x="3492500" y="5373688"/>
            <a:ext cx="142875" cy="14287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50" name="Chamada rectangular 49"/>
          <p:cNvSpPr/>
          <p:nvPr/>
        </p:nvSpPr>
        <p:spPr>
          <a:xfrm>
            <a:off x="468313" y="2349500"/>
            <a:ext cx="2447925" cy="863600"/>
          </a:xfrm>
          <a:prstGeom prst="wedgeRectCallout">
            <a:avLst>
              <a:gd name="adj1" fmla="val 59088"/>
              <a:gd name="adj2" fmla="val 1675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2n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coordinates indices per stripe</a:t>
            </a:r>
          </a:p>
          <a:p>
            <a:pPr>
              <a:defRPr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2n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-1) total</a:t>
            </a:r>
            <a:endParaRPr lang="en-US" sz="1400" dirty="0"/>
          </a:p>
        </p:txBody>
      </p:sp>
      <p:pic>
        <p:nvPicPr>
          <p:cNvPr id="48161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989138"/>
            <a:ext cx="507682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ângulo 40"/>
          <p:cNvSpPr/>
          <p:nvPr/>
        </p:nvSpPr>
        <p:spPr>
          <a:xfrm>
            <a:off x="3825875" y="1916113"/>
            <a:ext cx="5113338" cy="576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rapézio 40"/>
          <p:cNvSpPr/>
          <p:nvPr/>
        </p:nvSpPr>
        <p:spPr>
          <a:xfrm rot="3135452">
            <a:off x="2353469" y="3005932"/>
            <a:ext cx="1152525" cy="3227387"/>
          </a:xfrm>
          <a:prstGeom prst="trapezoid">
            <a:avLst>
              <a:gd name="adj" fmla="val 27809"/>
            </a:avLst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4915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 err="1"/>
              <a:t>Creating</a:t>
            </a:r>
            <a:r>
              <a:rPr lang="pt-PT" altLang="pt-PT" dirty="0"/>
              <a:t> a </a:t>
            </a:r>
            <a:r>
              <a:rPr lang="pt-PT" altLang="pt-PT" dirty="0" err="1"/>
              <a:t>Polygon</a:t>
            </a:r>
            <a:r>
              <a:rPr lang="pt-PT" altLang="pt-PT" dirty="0"/>
              <a:t> </a:t>
            </a:r>
            <a:r>
              <a:rPr lang="pt-PT" altLang="pt-PT" dirty="0" err="1"/>
              <a:t>Mesh</a:t>
            </a:r>
            <a:endParaRPr lang="pt-PT" altLang="pt-PT" dirty="0" smtClean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EFEDC4-2A8D-4735-9DD3-4294CBD941DF}" type="slidenum">
              <a:rPr lang="pt-PT"/>
              <a:pPr>
                <a:defRPr/>
              </a:pPr>
              <a:t>54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 flipV="1">
            <a:off x="862013" y="3600450"/>
            <a:ext cx="2951162" cy="1871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cta 13"/>
          <p:cNvCxnSpPr/>
          <p:nvPr/>
        </p:nvCxnSpPr>
        <p:spPr>
          <a:xfrm flipV="1">
            <a:off x="2157413" y="3816350"/>
            <a:ext cx="2232025" cy="2087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cta 17"/>
          <p:cNvCxnSpPr/>
          <p:nvPr/>
        </p:nvCxnSpPr>
        <p:spPr>
          <a:xfrm flipV="1">
            <a:off x="3094038" y="4032250"/>
            <a:ext cx="1871662" cy="216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cta 19"/>
          <p:cNvCxnSpPr/>
          <p:nvPr/>
        </p:nvCxnSpPr>
        <p:spPr>
          <a:xfrm flipV="1">
            <a:off x="3813175" y="4105275"/>
            <a:ext cx="1800225" cy="2492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cta 23"/>
          <p:cNvCxnSpPr/>
          <p:nvPr/>
        </p:nvCxnSpPr>
        <p:spPr>
          <a:xfrm flipH="1" flipV="1">
            <a:off x="3381375" y="3600450"/>
            <a:ext cx="2232025" cy="107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cta 25"/>
          <p:cNvCxnSpPr/>
          <p:nvPr/>
        </p:nvCxnSpPr>
        <p:spPr>
          <a:xfrm flipH="1" flipV="1">
            <a:off x="2733675" y="3960813"/>
            <a:ext cx="252095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cta 29"/>
          <p:cNvCxnSpPr/>
          <p:nvPr/>
        </p:nvCxnSpPr>
        <p:spPr>
          <a:xfrm flipH="1" flipV="1">
            <a:off x="2085975" y="4537075"/>
            <a:ext cx="2519363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cta 30"/>
          <p:cNvCxnSpPr/>
          <p:nvPr/>
        </p:nvCxnSpPr>
        <p:spPr>
          <a:xfrm flipH="1" flipV="1">
            <a:off x="1438275" y="5040313"/>
            <a:ext cx="2663825" cy="136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cta unidireccional 35"/>
          <p:cNvCxnSpPr/>
          <p:nvPr/>
        </p:nvCxnSpPr>
        <p:spPr>
          <a:xfrm flipV="1">
            <a:off x="933450" y="3455988"/>
            <a:ext cx="2160588" cy="10810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cta unidireccional 36"/>
          <p:cNvCxnSpPr/>
          <p:nvPr/>
        </p:nvCxnSpPr>
        <p:spPr>
          <a:xfrm flipH="1" flipV="1">
            <a:off x="3741738" y="3168650"/>
            <a:ext cx="2376487" cy="100806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7" name="CaixaDeTexto 40"/>
          <p:cNvSpPr txBox="1">
            <a:spLocks noChangeArrowheads="1"/>
          </p:cNvSpPr>
          <p:nvPr/>
        </p:nvSpPr>
        <p:spPr bwMode="auto">
          <a:xfrm>
            <a:off x="3525838" y="2808288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9168" name="CaixaDeTexto 41"/>
          <p:cNvSpPr txBox="1">
            <a:spLocks noChangeArrowheads="1"/>
          </p:cNvSpPr>
          <p:nvPr/>
        </p:nvSpPr>
        <p:spPr bwMode="auto">
          <a:xfrm>
            <a:off x="6118225" y="3960813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9169" name="CaixaDeTexto 42"/>
          <p:cNvSpPr txBox="1">
            <a:spLocks noChangeArrowheads="1"/>
          </p:cNvSpPr>
          <p:nvPr/>
        </p:nvSpPr>
        <p:spPr bwMode="auto">
          <a:xfrm>
            <a:off x="573088" y="4392613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49170" name="CaixaDeTexto 43"/>
          <p:cNvSpPr txBox="1">
            <a:spLocks noChangeArrowheads="1"/>
          </p:cNvSpPr>
          <p:nvPr/>
        </p:nvSpPr>
        <p:spPr bwMode="auto">
          <a:xfrm>
            <a:off x="3094038" y="3168650"/>
            <a:ext cx="215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9171" name="CaixaDeTexto 44"/>
          <p:cNvSpPr txBox="1">
            <a:spLocks noChangeArrowheads="1"/>
          </p:cNvSpPr>
          <p:nvPr/>
        </p:nvSpPr>
        <p:spPr bwMode="auto">
          <a:xfrm>
            <a:off x="4894263" y="3168650"/>
            <a:ext cx="350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49172" name="CaixaDeTexto 45"/>
          <p:cNvSpPr txBox="1">
            <a:spLocks noChangeArrowheads="1"/>
          </p:cNvSpPr>
          <p:nvPr/>
        </p:nvSpPr>
        <p:spPr bwMode="auto">
          <a:xfrm>
            <a:off x="1654175" y="3529013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49173" name="CaixaDeTexto 46"/>
          <p:cNvSpPr txBox="1">
            <a:spLocks noChangeArrowheads="1"/>
          </p:cNvSpPr>
          <p:nvPr/>
        </p:nvSpPr>
        <p:spPr bwMode="auto">
          <a:xfrm>
            <a:off x="212725" y="4537075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49174" name="CaixaDeTexto 47"/>
          <p:cNvSpPr txBox="1">
            <a:spLocks noChangeArrowheads="1"/>
          </p:cNvSpPr>
          <p:nvPr/>
        </p:nvSpPr>
        <p:spPr bwMode="auto">
          <a:xfrm>
            <a:off x="6478588" y="4248150"/>
            <a:ext cx="325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9" name="Oval 28"/>
          <p:cNvSpPr/>
          <p:nvPr/>
        </p:nvSpPr>
        <p:spPr>
          <a:xfrm>
            <a:off x="1423988" y="5002213"/>
            <a:ext cx="144462" cy="1444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2" name="Oval 31"/>
          <p:cNvSpPr/>
          <p:nvPr/>
        </p:nvSpPr>
        <p:spPr>
          <a:xfrm>
            <a:off x="2157413" y="4537075"/>
            <a:ext cx="144462" cy="14287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3" name="Oval 32"/>
          <p:cNvSpPr/>
          <p:nvPr/>
        </p:nvSpPr>
        <p:spPr>
          <a:xfrm>
            <a:off x="2949575" y="4032250"/>
            <a:ext cx="144463" cy="14446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4" name="Oval 33"/>
          <p:cNvSpPr/>
          <p:nvPr/>
        </p:nvSpPr>
        <p:spPr>
          <a:xfrm>
            <a:off x="3525838" y="3671888"/>
            <a:ext cx="144462" cy="1444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5" name="Oval 34"/>
          <p:cNvSpPr/>
          <p:nvPr/>
        </p:nvSpPr>
        <p:spPr>
          <a:xfrm>
            <a:off x="4102100" y="3960813"/>
            <a:ext cx="144463" cy="1444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8" name="Oval 37"/>
          <p:cNvSpPr/>
          <p:nvPr/>
        </p:nvSpPr>
        <p:spPr>
          <a:xfrm>
            <a:off x="3609975" y="4405313"/>
            <a:ext cx="144463" cy="1444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9" name="Oval 38"/>
          <p:cNvSpPr/>
          <p:nvPr/>
        </p:nvSpPr>
        <p:spPr>
          <a:xfrm>
            <a:off x="3008313" y="5014913"/>
            <a:ext cx="144462" cy="1444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40" name="Oval 39"/>
          <p:cNvSpPr/>
          <p:nvPr/>
        </p:nvSpPr>
        <p:spPr>
          <a:xfrm>
            <a:off x="2446338" y="5545138"/>
            <a:ext cx="142875" cy="14287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50" name="Chamada rectangular 49"/>
          <p:cNvSpPr/>
          <p:nvPr/>
        </p:nvSpPr>
        <p:spPr>
          <a:xfrm>
            <a:off x="539750" y="2133600"/>
            <a:ext cx="2089150" cy="504825"/>
          </a:xfrm>
          <a:prstGeom prst="wedgeRectCallout">
            <a:avLst>
              <a:gd name="adj1" fmla="val 85544"/>
              <a:gd name="adj2" fmla="val 26185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Coordinate indices per stripe</a:t>
            </a:r>
            <a:endParaRPr lang="en-US" sz="1400" dirty="0"/>
          </a:p>
        </p:txBody>
      </p:sp>
      <p:sp>
        <p:nvSpPr>
          <p:cNvPr id="49184" name="CaixaDeTexto 48"/>
          <p:cNvSpPr txBox="1">
            <a:spLocks noChangeArrowheads="1"/>
          </p:cNvSpPr>
          <p:nvPr/>
        </p:nvSpPr>
        <p:spPr bwMode="auto">
          <a:xfrm>
            <a:off x="3454400" y="3744913"/>
            <a:ext cx="43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9185" name="CaixaDeTexto 51"/>
          <p:cNvSpPr txBox="1">
            <a:spLocks noChangeArrowheads="1"/>
          </p:cNvSpPr>
          <p:nvPr/>
        </p:nvSpPr>
        <p:spPr bwMode="auto">
          <a:xfrm>
            <a:off x="2805113" y="4105275"/>
            <a:ext cx="433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9186" name="CaixaDeTexto 52"/>
          <p:cNvSpPr txBox="1">
            <a:spLocks noChangeArrowheads="1"/>
          </p:cNvSpPr>
          <p:nvPr/>
        </p:nvSpPr>
        <p:spPr bwMode="auto">
          <a:xfrm>
            <a:off x="1365250" y="5113338"/>
            <a:ext cx="647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n-1</a:t>
            </a:r>
          </a:p>
        </p:txBody>
      </p:sp>
      <p:sp>
        <p:nvSpPr>
          <p:cNvPr id="49187" name="CaixaDeTexto 53"/>
          <p:cNvSpPr txBox="1">
            <a:spLocks noChangeArrowheads="1"/>
          </p:cNvSpPr>
          <p:nvPr/>
        </p:nvSpPr>
        <p:spPr bwMode="auto">
          <a:xfrm>
            <a:off x="2012950" y="4608513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. . .</a:t>
            </a:r>
          </a:p>
        </p:txBody>
      </p:sp>
      <p:sp>
        <p:nvSpPr>
          <p:cNvPr id="49188" name="CaixaDeTexto 54"/>
          <p:cNvSpPr txBox="1">
            <a:spLocks noChangeArrowheads="1"/>
          </p:cNvSpPr>
          <p:nvPr/>
        </p:nvSpPr>
        <p:spPr bwMode="auto">
          <a:xfrm>
            <a:off x="3454400" y="4527550"/>
            <a:ext cx="595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n+1</a:t>
            </a:r>
          </a:p>
        </p:txBody>
      </p:sp>
      <p:sp>
        <p:nvSpPr>
          <p:cNvPr id="49189" name="CaixaDeTexto 50"/>
          <p:cNvSpPr txBox="1">
            <a:spLocks noChangeArrowheads="1"/>
          </p:cNvSpPr>
          <p:nvPr/>
        </p:nvSpPr>
        <p:spPr bwMode="auto">
          <a:xfrm>
            <a:off x="4102100" y="4032250"/>
            <a:ext cx="360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pic>
        <p:nvPicPr>
          <p:cNvPr id="49190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1773238"/>
            <a:ext cx="35766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ângulo 41"/>
          <p:cNvSpPr/>
          <p:nvPr/>
        </p:nvSpPr>
        <p:spPr>
          <a:xfrm>
            <a:off x="5292725" y="1773238"/>
            <a:ext cx="3646488" cy="1800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rapézio 41"/>
          <p:cNvSpPr/>
          <p:nvPr/>
        </p:nvSpPr>
        <p:spPr>
          <a:xfrm rot="3135452">
            <a:off x="2353469" y="3005932"/>
            <a:ext cx="1152525" cy="3227387"/>
          </a:xfrm>
          <a:prstGeom prst="trapezoid">
            <a:avLst>
              <a:gd name="adj" fmla="val 27809"/>
            </a:avLst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5017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 err="1"/>
              <a:t>Creating</a:t>
            </a:r>
            <a:r>
              <a:rPr lang="pt-PT" altLang="pt-PT" dirty="0"/>
              <a:t> a </a:t>
            </a:r>
            <a:r>
              <a:rPr lang="pt-PT" altLang="pt-PT" dirty="0" err="1"/>
              <a:t>Polygon</a:t>
            </a:r>
            <a:r>
              <a:rPr lang="pt-PT" altLang="pt-PT" dirty="0"/>
              <a:t> </a:t>
            </a:r>
            <a:r>
              <a:rPr lang="pt-PT" altLang="pt-PT" dirty="0" err="1"/>
              <a:t>Mesh</a:t>
            </a:r>
            <a:endParaRPr lang="pt-PT" altLang="pt-PT" dirty="0" smtClean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2B809-04A3-4F23-A40D-3CFECE596ABC}" type="slidenum">
              <a:rPr lang="pt-PT"/>
              <a:pPr>
                <a:defRPr/>
              </a:pPr>
              <a:t>55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 flipV="1">
            <a:off x="862013" y="3600450"/>
            <a:ext cx="2951162" cy="1871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cta 13"/>
          <p:cNvCxnSpPr/>
          <p:nvPr/>
        </p:nvCxnSpPr>
        <p:spPr>
          <a:xfrm flipV="1">
            <a:off x="2157413" y="3816350"/>
            <a:ext cx="2232025" cy="2087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cta 17"/>
          <p:cNvCxnSpPr/>
          <p:nvPr/>
        </p:nvCxnSpPr>
        <p:spPr>
          <a:xfrm flipV="1">
            <a:off x="3094038" y="4032250"/>
            <a:ext cx="1871662" cy="216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cta 19"/>
          <p:cNvCxnSpPr/>
          <p:nvPr/>
        </p:nvCxnSpPr>
        <p:spPr>
          <a:xfrm flipV="1">
            <a:off x="3813175" y="4105275"/>
            <a:ext cx="1800225" cy="2492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cta 23"/>
          <p:cNvCxnSpPr/>
          <p:nvPr/>
        </p:nvCxnSpPr>
        <p:spPr>
          <a:xfrm flipH="1" flipV="1">
            <a:off x="3381375" y="3600450"/>
            <a:ext cx="2232025" cy="107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cta 25"/>
          <p:cNvCxnSpPr/>
          <p:nvPr/>
        </p:nvCxnSpPr>
        <p:spPr>
          <a:xfrm flipH="1" flipV="1">
            <a:off x="2733675" y="3960813"/>
            <a:ext cx="252095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cta 29"/>
          <p:cNvCxnSpPr/>
          <p:nvPr/>
        </p:nvCxnSpPr>
        <p:spPr>
          <a:xfrm flipH="1" flipV="1">
            <a:off x="2085975" y="4537075"/>
            <a:ext cx="2519363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cta 30"/>
          <p:cNvCxnSpPr/>
          <p:nvPr/>
        </p:nvCxnSpPr>
        <p:spPr>
          <a:xfrm flipH="1" flipV="1">
            <a:off x="1438275" y="5040313"/>
            <a:ext cx="2663825" cy="136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cta unidireccional 35"/>
          <p:cNvCxnSpPr/>
          <p:nvPr/>
        </p:nvCxnSpPr>
        <p:spPr>
          <a:xfrm flipV="1">
            <a:off x="933450" y="3455988"/>
            <a:ext cx="2160588" cy="10810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cta unidireccional 36"/>
          <p:cNvCxnSpPr/>
          <p:nvPr/>
        </p:nvCxnSpPr>
        <p:spPr>
          <a:xfrm flipH="1" flipV="1">
            <a:off x="3741738" y="3168650"/>
            <a:ext cx="2376487" cy="100806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91" name="CaixaDeTexto 40"/>
          <p:cNvSpPr txBox="1">
            <a:spLocks noChangeArrowheads="1"/>
          </p:cNvSpPr>
          <p:nvPr/>
        </p:nvSpPr>
        <p:spPr bwMode="auto">
          <a:xfrm>
            <a:off x="3491880" y="2808288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0192" name="CaixaDeTexto 41"/>
          <p:cNvSpPr txBox="1">
            <a:spLocks noChangeArrowheads="1"/>
          </p:cNvSpPr>
          <p:nvPr/>
        </p:nvSpPr>
        <p:spPr bwMode="auto">
          <a:xfrm>
            <a:off x="6118225" y="3960813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50193" name="CaixaDeTexto 42"/>
          <p:cNvSpPr txBox="1">
            <a:spLocks noChangeArrowheads="1"/>
          </p:cNvSpPr>
          <p:nvPr/>
        </p:nvSpPr>
        <p:spPr bwMode="auto">
          <a:xfrm>
            <a:off x="573088" y="4392613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50194" name="CaixaDeTexto 43"/>
          <p:cNvSpPr txBox="1">
            <a:spLocks noChangeArrowheads="1"/>
          </p:cNvSpPr>
          <p:nvPr/>
        </p:nvSpPr>
        <p:spPr bwMode="auto">
          <a:xfrm>
            <a:off x="3094038" y="3168650"/>
            <a:ext cx="215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50195" name="CaixaDeTexto 44"/>
          <p:cNvSpPr txBox="1">
            <a:spLocks noChangeArrowheads="1"/>
          </p:cNvSpPr>
          <p:nvPr/>
        </p:nvSpPr>
        <p:spPr bwMode="auto">
          <a:xfrm>
            <a:off x="4894263" y="3168650"/>
            <a:ext cx="350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50196" name="CaixaDeTexto 45"/>
          <p:cNvSpPr txBox="1">
            <a:spLocks noChangeArrowheads="1"/>
          </p:cNvSpPr>
          <p:nvPr/>
        </p:nvSpPr>
        <p:spPr bwMode="auto">
          <a:xfrm>
            <a:off x="1654175" y="3529013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50197" name="CaixaDeTexto 46"/>
          <p:cNvSpPr txBox="1">
            <a:spLocks noChangeArrowheads="1"/>
          </p:cNvSpPr>
          <p:nvPr/>
        </p:nvSpPr>
        <p:spPr bwMode="auto">
          <a:xfrm>
            <a:off x="212725" y="4537075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50198" name="CaixaDeTexto 47"/>
          <p:cNvSpPr txBox="1">
            <a:spLocks noChangeArrowheads="1"/>
          </p:cNvSpPr>
          <p:nvPr/>
        </p:nvSpPr>
        <p:spPr bwMode="auto">
          <a:xfrm>
            <a:off x="6478588" y="4248150"/>
            <a:ext cx="325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9" name="Oval 28"/>
          <p:cNvSpPr/>
          <p:nvPr/>
        </p:nvSpPr>
        <p:spPr>
          <a:xfrm>
            <a:off x="1423988" y="5002213"/>
            <a:ext cx="144462" cy="1444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2" name="Oval 31"/>
          <p:cNvSpPr/>
          <p:nvPr/>
        </p:nvSpPr>
        <p:spPr>
          <a:xfrm>
            <a:off x="2157413" y="4537075"/>
            <a:ext cx="144462" cy="14287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3" name="Oval 32"/>
          <p:cNvSpPr/>
          <p:nvPr/>
        </p:nvSpPr>
        <p:spPr>
          <a:xfrm>
            <a:off x="2949575" y="4032250"/>
            <a:ext cx="144463" cy="14446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4" name="Oval 33"/>
          <p:cNvSpPr/>
          <p:nvPr/>
        </p:nvSpPr>
        <p:spPr>
          <a:xfrm>
            <a:off x="3525838" y="3671888"/>
            <a:ext cx="144462" cy="1444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5" name="Oval 34"/>
          <p:cNvSpPr/>
          <p:nvPr/>
        </p:nvSpPr>
        <p:spPr>
          <a:xfrm>
            <a:off x="4102100" y="3960813"/>
            <a:ext cx="144463" cy="1444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8" name="Oval 37"/>
          <p:cNvSpPr/>
          <p:nvPr/>
        </p:nvSpPr>
        <p:spPr>
          <a:xfrm>
            <a:off x="3609975" y="4405313"/>
            <a:ext cx="144463" cy="1444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39" name="Oval 38"/>
          <p:cNvSpPr/>
          <p:nvPr/>
        </p:nvSpPr>
        <p:spPr>
          <a:xfrm>
            <a:off x="3008313" y="5014913"/>
            <a:ext cx="144462" cy="14446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40" name="Oval 39"/>
          <p:cNvSpPr/>
          <p:nvPr/>
        </p:nvSpPr>
        <p:spPr>
          <a:xfrm>
            <a:off x="2446338" y="5545138"/>
            <a:ext cx="142875" cy="14287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50" name="Chamada rectangular 49"/>
          <p:cNvSpPr/>
          <p:nvPr/>
        </p:nvSpPr>
        <p:spPr>
          <a:xfrm>
            <a:off x="468313" y="1844675"/>
            <a:ext cx="2665412" cy="576263"/>
          </a:xfrm>
          <a:prstGeom prst="wedgeRectCallout">
            <a:avLst>
              <a:gd name="adj1" fmla="val 54048"/>
              <a:gd name="adj2" fmla="val 27474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Index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sequence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to create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stripe</a:t>
            </a:r>
            <a:r>
              <a:rPr lang="pt-PT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pt-PT" sz="1600" dirty="0">
                <a:latin typeface="Times New Roman" pitchFamily="18" charset="0"/>
                <a:cs typeface="Times New Roman" pitchFamily="18" charset="0"/>
              </a:rPr>
              <a:t>n, 0, n+1, 1, . . .</a:t>
            </a:r>
            <a:endParaRPr lang="pt-PT" sz="1400" dirty="0"/>
          </a:p>
        </p:txBody>
      </p:sp>
      <p:sp>
        <p:nvSpPr>
          <p:cNvPr id="50208" name="CaixaDeTexto 48"/>
          <p:cNvSpPr txBox="1">
            <a:spLocks noChangeArrowheads="1"/>
          </p:cNvSpPr>
          <p:nvPr/>
        </p:nvSpPr>
        <p:spPr bwMode="auto">
          <a:xfrm>
            <a:off x="3454400" y="3744913"/>
            <a:ext cx="43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0209" name="CaixaDeTexto 51"/>
          <p:cNvSpPr txBox="1">
            <a:spLocks noChangeArrowheads="1"/>
          </p:cNvSpPr>
          <p:nvPr/>
        </p:nvSpPr>
        <p:spPr bwMode="auto">
          <a:xfrm>
            <a:off x="2805113" y="4105275"/>
            <a:ext cx="433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0210" name="CaixaDeTexto 52"/>
          <p:cNvSpPr txBox="1">
            <a:spLocks noChangeArrowheads="1"/>
          </p:cNvSpPr>
          <p:nvPr/>
        </p:nvSpPr>
        <p:spPr bwMode="auto">
          <a:xfrm>
            <a:off x="1365250" y="5113338"/>
            <a:ext cx="647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n-1</a:t>
            </a:r>
          </a:p>
        </p:txBody>
      </p:sp>
      <p:sp>
        <p:nvSpPr>
          <p:cNvPr id="50211" name="CaixaDeTexto 53"/>
          <p:cNvSpPr txBox="1">
            <a:spLocks noChangeArrowheads="1"/>
          </p:cNvSpPr>
          <p:nvPr/>
        </p:nvSpPr>
        <p:spPr bwMode="auto">
          <a:xfrm>
            <a:off x="2012950" y="4608513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. . .</a:t>
            </a:r>
          </a:p>
        </p:txBody>
      </p:sp>
      <p:sp>
        <p:nvSpPr>
          <p:cNvPr id="50212" name="CaixaDeTexto 54"/>
          <p:cNvSpPr txBox="1">
            <a:spLocks noChangeArrowheads="1"/>
          </p:cNvSpPr>
          <p:nvPr/>
        </p:nvSpPr>
        <p:spPr bwMode="auto">
          <a:xfrm>
            <a:off x="3454400" y="4527550"/>
            <a:ext cx="595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n+1</a:t>
            </a:r>
          </a:p>
        </p:txBody>
      </p:sp>
      <p:sp>
        <p:nvSpPr>
          <p:cNvPr id="50213" name="CaixaDeTexto 50"/>
          <p:cNvSpPr txBox="1">
            <a:spLocks noChangeArrowheads="1"/>
          </p:cNvSpPr>
          <p:nvPr/>
        </p:nvSpPr>
        <p:spPr bwMode="auto">
          <a:xfrm>
            <a:off x="4102100" y="4032250"/>
            <a:ext cx="360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i="1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cxnSp>
        <p:nvCxnSpPr>
          <p:cNvPr id="57" name="Conexão recta 56"/>
          <p:cNvCxnSpPr>
            <a:stCxn id="50208" idx="0"/>
            <a:endCxn id="35" idx="1"/>
          </p:cNvCxnSpPr>
          <p:nvPr/>
        </p:nvCxnSpPr>
        <p:spPr>
          <a:xfrm>
            <a:off x="3670300" y="3744913"/>
            <a:ext cx="452438" cy="236537"/>
          </a:xfrm>
          <a:prstGeom prst="line">
            <a:avLst/>
          </a:prstGeom>
          <a:ln w="28575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xão recta 57"/>
          <p:cNvCxnSpPr/>
          <p:nvPr/>
        </p:nvCxnSpPr>
        <p:spPr>
          <a:xfrm flipH="1" flipV="1">
            <a:off x="3597275" y="3816350"/>
            <a:ext cx="65088" cy="609600"/>
          </a:xfrm>
          <a:prstGeom prst="line">
            <a:avLst/>
          </a:prstGeom>
          <a:ln w="28575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xão recta 62"/>
          <p:cNvCxnSpPr/>
          <p:nvPr/>
        </p:nvCxnSpPr>
        <p:spPr>
          <a:xfrm>
            <a:off x="3094038" y="4176713"/>
            <a:ext cx="525462" cy="236537"/>
          </a:xfrm>
          <a:prstGeom prst="line">
            <a:avLst/>
          </a:prstGeom>
          <a:ln w="28575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xão recta 67"/>
          <p:cNvCxnSpPr>
            <a:stCxn id="39" idx="0"/>
          </p:cNvCxnSpPr>
          <p:nvPr/>
        </p:nvCxnSpPr>
        <p:spPr>
          <a:xfrm flipH="1" flipV="1">
            <a:off x="3021013" y="4248150"/>
            <a:ext cx="60325" cy="766763"/>
          </a:xfrm>
          <a:prstGeom prst="line">
            <a:avLst/>
          </a:prstGeom>
          <a:ln w="28575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218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1773238"/>
            <a:ext cx="35766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ângulo 45"/>
          <p:cNvSpPr/>
          <p:nvPr/>
        </p:nvSpPr>
        <p:spPr>
          <a:xfrm>
            <a:off x="5292725" y="1773238"/>
            <a:ext cx="3646488" cy="1800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 err="1" smtClean="0"/>
              <a:t>Primitives</a:t>
            </a:r>
            <a:endParaRPr lang="pt-PT" altLang="pt-PT" dirty="0" smtClean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DE649-83BA-43EF-B31E-B78CFAE912A1}" type="slidenum">
              <a:rPr lang="pt-PT"/>
              <a:pPr>
                <a:defRPr/>
              </a:pPr>
              <a:t>56</a:t>
            </a:fld>
            <a:endParaRPr lang="pt-PT" dirty="0"/>
          </a:p>
        </p:txBody>
      </p:sp>
      <p:pic>
        <p:nvPicPr>
          <p:cNvPr id="52228" name="Picture 12" descr="getfile_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2143125"/>
            <a:ext cx="1643062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6"/>
          <p:cNvSpPr>
            <a:spLocks noChangeArrowheads="1"/>
          </p:cNvSpPr>
          <p:nvPr/>
        </p:nvSpPr>
        <p:spPr bwMode="auto">
          <a:xfrm>
            <a:off x="685800" y="1657350"/>
            <a:ext cx="6386513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pt-PT" sz="2400" dirty="0" smtClean="0"/>
              <a:t>The </a:t>
            </a:r>
            <a:r>
              <a:rPr lang="en-US" altLang="pt-PT" sz="2400" dirty="0"/>
              <a:t>Java 3D API contains classes that implement a set of common geometric primitives.</a:t>
            </a:r>
          </a:p>
          <a:p>
            <a:r>
              <a:rPr lang="en-US" altLang="pt-PT" sz="2400" dirty="0"/>
              <a:t>The </a:t>
            </a:r>
            <a:r>
              <a:rPr lang="en-US" altLang="pt-PT" sz="2400" dirty="0">
                <a:solidFill>
                  <a:srgbClr val="FF0000"/>
                </a:solidFill>
              </a:rPr>
              <a:t>Primitive</a:t>
            </a:r>
            <a:r>
              <a:rPr lang="en-US" altLang="pt-PT" sz="2400" dirty="0"/>
              <a:t> class is a subclass of </a:t>
            </a:r>
            <a:r>
              <a:rPr lang="en-US" altLang="pt-PT" sz="2400" dirty="0">
                <a:solidFill>
                  <a:srgbClr val="FF0000"/>
                </a:solidFill>
              </a:rPr>
              <a:t>Group</a:t>
            </a:r>
            <a:r>
              <a:rPr lang="en-US" altLang="pt-PT" sz="2400" dirty="0"/>
              <a:t>, so the objects can be added directly to the scene graph as Group nodes.</a:t>
            </a:r>
            <a:endParaRPr lang="pt-PT" altLang="pt-PT" sz="2400" dirty="0"/>
          </a:p>
          <a:p>
            <a:endParaRPr lang="pt-PT" altLang="pt-P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 err="1"/>
              <a:t>Primitives</a:t>
            </a:r>
            <a:endParaRPr lang="pt-PT" altLang="pt-PT" dirty="0" smtClean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5F1F40-C34A-4E0E-9396-DA5DB39EDC7C}" type="slidenum">
              <a:rPr lang="pt-PT"/>
              <a:pPr>
                <a:defRPr/>
              </a:pPr>
              <a:t>57</a:t>
            </a:fld>
            <a:endParaRPr lang="pt-PT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85800" y="1657350"/>
            <a:ext cx="8243888" cy="455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Calibri" pitchFamily="34" charset="0"/>
              </a:rPr>
              <a:t>The </a:t>
            </a:r>
            <a:r>
              <a:rPr lang="en-US" sz="2000" dirty="0">
                <a:latin typeface="Calibri" pitchFamily="34" charset="0"/>
              </a:rPr>
              <a:t>size of the primitives can be chosen through the respective constructors:</a:t>
            </a:r>
            <a:endParaRPr lang="pt-PT" sz="2000" dirty="0">
              <a:latin typeface="Calibri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Box(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xdim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ydim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zdim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Appearance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appearance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Cone(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radius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height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Cylinder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radius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height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Sphere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radius</a:t>
            </a: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Calibri" pitchFamily="34" charset="0"/>
              </a:rPr>
              <a:t>The </a:t>
            </a:r>
            <a:r>
              <a:rPr lang="en-US" sz="2000" dirty="0">
                <a:latin typeface="Calibri" pitchFamily="34" charset="0"/>
              </a:rPr>
              <a:t>appearance of the primitives can be configured through the methods:</a:t>
            </a:r>
            <a:endParaRPr lang="pt-PT" sz="2000" dirty="0">
              <a:latin typeface="Calibri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setAppearance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setAppearance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(Appearance </a:t>
            </a:r>
            <a:r>
              <a:rPr lang="en-US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appearance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setAppearance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subpart, Appearance </a:t>
            </a:r>
            <a:r>
              <a:rPr lang="en-US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appearance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PT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pt-PT" sz="2000" dirty="0">
              <a:latin typeface="Calibri" pitchFamily="34" charset="0"/>
            </a:endParaRPr>
          </a:p>
          <a:p>
            <a:pPr>
              <a:defRPr/>
            </a:pPr>
            <a:r>
              <a:rPr lang="en-US" sz="2400" dirty="0"/>
              <a:t/>
            </a:r>
            <a:br>
              <a:rPr lang="en-US" sz="2400" dirty="0"/>
            </a:br>
            <a:endParaRPr lang="pt-PT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 err="1"/>
              <a:t>Primitives</a:t>
            </a:r>
            <a:endParaRPr lang="pt-PT" altLang="pt-PT" dirty="0" smtClean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A1B426-1F2D-4210-878B-59F63736F851}" type="slidenum">
              <a:rPr lang="pt-PT"/>
              <a:pPr>
                <a:defRPr/>
              </a:pPr>
              <a:t>58</a:t>
            </a:fld>
            <a:endParaRPr lang="pt-PT" dirty="0"/>
          </a:p>
        </p:txBody>
      </p:sp>
      <p:pic>
        <p:nvPicPr>
          <p:cNvPr id="54276" name="Picture 12" descr="getfile_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00213"/>
            <a:ext cx="1833562" cy="364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0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2428875" y="5822950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Book Antiqua" pitchFamily="18" charset="0"/>
              </a:rPr>
              <a:t>Run</a:t>
            </a:r>
          </a:p>
        </p:txBody>
      </p:sp>
      <p:sp>
        <p:nvSpPr>
          <p:cNvPr id="8" name="AutoShape 10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571500" y="5822950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err="1" smtClean="0">
                <a:latin typeface="Book Antiqua" pitchFamily="18" charset="0"/>
              </a:rPr>
              <a:t>Code</a:t>
            </a:r>
            <a:endParaRPr lang="pt-PT" dirty="0">
              <a:latin typeface="Book Antiqua" pitchFamily="18" charset="0"/>
            </a:endParaRPr>
          </a:p>
        </p:txBody>
      </p:sp>
      <p:pic>
        <p:nvPicPr>
          <p:cNvPr id="54279" name="Picture 18" descr="getfile_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628775"/>
            <a:ext cx="47625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 err="1"/>
              <a:t>Primitives</a:t>
            </a:r>
            <a:endParaRPr lang="pt-PT" altLang="pt-PT" dirty="0" smtClean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FEF830-6A98-4043-B0E0-3187D1E65BA0}" type="slidenum">
              <a:rPr lang="pt-PT"/>
              <a:pPr>
                <a:defRPr/>
              </a:pPr>
              <a:t>59</a:t>
            </a:fld>
            <a:endParaRPr lang="pt-PT" dirty="0"/>
          </a:p>
        </p:txBody>
      </p:sp>
      <p:pic>
        <p:nvPicPr>
          <p:cNvPr id="55300" name="Picture 2" descr="H:\Carlos\Disciplinas\CG\Livros Java\Livro\Livro\Computer_Graphics_Using_Java__2D_and_3D_-_Prentice_Hall_2006\6.5. Primitives_files\getfile_002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219200"/>
            <a:ext cx="6402388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t-PT" b="1" dirty="0">
                <a:solidFill>
                  <a:srgbClr val="0070C0"/>
                </a:solidFill>
              </a:rPr>
              <a:t>Modeling of Geometric Shapes</a:t>
            </a:r>
            <a:endParaRPr lang="pt-PT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5C8690E-098C-4686-8EE3-72930D1EBC4B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614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385142"/>
              </p:ext>
            </p:extLst>
          </p:nvPr>
        </p:nvGraphicFramePr>
        <p:xfrm>
          <a:off x="3214688" y="3332870"/>
          <a:ext cx="164306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0" r:id="rId3" imgW="837836" imgH="203112" progId="Equation.3">
                  <p:embed/>
                </p:oleObj>
              </mc:Choice>
              <mc:Fallback>
                <p:oleObj r:id="rId3" imgW="83783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3332870"/>
                        <a:ext cx="1643062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208658"/>
              </p:ext>
            </p:extLst>
          </p:nvPr>
        </p:nvGraphicFramePr>
        <p:xfrm>
          <a:off x="3500438" y="3925007"/>
          <a:ext cx="12144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1" r:id="rId5" imgW="710891" imgH="660113" progId="Equation.3">
                  <p:embed/>
                </p:oleObj>
              </mc:Choice>
              <mc:Fallback>
                <p:oleObj r:id="rId5" imgW="710891" imgH="6601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3925007"/>
                        <a:ext cx="12144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1143000" y="3282070"/>
            <a:ext cx="1946623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dirty="0" smtClean="0">
                <a:latin typeface="+mn-lt"/>
              </a:rPr>
              <a:t>Implicit </a:t>
            </a:r>
            <a:r>
              <a:rPr lang="en-US" sz="2000" dirty="0">
                <a:latin typeface="+mn-lt"/>
              </a:rPr>
              <a:t>E</a:t>
            </a:r>
            <a:r>
              <a:rPr lang="en-US" sz="2000" dirty="0" smtClean="0">
                <a:latin typeface="+mn-lt"/>
              </a:rPr>
              <a:t>quation</a:t>
            </a:r>
            <a:endParaRPr lang="en-US" sz="2000" dirty="0">
              <a:latin typeface="+mn-lt"/>
            </a:endParaRP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1143000" y="4282195"/>
            <a:ext cx="230479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dirty="0" smtClean="0">
                <a:latin typeface="+mn-lt"/>
              </a:rPr>
              <a:t>Parametric Equation</a:t>
            </a:r>
            <a:endParaRPr lang="en-US" sz="2000" dirty="0">
              <a:latin typeface="+mn-lt"/>
            </a:endParaRPr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685800" y="1657350"/>
            <a:ext cx="7772400" cy="123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pt-PT" sz="2000" dirty="0"/>
              <a:t>Dots and lines (including curves) are simple to </a:t>
            </a:r>
            <a:r>
              <a:rPr lang="en-US" altLang="pt-PT" sz="2000" dirty="0" smtClean="0"/>
              <a:t>define in 3D. </a:t>
            </a:r>
            <a:r>
              <a:rPr lang="en-US" altLang="pt-PT" sz="2000" dirty="0"/>
              <a:t>They are usually simple extensions of the corresponding 2D models.</a:t>
            </a:r>
          </a:p>
          <a:p>
            <a:r>
              <a:rPr lang="en-US" altLang="pt-PT" sz="2000" dirty="0"/>
              <a:t>Surface modeling is much more complex.</a:t>
            </a:r>
            <a:endParaRPr lang="pt-PT" altLang="pt-PT" sz="2000" dirty="0"/>
          </a:p>
        </p:txBody>
      </p:sp>
      <p:sp>
        <p:nvSpPr>
          <p:cNvPr id="6153" name="Rectangle 6"/>
          <p:cNvSpPr>
            <a:spLocks noChangeArrowheads="1"/>
          </p:cNvSpPr>
          <p:nvPr/>
        </p:nvSpPr>
        <p:spPr bwMode="auto">
          <a:xfrm>
            <a:off x="642938" y="5429250"/>
            <a:ext cx="77724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pt-PT" sz="2000" dirty="0" smtClean="0"/>
              <a:t>Due </a:t>
            </a:r>
            <a:r>
              <a:rPr lang="en-US" altLang="pt-PT" sz="2000" dirty="0"/>
              <a:t>to the obvious complexity in representing an arbitrary 3D surfaces, </a:t>
            </a:r>
            <a:r>
              <a:rPr lang="en-US" altLang="pt-PT" sz="2000" dirty="0" smtClean="0"/>
              <a:t>they are </a:t>
            </a:r>
            <a:r>
              <a:rPr lang="en-US" altLang="pt-PT" sz="2000" dirty="0"/>
              <a:t>usually approximated by a collection of simpler surfaces.</a:t>
            </a:r>
            <a:endParaRPr lang="pt-PT" altLang="pt-PT" sz="2000" dirty="0"/>
          </a:p>
        </p:txBody>
      </p:sp>
    </p:spTree>
    <p:extLst>
      <p:ext uri="{BB962C8B-B14F-4D97-AF65-F5344CB8AC3E}">
        <p14:creationId xmlns:p14="http://schemas.microsoft.com/office/powerpoint/2010/main" val="58751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 err="1" smtClean="0"/>
              <a:t>Fonts</a:t>
            </a:r>
            <a:r>
              <a:rPr lang="pt-PT" altLang="pt-PT" dirty="0" smtClean="0"/>
              <a:t> </a:t>
            </a:r>
            <a:r>
              <a:rPr lang="pt-PT" altLang="pt-PT" dirty="0" err="1" smtClean="0"/>
              <a:t>and</a:t>
            </a:r>
            <a:r>
              <a:rPr lang="pt-PT" altLang="pt-PT" dirty="0" smtClean="0"/>
              <a:t> </a:t>
            </a:r>
            <a:r>
              <a:rPr lang="pt-PT" altLang="pt-PT" dirty="0" err="1" smtClean="0"/>
              <a:t>Text</a:t>
            </a:r>
            <a:endParaRPr lang="pt-PT" altLang="pt-PT" dirty="0" smtClean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F59BC3-2693-4DBD-9D63-596CD6ECC1AA}" type="slidenum">
              <a:rPr lang="pt-PT"/>
              <a:pPr>
                <a:defRPr/>
              </a:pPr>
              <a:t>60</a:t>
            </a:fld>
            <a:endParaRPr lang="pt-PT" dirty="0"/>
          </a:p>
        </p:txBody>
      </p:sp>
      <p:sp>
        <p:nvSpPr>
          <p:cNvPr id="56324" name="Rectangle 7"/>
          <p:cNvSpPr>
            <a:spLocks noChangeArrowheads="1"/>
          </p:cNvSpPr>
          <p:nvPr/>
        </p:nvSpPr>
        <p:spPr bwMode="auto">
          <a:xfrm>
            <a:off x="990600" y="2286000"/>
            <a:ext cx="7239000" cy="13112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2000" dirty="0">
                <a:latin typeface="Courier New" pitchFamily="49" charset="0"/>
              </a:rPr>
              <a:t>Font </a:t>
            </a:r>
            <a:r>
              <a:rPr lang="en-US" altLang="pt-PT" sz="2000" dirty="0" err="1">
                <a:latin typeface="Courier New" pitchFamily="49" charset="0"/>
              </a:rPr>
              <a:t>font</a:t>
            </a:r>
            <a:r>
              <a:rPr lang="en-US" altLang="pt-PT" sz="2000" dirty="0">
                <a:latin typeface="Courier New" pitchFamily="49" charset="0"/>
              </a:rPr>
              <a:t> = new Font(“Serif”, </a:t>
            </a:r>
            <a:r>
              <a:rPr lang="en-US" altLang="pt-PT" sz="2000" dirty="0" err="1">
                <a:latin typeface="Courier New" pitchFamily="49" charset="0"/>
              </a:rPr>
              <a:t>Font.BOLD</a:t>
            </a:r>
            <a:r>
              <a:rPr lang="en-US" altLang="pt-PT" sz="2000" dirty="0">
                <a:latin typeface="Courier New" pitchFamily="49" charset="0"/>
              </a:rPr>
              <a:t>, 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2000" dirty="0" err="1">
                <a:latin typeface="Courier New" pitchFamily="49" charset="0"/>
              </a:rPr>
              <a:t>FontExtrusion</a:t>
            </a:r>
            <a:r>
              <a:rPr lang="en-US" altLang="pt-PT" sz="2000" dirty="0">
                <a:latin typeface="Courier New" pitchFamily="49" charset="0"/>
              </a:rPr>
              <a:t> extrusion = new </a:t>
            </a:r>
            <a:r>
              <a:rPr lang="en-US" altLang="pt-PT" sz="2000" dirty="0" err="1">
                <a:latin typeface="Courier New" pitchFamily="49" charset="0"/>
              </a:rPr>
              <a:t>FontExtrusion</a:t>
            </a:r>
            <a:r>
              <a:rPr lang="en-US" altLang="pt-PT" sz="2000" dirty="0">
                <a:latin typeface="Courier New" pitchFamily="49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2000" dirty="0">
                <a:latin typeface="Courier New" pitchFamily="49" charset="0"/>
              </a:rPr>
              <a:t>Font3D </a:t>
            </a:r>
            <a:r>
              <a:rPr lang="en-US" altLang="pt-PT" sz="2000" dirty="0" err="1">
                <a:latin typeface="Courier New" pitchFamily="49" charset="0"/>
              </a:rPr>
              <a:t>font3d</a:t>
            </a:r>
            <a:r>
              <a:rPr lang="en-US" altLang="pt-PT" sz="2000" dirty="0">
                <a:latin typeface="Courier New" pitchFamily="49" charset="0"/>
              </a:rPr>
              <a:t> = new Font3D(font, extrusion);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2000" dirty="0">
                <a:latin typeface="Courier New" pitchFamily="49" charset="0"/>
              </a:rPr>
              <a:t>Text3D text = new Text3D(font3d, “Hello”);</a:t>
            </a:r>
          </a:p>
        </p:txBody>
      </p:sp>
      <p:sp>
        <p:nvSpPr>
          <p:cNvPr id="56325" name="Rectangle 8"/>
          <p:cNvSpPr>
            <a:spLocks noChangeArrowheads="1"/>
          </p:cNvSpPr>
          <p:nvPr/>
        </p:nvSpPr>
        <p:spPr bwMode="auto">
          <a:xfrm>
            <a:off x="990600" y="4419600"/>
            <a:ext cx="7239000" cy="7016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2000">
                <a:latin typeface="Courier New" pitchFamily="49" charset="0"/>
              </a:rPr>
              <a:t>Text2D text = new Text2D(“Hello”, Color.blue, “Serif”, 16, Font.Italic);</a:t>
            </a:r>
          </a:p>
        </p:txBody>
      </p:sp>
      <p:sp>
        <p:nvSpPr>
          <p:cNvPr id="56326" name="Text Box 9"/>
          <p:cNvSpPr txBox="1">
            <a:spLocks noChangeArrowheads="1"/>
          </p:cNvSpPr>
          <p:nvPr/>
        </p:nvSpPr>
        <p:spPr bwMode="auto">
          <a:xfrm>
            <a:off x="990600" y="1752600"/>
            <a:ext cx="28333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2000" dirty="0" smtClean="0">
                <a:latin typeface="+mn-lt"/>
              </a:rPr>
              <a:t>To create a Text3D Object</a:t>
            </a:r>
            <a:endParaRPr lang="en-US" altLang="pt-PT" sz="2000" dirty="0">
              <a:latin typeface="+mn-lt"/>
            </a:endParaRPr>
          </a:p>
        </p:txBody>
      </p:sp>
      <p:sp>
        <p:nvSpPr>
          <p:cNvPr id="56327" name="Text Box 10"/>
          <p:cNvSpPr txBox="1">
            <a:spLocks noChangeArrowheads="1"/>
          </p:cNvSpPr>
          <p:nvPr/>
        </p:nvSpPr>
        <p:spPr bwMode="auto">
          <a:xfrm>
            <a:off x="990600" y="3886200"/>
            <a:ext cx="28333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pt-PT" sz="2000" dirty="0" smtClean="0">
                <a:latin typeface="+mn-lt"/>
              </a:rPr>
              <a:t>To create a Text2D Object</a:t>
            </a:r>
            <a:endParaRPr lang="en-US" altLang="pt-PT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 err="1"/>
              <a:t>Appearance</a:t>
            </a:r>
            <a:r>
              <a:rPr lang="pt-PT" altLang="pt-PT" dirty="0"/>
              <a:t> </a:t>
            </a:r>
            <a:r>
              <a:rPr lang="pt-PT" altLang="pt-PT" dirty="0" err="1"/>
              <a:t>and</a:t>
            </a:r>
            <a:r>
              <a:rPr lang="pt-PT" altLang="pt-PT" dirty="0"/>
              <a:t> </a:t>
            </a:r>
            <a:r>
              <a:rPr lang="pt-PT" altLang="pt-PT" dirty="0" err="1"/>
              <a:t>Attributes</a:t>
            </a:r>
            <a:endParaRPr lang="pt-PT" altLang="pt-PT" dirty="0" smtClean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922ACA-9820-4458-9E47-B76102B53153}" type="slidenum">
              <a:rPr lang="pt-PT"/>
              <a:pPr>
                <a:defRPr/>
              </a:pPr>
              <a:t>61</a:t>
            </a:fld>
            <a:endParaRPr lang="pt-PT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85800" y="1657350"/>
            <a:ext cx="8243888" cy="455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 smtClean="0">
                <a:latin typeface="Calibri" pitchFamily="34" charset="0"/>
              </a:rPr>
              <a:t>In </a:t>
            </a:r>
            <a:r>
              <a:rPr lang="en-US" sz="2400" dirty="0">
                <a:latin typeface="Calibri" pitchFamily="34" charset="0"/>
              </a:rPr>
              <a:t>addition to geometry, graphical objects have attributes that define their appearance.</a:t>
            </a:r>
            <a:endParaRPr lang="pt-PT" sz="24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 err="1" smtClean="0">
                <a:latin typeface="Calibri" pitchFamily="34" charset="0"/>
              </a:rPr>
              <a:t>Based</a:t>
            </a:r>
            <a:r>
              <a:rPr lang="pt-PT" sz="2400" dirty="0" smtClean="0">
                <a:latin typeface="Calibri" pitchFamily="34" charset="0"/>
              </a:rPr>
              <a:t> </a:t>
            </a:r>
            <a:r>
              <a:rPr lang="pt-PT" sz="2400" dirty="0" err="1">
                <a:latin typeface="Calibri" pitchFamily="34" charset="0"/>
              </a:rPr>
              <a:t>on</a:t>
            </a:r>
            <a:r>
              <a:rPr lang="pt-PT" sz="2400" dirty="0">
                <a:latin typeface="Calibri" pitchFamily="34" charset="0"/>
              </a:rPr>
              <a:t> color: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 smtClean="0">
                <a:latin typeface="Calibri" pitchFamily="34" charset="0"/>
              </a:rPr>
              <a:t>Single </a:t>
            </a:r>
            <a:r>
              <a:rPr lang="en-US" sz="2400" dirty="0">
                <a:latin typeface="Calibri" pitchFamily="34" charset="0"/>
              </a:rPr>
              <a:t>color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>
                <a:latin typeface="Calibri" pitchFamily="34" charset="0"/>
              </a:rPr>
              <a:t>Color interpolated from the color of the vertices.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>
                <a:latin typeface="Calibri" pitchFamily="34" charset="0"/>
              </a:rPr>
              <a:t>Realistic color (determined taking into account the reflective properties of the object, its geometry, light sources, emissive light, ambient light and point of view).</a:t>
            </a:r>
            <a:endParaRPr lang="pt-PT" sz="24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 err="1" smtClean="0">
                <a:latin typeface="Calibri" pitchFamily="34" charset="0"/>
              </a:rPr>
              <a:t>Based</a:t>
            </a:r>
            <a:r>
              <a:rPr lang="pt-PT" sz="2400" dirty="0" smtClean="0">
                <a:latin typeface="Calibri" pitchFamily="34" charset="0"/>
              </a:rPr>
              <a:t> </a:t>
            </a:r>
            <a:r>
              <a:rPr lang="pt-PT" sz="2400" dirty="0" err="1">
                <a:latin typeface="Calibri" pitchFamily="34" charset="0"/>
              </a:rPr>
              <a:t>on</a:t>
            </a:r>
            <a:r>
              <a:rPr lang="pt-PT" sz="2400" dirty="0">
                <a:latin typeface="Calibri" pitchFamily="34" charset="0"/>
              </a:rPr>
              <a:t> Texture:</a:t>
            </a:r>
            <a:endParaRPr lang="pt-PT" sz="2400" dirty="0" smtClean="0">
              <a:latin typeface="Calibri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 smtClean="0">
                <a:latin typeface="Calibri" pitchFamily="34" charset="0"/>
              </a:rPr>
              <a:t>Texture </a:t>
            </a:r>
            <a:r>
              <a:rPr lang="en-US" sz="2400" dirty="0">
                <a:latin typeface="Calibri" pitchFamily="34" charset="0"/>
              </a:rPr>
              <a:t>mapping is another powerful technique for realistic </a:t>
            </a:r>
            <a:r>
              <a:rPr lang="en-US" sz="2400" dirty="0" smtClean="0">
                <a:latin typeface="Calibri" pitchFamily="34" charset="0"/>
              </a:rPr>
              <a:t>appearance.</a:t>
            </a:r>
            <a:endParaRPr lang="pt-PT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 err="1"/>
              <a:t>Appearance</a:t>
            </a:r>
            <a:r>
              <a:rPr lang="pt-PT" altLang="pt-PT" dirty="0"/>
              <a:t> </a:t>
            </a:r>
            <a:r>
              <a:rPr lang="pt-PT" altLang="pt-PT" dirty="0" err="1"/>
              <a:t>and</a:t>
            </a:r>
            <a:r>
              <a:rPr lang="pt-PT" altLang="pt-PT" dirty="0"/>
              <a:t> </a:t>
            </a:r>
            <a:r>
              <a:rPr lang="pt-PT" altLang="pt-PT" dirty="0" err="1"/>
              <a:t>Attributes</a:t>
            </a:r>
            <a:endParaRPr lang="pt-PT" altLang="pt-PT" dirty="0" smtClean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E7076-7F65-4B2B-A575-E263B9BE0BC8}" type="slidenum">
              <a:rPr lang="pt-PT"/>
              <a:pPr>
                <a:defRPr/>
              </a:pPr>
              <a:t>62</a:t>
            </a:fld>
            <a:endParaRPr lang="pt-PT" dirty="0"/>
          </a:p>
        </p:txBody>
      </p:sp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685800" y="1657350"/>
            <a:ext cx="8243888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pt-PT" sz="2400" dirty="0" smtClean="0"/>
              <a:t>Attributes </a:t>
            </a:r>
            <a:r>
              <a:rPr lang="en-US" altLang="pt-PT" sz="2400" dirty="0"/>
              <a:t>related to a given object are specified through an </a:t>
            </a:r>
            <a:r>
              <a:rPr lang="en-US" altLang="pt-PT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Appearance</a:t>
            </a:r>
            <a:r>
              <a:rPr lang="en-US" altLang="pt-PT" sz="2400" dirty="0"/>
              <a:t> object.</a:t>
            </a:r>
          </a:p>
          <a:p>
            <a:r>
              <a:rPr lang="en-US" altLang="pt-PT" sz="2400" dirty="0"/>
              <a:t>The </a:t>
            </a:r>
            <a:r>
              <a:rPr lang="en-US" altLang="pt-PT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Appearance</a:t>
            </a:r>
            <a:r>
              <a:rPr lang="en-US" altLang="pt-PT" sz="2400" dirty="0"/>
              <a:t> object usually contains a set of references to objects that define the appearance.</a:t>
            </a:r>
            <a:endParaRPr lang="pt-PT" altLang="pt-PT" sz="2400" dirty="0"/>
          </a:p>
          <a:p>
            <a:pPr>
              <a:buFontTx/>
              <a:buNone/>
            </a:pPr>
            <a:r>
              <a:rPr lang="en-US" altLang="pt-PT" sz="2400" dirty="0">
                <a:latin typeface="Arial" charset="0"/>
              </a:rPr>
              <a:t/>
            </a:r>
            <a:br>
              <a:rPr lang="en-US" altLang="pt-PT" sz="2400" dirty="0">
                <a:latin typeface="Arial" charset="0"/>
              </a:rPr>
            </a:br>
            <a:endParaRPr lang="pt-PT" altLang="pt-PT" sz="2400" dirty="0"/>
          </a:p>
        </p:txBody>
      </p:sp>
      <p:pic>
        <p:nvPicPr>
          <p:cNvPr id="58373" name="Picture 13" descr="getfile_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717032"/>
            <a:ext cx="5534025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 err="1" smtClean="0"/>
              <a:t>ColoringAttributes</a:t>
            </a:r>
            <a:endParaRPr lang="pt-PT" altLang="pt-PT" dirty="0" smtClean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912DAC-1415-4E95-A5CC-E04F0F9D0489}" type="slidenum">
              <a:rPr lang="pt-PT"/>
              <a:pPr>
                <a:defRPr/>
              </a:pPr>
              <a:t>63</a:t>
            </a:fld>
            <a:endParaRPr lang="pt-PT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85800" y="1657350"/>
            <a:ext cx="8243888" cy="455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 smtClean="0">
                <a:latin typeface="Calibri" pitchFamily="34" charset="0"/>
              </a:rPr>
              <a:t>Sets </a:t>
            </a:r>
            <a:r>
              <a:rPr lang="en-US" sz="2400" dirty="0">
                <a:latin typeface="Calibri" pitchFamily="34" charset="0"/>
              </a:rPr>
              <a:t>the color to be used to color the object.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>
                <a:latin typeface="Calibri" pitchFamily="34" charset="0"/>
              </a:rPr>
              <a:t>It is ignored if colors have been set for the </a:t>
            </a:r>
            <a:r>
              <a:rPr lang="en-US" sz="2400" dirty="0" smtClean="0">
                <a:latin typeface="Calibri" pitchFamily="34" charset="0"/>
              </a:rPr>
              <a:t>vertices, </a:t>
            </a:r>
            <a:r>
              <a:rPr lang="en-US" sz="2400" dirty="0">
                <a:latin typeface="Calibri" pitchFamily="34" charset="0"/>
              </a:rPr>
              <a:t>or if the scene is illuminated.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>
                <a:latin typeface="Calibri" pitchFamily="34" charset="0"/>
              </a:rPr>
              <a:t>It also defines the shading model:</a:t>
            </a:r>
            <a:endParaRPr lang="pt-PT" sz="2400" dirty="0">
              <a:latin typeface="Calibri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SHAD_FLAT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SHAD_GOURAUD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SHAD_FASTEST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SHAD_NICEST</a:t>
            </a:r>
          </a:p>
          <a:p>
            <a:pPr>
              <a:defRPr/>
            </a:pPr>
            <a:r>
              <a:rPr lang="en-US" sz="2400" dirty="0"/>
              <a:t/>
            </a:r>
            <a:br>
              <a:rPr lang="en-US" sz="2400" dirty="0"/>
            </a:br>
            <a:endParaRPr lang="pt-PT" sz="2400" dirty="0">
              <a:latin typeface="Calibri" pitchFamily="34" charset="0"/>
            </a:endParaRPr>
          </a:p>
        </p:txBody>
      </p:sp>
      <p:sp>
        <p:nvSpPr>
          <p:cNvPr id="59397" name="AutoShape 9"/>
          <p:cNvSpPr>
            <a:spLocks noChangeArrowheads="1"/>
          </p:cNvSpPr>
          <p:nvPr/>
        </p:nvSpPr>
        <p:spPr bwMode="auto">
          <a:xfrm>
            <a:off x="5395913" y="5214938"/>
            <a:ext cx="1295400" cy="11430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rgbClr val="CC0000"/>
              </a:gs>
            </a:gsLst>
            <a:path path="rect">
              <a:fillToRect t="100000" r="100000"/>
            </a:path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Arial" charset="0"/>
            </a:endParaRPr>
          </a:p>
        </p:txBody>
      </p:sp>
      <p:sp>
        <p:nvSpPr>
          <p:cNvPr id="59398" name="AutoShape 10"/>
          <p:cNvSpPr>
            <a:spLocks noChangeArrowheads="1"/>
          </p:cNvSpPr>
          <p:nvPr/>
        </p:nvSpPr>
        <p:spPr bwMode="auto">
          <a:xfrm flipV="1">
            <a:off x="6043613" y="5214938"/>
            <a:ext cx="1295400" cy="11430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chemeClr val="tx2"/>
              </a:gs>
              <a:gs pos="100000">
                <a:srgbClr val="CC0000"/>
              </a:gs>
            </a:gsLst>
            <a:path path="rect">
              <a:fillToRect l="100000" b="100000"/>
            </a:path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Arial" charset="0"/>
            </a:endParaRPr>
          </a:p>
        </p:txBody>
      </p:sp>
      <p:sp>
        <p:nvSpPr>
          <p:cNvPr id="59399" name="AutoShape 11"/>
          <p:cNvSpPr>
            <a:spLocks noChangeArrowheads="1"/>
          </p:cNvSpPr>
          <p:nvPr/>
        </p:nvSpPr>
        <p:spPr bwMode="auto">
          <a:xfrm>
            <a:off x="1852613" y="5214938"/>
            <a:ext cx="1295400" cy="1143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Arial" charset="0"/>
            </a:endParaRPr>
          </a:p>
        </p:txBody>
      </p:sp>
      <p:sp>
        <p:nvSpPr>
          <p:cNvPr id="59400" name="AutoShape 12"/>
          <p:cNvSpPr>
            <a:spLocks noChangeArrowheads="1"/>
          </p:cNvSpPr>
          <p:nvPr/>
        </p:nvSpPr>
        <p:spPr bwMode="auto">
          <a:xfrm flipV="1">
            <a:off x="2500313" y="5214938"/>
            <a:ext cx="1295400" cy="11430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 err="1" smtClean="0"/>
              <a:t>ColoringAttributes</a:t>
            </a:r>
            <a:endParaRPr lang="pt-PT" altLang="pt-PT" dirty="0" smtClean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912DAC-1415-4E95-A5CC-E04F0F9D0489}" type="slidenum">
              <a:rPr lang="pt-PT"/>
              <a:pPr>
                <a:defRPr/>
              </a:pPr>
              <a:t>64</a:t>
            </a:fld>
            <a:endParaRPr lang="pt-PT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51520" y="2286000"/>
            <a:ext cx="8640960" cy="224676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2000" dirty="0">
                <a:latin typeface="Courier New" pitchFamily="49" charset="0"/>
              </a:rPr>
              <a:t>Sphere </a:t>
            </a:r>
            <a:r>
              <a:rPr lang="en-US" altLang="pt-PT" sz="2000" dirty="0" err="1">
                <a:latin typeface="Courier New" pitchFamily="49" charset="0"/>
              </a:rPr>
              <a:t>sphere</a:t>
            </a:r>
            <a:r>
              <a:rPr lang="en-US" altLang="pt-PT" sz="2000" dirty="0">
                <a:latin typeface="Courier New" pitchFamily="49" charset="0"/>
              </a:rPr>
              <a:t> = new Sphere();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2000" dirty="0">
                <a:latin typeface="Courier New" pitchFamily="49" charset="0"/>
              </a:rPr>
              <a:t>Appearance </a:t>
            </a:r>
            <a:r>
              <a:rPr lang="en-US" altLang="pt-PT" sz="2000" dirty="0" err="1">
                <a:latin typeface="Courier New" pitchFamily="49" charset="0"/>
              </a:rPr>
              <a:t>ap</a:t>
            </a:r>
            <a:r>
              <a:rPr lang="en-US" altLang="pt-PT" sz="2000" dirty="0">
                <a:latin typeface="Courier New" pitchFamily="49" charset="0"/>
              </a:rPr>
              <a:t> = new Appearance();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2000" dirty="0">
                <a:latin typeface="Courier New" pitchFamily="49" charset="0"/>
              </a:rPr>
              <a:t>Color3f col = new Color3f(0.0f, 0.0f, 1.0f);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2000" dirty="0" err="1">
                <a:latin typeface="Courier New" pitchFamily="49" charset="0"/>
              </a:rPr>
              <a:t>ColoringAttributes</a:t>
            </a:r>
            <a:r>
              <a:rPr lang="en-US" altLang="pt-PT" sz="2000" dirty="0">
                <a:latin typeface="Courier New" pitchFamily="49" charset="0"/>
              </a:rPr>
              <a:t> ca = new </a:t>
            </a:r>
            <a:r>
              <a:rPr lang="en-US" altLang="pt-PT" sz="2000" dirty="0" err="1">
                <a:latin typeface="Courier New" pitchFamily="49" charset="0"/>
              </a:rPr>
              <a:t>ColoringAttributes</a:t>
            </a:r>
            <a:r>
              <a:rPr lang="en-US" altLang="pt-PT" sz="2000" dirty="0">
                <a:latin typeface="Courier New" pitchFamily="49" charset="0"/>
              </a:rPr>
              <a:t>(col, </a:t>
            </a:r>
            <a:r>
              <a:rPr lang="en-US" altLang="pt-PT" sz="2000" dirty="0" err="1">
                <a:latin typeface="Courier New" pitchFamily="49" charset="0"/>
              </a:rPr>
              <a:t>ColoringAttributes.NICEST</a:t>
            </a:r>
            <a:r>
              <a:rPr lang="en-US" altLang="pt-PT" sz="2000" dirty="0"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2000" dirty="0" err="1">
                <a:latin typeface="Courier New" pitchFamily="49" charset="0"/>
              </a:rPr>
              <a:t>ap.setColoringAttributes</a:t>
            </a:r>
            <a:r>
              <a:rPr lang="en-US" altLang="pt-PT" sz="2000" dirty="0">
                <a:latin typeface="Courier New" pitchFamily="49" charset="0"/>
              </a:rPr>
              <a:t>(ca);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2000" dirty="0" err="1">
                <a:latin typeface="Courier New" pitchFamily="49" charset="0"/>
              </a:rPr>
              <a:t>sphere.setAppearance</a:t>
            </a:r>
            <a:r>
              <a:rPr lang="en-US" altLang="pt-PT" sz="2000" dirty="0">
                <a:latin typeface="Courier New" pitchFamily="49" charset="0"/>
              </a:rPr>
              <a:t>(</a:t>
            </a:r>
            <a:r>
              <a:rPr lang="en-US" altLang="pt-PT" sz="2000" dirty="0" err="1">
                <a:latin typeface="Courier New" pitchFamily="49" charset="0"/>
              </a:rPr>
              <a:t>ap</a:t>
            </a:r>
            <a:r>
              <a:rPr lang="en-US" altLang="pt-PT" sz="20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150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PointAttributes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561118-FC3F-435B-990E-B6DAE2DB5585}" type="slidenum">
              <a:rPr lang="pt-PT"/>
              <a:pPr>
                <a:defRPr/>
              </a:pPr>
              <a:t>65</a:t>
            </a:fld>
            <a:endParaRPr lang="pt-PT" dirty="0"/>
          </a:p>
        </p:txBody>
      </p:sp>
      <p:sp>
        <p:nvSpPr>
          <p:cNvPr id="60420" name="Rectangle 6"/>
          <p:cNvSpPr>
            <a:spLocks noChangeArrowheads="1"/>
          </p:cNvSpPr>
          <p:nvPr/>
        </p:nvSpPr>
        <p:spPr bwMode="auto">
          <a:xfrm>
            <a:off x="685800" y="1657350"/>
            <a:ext cx="8243888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pt-PT" sz="2400" dirty="0" smtClean="0"/>
              <a:t>Defines </a:t>
            </a:r>
            <a:r>
              <a:rPr lang="en-US" altLang="pt-PT" sz="2400" dirty="0"/>
              <a:t>attributes related to rendering points.</a:t>
            </a:r>
          </a:p>
          <a:p>
            <a:r>
              <a:rPr lang="en-US" altLang="pt-PT" sz="2400" dirty="0"/>
              <a:t>Allows </a:t>
            </a:r>
            <a:r>
              <a:rPr lang="en-US" altLang="pt-PT" sz="2400" dirty="0" smtClean="0"/>
              <a:t>the specification of </a:t>
            </a:r>
            <a:r>
              <a:rPr lang="en-US" altLang="pt-PT" sz="2400" dirty="0"/>
              <a:t>the size of the points and the use of antialiasing.</a:t>
            </a:r>
            <a:endParaRPr lang="pt-PT" altLang="pt-PT" sz="2400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971600" y="3921445"/>
            <a:ext cx="7239000" cy="187743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None/>
            </a:pP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Appearance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Appearance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>
              <a:buNone/>
            </a:pP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PointAttributes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pta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PointAttributes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>
              <a:buNone/>
            </a:pPr>
            <a:r>
              <a:rPr lang="pt-PT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pta.setPointSize</a:t>
            </a:r>
            <a:r>
              <a:rPr lang="pt-P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(10.0f);</a:t>
            </a:r>
            <a:endParaRPr lang="pt-P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PT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pta.setPointAntialiasingEnable</a:t>
            </a:r>
            <a:r>
              <a:rPr lang="pt-P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P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P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PT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app.setPointAttributes</a:t>
            </a:r>
            <a:r>
              <a:rPr lang="pt-P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pta</a:t>
            </a:r>
            <a:r>
              <a:rPr lang="pt-P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P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LineAttributes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76A61-C6FD-442C-9DB1-555A5F5FDB12}" type="slidenum">
              <a:rPr lang="pt-PT"/>
              <a:pPr>
                <a:defRPr/>
              </a:pPr>
              <a:t>66</a:t>
            </a:fld>
            <a:endParaRPr lang="pt-PT" dirty="0"/>
          </a:p>
        </p:txBody>
      </p:sp>
      <p:sp>
        <p:nvSpPr>
          <p:cNvPr id="61444" name="Rectangle 6"/>
          <p:cNvSpPr>
            <a:spLocks noChangeArrowheads="1"/>
          </p:cNvSpPr>
          <p:nvPr/>
        </p:nvSpPr>
        <p:spPr bwMode="auto">
          <a:xfrm>
            <a:off x="685800" y="1657350"/>
            <a:ext cx="8243888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pt-PT" sz="2400" dirty="0" smtClean="0"/>
              <a:t>Defines </a:t>
            </a:r>
            <a:r>
              <a:rPr lang="en-US" altLang="pt-PT" sz="2400" dirty="0"/>
              <a:t>attributes related to line rendering.</a:t>
            </a:r>
          </a:p>
          <a:p>
            <a:r>
              <a:rPr lang="en-US" altLang="pt-PT" sz="2400" dirty="0"/>
              <a:t>Lets you specify the width and </a:t>
            </a:r>
            <a:r>
              <a:rPr lang="en-US" altLang="pt-PT" sz="2400" dirty="0" smtClean="0"/>
              <a:t>the use of antialiasing</a:t>
            </a:r>
            <a:r>
              <a:rPr lang="en-US" altLang="pt-PT" sz="2400" dirty="0"/>
              <a:t>.</a:t>
            </a:r>
          </a:p>
          <a:p>
            <a:r>
              <a:rPr lang="en-US" altLang="pt-PT" sz="2400" dirty="0"/>
              <a:t>It also allows you to specify the line pattern:</a:t>
            </a:r>
            <a:endParaRPr lang="pt-PT" altLang="pt-PT" sz="2400" dirty="0"/>
          </a:p>
          <a:p>
            <a:pPr lvl="1">
              <a:buFont typeface="Arial" charset="0"/>
              <a:buChar char="•"/>
            </a:pP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PATTERN_SOLID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Font typeface="Arial" charset="0"/>
              <a:buChar char="•"/>
            </a:pP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PATTERN_DASH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Font typeface="Arial" charset="0"/>
              <a:buChar char="•"/>
            </a:pP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PATTERN_DOT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Font typeface="Arial" charset="0"/>
              <a:buChar char="•"/>
            </a:pP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PATTERN_DASH_DOT</a:t>
            </a:r>
            <a:r>
              <a:rPr lang="pt-PT" altLang="pt-PT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Font typeface="Arial" charset="0"/>
              <a:buChar char="•"/>
            </a:pPr>
            <a:r>
              <a:rPr lang="pt-PT" altLang="pt-PT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PATTERN_USER_DEFINED</a:t>
            </a:r>
            <a:endParaRPr lang="pt-PT" altLang="pt-PT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LineAttributes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76A61-C6FD-442C-9DB1-555A5F5FDB12}" type="slidenum">
              <a:rPr lang="pt-PT"/>
              <a:pPr>
                <a:defRPr/>
              </a:pPr>
              <a:t>67</a:t>
            </a:fld>
            <a:endParaRPr lang="pt-PT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90600" y="2286000"/>
            <a:ext cx="7397824" cy="175432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800" dirty="0" err="1">
                <a:latin typeface="Courier New" pitchFamily="49" charset="0"/>
              </a:rPr>
              <a:t>LineAttributes</a:t>
            </a:r>
            <a:r>
              <a:rPr lang="en-US" altLang="pt-PT" sz="1800" dirty="0">
                <a:latin typeface="Courier New" pitchFamily="49" charset="0"/>
              </a:rPr>
              <a:t> </a:t>
            </a:r>
            <a:r>
              <a:rPr lang="en-US" altLang="pt-PT" sz="1800" dirty="0" err="1">
                <a:latin typeface="Courier New" pitchFamily="49" charset="0"/>
              </a:rPr>
              <a:t>myLA</a:t>
            </a:r>
            <a:r>
              <a:rPr lang="en-US" altLang="pt-PT" sz="1800" dirty="0">
                <a:latin typeface="Courier New" pitchFamily="49" charset="0"/>
              </a:rPr>
              <a:t> = new </a:t>
            </a:r>
            <a:r>
              <a:rPr lang="en-US" altLang="pt-PT" sz="1800" dirty="0" err="1">
                <a:latin typeface="Courier New" pitchFamily="49" charset="0"/>
              </a:rPr>
              <a:t>LineAttributes</a:t>
            </a:r>
            <a:r>
              <a:rPr lang="en-US" altLang="pt-PT" sz="1800" dirty="0">
                <a:latin typeface="Courier New" pitchFamily="49" charset="0"/>
              </a:rPr>
              <a:t>(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 dirty="0" err="1" smtClean="0">
                <a:latin typeface="Courier New" pitchFamily="49" charset="0"/>
              </a:rPr>
              <a:t>myLA.setLineWidth</a:t>
            </a:r>
            <a:r>
              <a:rPr lang="en-US" altLang="pt-PT" sz="1800" dirty="0" smtClean="0">
                <a:latin typeface="Courier New" pitchFamily="49" charset="0"/>
              </a:rPr>
              <a:t>(10.0f);</a:t>
            </a:r>
            <a:endParaRPr lang="en-US" altLang="pt-PT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 dirty="0" err="1" smtClean="0">
                <a:latin typeface="Courier New" pitchFamily="49" charset="0"/>
              </a:rPr>
              <a:t>myLA.setLinePattern</a:t>
            </a:r>
            <a:r>
              <a:rPr lang="en-US" altLang="pt-PT" sz="1800" dirty="0" smtClean="0">
                <a:latin typeface="Courier New" pitchFamily="49" charset="0"/>
              </a:rPr>
              <a:t>(</a:t>
            </a:r>
            <a:r>
              <a:rPr lang="en-US" altLang="pt-PT" sz="1800" dirty="0" err="1" smtClean="0">
                <a:latin typeface="Courier New" pitchFamily="49" charset="0"/>
              </a:rPr>
              <a:t>LineAttributes.PATTERN_SOLID</a:t>
            </a:r>
            <a:r>
              <a:rPr lang="en-US" altLang="pt-PT" sz="1800" dirty="0" smtClean="0">
                <a:latin typeface="Courier New" pitchFamily="49" charset="0"/>
              </a:rPr>
              <a:t>);</a:t>
            </a:r>
            <a:endParaRPr lang="en-US" altLang="pt-PT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 dirty="0" err="1" smtClean="0">
                <a:latin typeface="Courier New" pitchFamily="49" charset="0"/>
              </a:rPr>
              <a:t>myLA.setLineAntialiasingEnable</a:t>
            </a:r>
            <a:r>
              <a:rPr lang="en-US" altLang="pt-PT" sz="1800" dirty="0" smtClean="0">
                <a:latin typeface="Courier New" pitchFamily="49" charset="0"/>
              </a:rPr>
              <a:t>(true);</a:t>
            </a:r>
            <a:endParaRPr lang="en-US" altLang="pt-PT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 dirty="0" smtClean="0">
                <a:latin typeface="Courier New" pitchFamily="49" charset="0"/>
              </a:rPr>
              <a:t>Appearance </a:t>
            </a:r>
            <a:r>
              <a:rPr lang="en-US" altLang="pt-PT" sz="1800" dirty="0" err="1">
                <a:latin typeface="Courier New" pitchFamily="49" charset="0"/>
              </a:rPr>
              <a:t>myAppear</a:t>
            </a:r>
            <a:r>
              <a:rPr lang="en-US" altLang="pt-PT" sz="1800" dirty="0">
                <a:latin typeface="Courier New" pitchFamily="49" charset="0"/>
              </a:rPr>
              <a:t> = new Appearance(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 dirty="0" err="1" smtClean="0">
                <a:latin typeface="Courier New" pitchFamily="49" charset="0"/>
              </a:rPr>
              <a:t>myAppear.setLineAttributes</a:t>
            </a:r>
            <a:r>
              <a:rPr lang="en-US" altLang="pt-PT" sz="1800" dirty="0" smtClean="0">
                <a:latin typeface="Courier New" pitchFamily="49" charset="0"/>
              </a:rPr>
              <a:t>(</a:t>
            </a:r>
            <a:r>
              <a:rPr lang="en-US" altLang="pt-PT" sz="1800" dirty="0" err="1" smtClean="0">
                <a:latin typeface="Courier New" pitchFamily="49" charset="0"/>
              </a:rPr>
              <a:t>myLA</a:t>
            </a:r>
            <a:r>
              <a:rPr lang="en-US" altLang="pt-PT" sz="1800" dirty="0" smtClean="0">
                <a:latin typeface="Courier New" pitchFamily="49" charset="0"/>
              </a:rPr>
              <a:t>);</a:t>
            </a:r>
            <a:endParaRPr lang="en-US" altLang="pt-PT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79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PolygonAttributes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C93E-6B93-42F2-84B6-9AE75A93543C}" type="slidenum">
              <a:rPr lang="pt-PT"/>
              <a:pPr>
                <a:defRPr/>
              </a:pPr>
              <a:t>68</a:t>
            </a:fld>
            <a:endParaRPr lang="pt-PT" dirty="0"/>
          </a:p>
        </p:txBody>
      </p:sp>
      <p:sp>
        <p:nvSpPr>
          <p:cNvPr id="53252" name="Rectangle 6"/>
          <p:cNvSpPr>
            <a:spLocks noChangeArrowheads="1"/>
          </p:cNvSpPr>
          <p:nvPr/>
        </p:nvSpPr>
        <p:spPr bwMode="auto">
          <a:xfrm>
            <a:off x="685800" y="1657350"/>
            <a:ext cx="8243888" cy="455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</a:rPr>
              <a:t>Defines </a:t>
            </a:r>
            <a:r>
              <a:rPr lang="en-US" sz="2400" dirty="0">
                <a:latin typeface="Calibri" pitchFamily="34" charset="0"/>
              </a:rPr>
              <a:t>attributes related to rendering polygons.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latin typeface="Calibri" pitchFamily="34" charset="0"/>
              </a:rPr>
              <a:t>Controls how polygons are drawn. There are 3 modes:</a:t>
            </a:r>
            <a:endParaRPr lang="pt-PT" sz="2400" dirty="0">
              <a:latin typeface="Calibri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POLYGON_POINT 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POLYGON_LINE 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POLYGON_FILL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PolygonAttributes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C93E-6B93-42F2-84B6-9AE75A93543C}" type="slidenum">
              <a:rPr lang="pt-PT"/>
              <a:pPr>
                <a:defRPr/>
              </a:pPr>
              <a:t>69</a:t>
            </a:fld>
            <a:endParaRPr lang="pt-PT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90600" y="2286000"/>
            <a:ext cx="7397824" cy="147732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800" dirty="0">
                <a:latin typeface="Courier New" pitchFamily="49" charset="0"/>
              </a:rPr>
              <a:t>Appearance app = new Appearance(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 dirty="0" err="1">
                <a:latin typeface="Courier New" pitchFamily="49" charset="0"/>
              </a:rPr>
              <a:t>PolygonAttributes</a:t>
            </a:r>
            <a:r>
              <a:rPr lang="en-US" altLang="pt-PT" sz="1800" dirty="0">
                <a:latin typeface="Courier New" pitchFamily="49" charset="0"/>
              </a:rPr>
              <a:t> pa = new </a:t>
            </a:r>
            <a:r>
              <a:rPr lang="en-US" altLang="pt-PT" sz="1800" dirty="0" err="1">
                <a:latin typeface="Courier New" pitchFamily="49" charset="0"/>
              </a:rPr>
              <a:t>PolygonAttributes</a:t>
            </a:r>
            <a:r>
              <a:rPr lang="en-US" altLang="pt-PT" sz="1800" dirty="0">
                <a:latin typeface="Courier New" pitchFamily="49" charset="0"/>
              </a:rPr>
              <a:t>(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 dirty="0" err="1" smtClean="0">
                <a:latin typeface="Courier New" pitchFamily="49" charset="0"/>
              </a:rPr>
              <a:t>pa.setCullFace</a:t>
            </a:r>
            <a:r>
              <a:rPr lang="en-US" altLang="pt-PT" sz="1800" dirty="0" smtClean="0">
                <a:latin typeface="Courier New" pitchFamily="49" charset="0"/>
              </a:rPr>
              <a:t>(</a:t>
            </a:r>
            <a:r>
              <a:rPr lang="en-US" altLang="pt-PT" sz="1800" dirty="0" err="1" smtClean="0">
                <a:latin typeface="Courier New" pitchFamily="49" charset="0"/>
              </a:rPr>
              <a:t>PolygonAttributes.CULL_NONE</a:t>
            </a:r>
            <a:r>
              <a:rPr lang="en-US" altLang="pt-PT" sz="1800" dirty="0" smtClean="0">
                <a:latin typeface="Courier New" pitchFamily="49" charset="0"/>
              </a:rPr>
              <a:t>);</a:t>
            </a:r>
            <a:endParaRPr lang="en-US" altLang="pt-PT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 dirty="0" err="1" smtClean="0">
                <a:latin typeface="Courier New" pitchFamily="49" charset="0"/>
              </a:rPr>
              <a:t>pa.setPolygonMode</a:t>
            </a:r>
            <a:r>
              <a:rPr lang="en-US" altLang="pt-PT" sz="1800" dirty="0" smtClean="0">
                <a:latin typeface="Courier New" pitchFamily="49" charset="0"/>
              </a:rPr>
              <a:t>(</a:t>
            </a:r>
            <a:r>
              <a:rPr lang="en-US" altLang="pt-PT" sz="1800" dirty="0" err="1" smtClean="0">
                <a:latin typeface="Courier New" pitchFamily="49" charset="0"/>
              </a:rPr>
              <a:t>PolygonAttributes.POLYGON_FILL</a:t>
            </a:r>
            <a:r>
              <a:rPr lang="en-US" altLang="pt-PT" sz="1800" dirty="0" smtClean="0">
                <a:latin typeface="Courier New" pitchFamily="49" charset="0"/>
              </a:rPr>
              <a:t>);</a:t>
            </a:r>
            <a:endParaRPr lang="en-US" altLang="pt-PT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800" dirty="0" err="1" smtClean="0">
                <a:latin typeface="Courier New" pitchFamily="49" charset="0"/>
              </a:rPr>
              <a:t>app.setPolygonAttributes</a:t>
            </a:r>
            <a:r>
              <a:rPr lang="en-US" altLang="pt-PT" sz="1800" dirty="0" smtClean="0">
                <a:latin typeface="Courier New" pitchFamily="49" charset="0"/>
              </a:rPr>
              <a:t>(pa);</a:t>
            </a:r>
            <a:endParaRPr lang="en-US" altLang="pt-PT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6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t-PT" b="1" dirty="0">
                <a:solidFill>
                  <a:srgbClr val="0070C0"/>
                </a:solidFill>
              </a:rPr>
              <a:t>Representation of Surfaces through Polygons</a:t>
            </a:r>
            <a:endParaRPr lang="pt-PT" altLang="pt-PT" b="1" dirty="0" smtClean="0">
              <a:solidFill>
                <a:srgbClr val="0070C0"/>
              </a:solidFill>
            </a:endParaRP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6A46F60-8115-4865-A57E-6125F65C0CDD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7172" name="Picture 6" descr="getfile_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2300288"/>
            <a:ext cx="46958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285750" y="4643438"/>
            <a:ext cx="85725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pt-PT" sz="1800" dirty="0" smtClean="0"/>
              <a:t>Approximate </a:t>
            </a:r>
            <a:r>
              <a:rPr lang="en-US" altLang="pt-PT" sz="1800" dirty="0"/>
              <a:t>sphere (with different resolutions) by a </a:t>
            </a:r>
            <a:r>
              <a:rPr lang="en-US" altLang="pt-PT" sz="1800" dirty="0">
                <a:solidFill>
                  <a:srgbClr val="FF0000"/>
                </a:solidFill>
              </a:rPr>
              <a:t>mesh of polygons </a:t>
            </a:r>
            <a:r>
              <a:rPr lang="en-US" altLang="pt-PT" sz="1800" dirty="0"/>
              <a:t>(triangles).</a:t>
            </a:r>
            <a:endParaRPr lang="pt-PT" altLang="pt-PT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TransparencyAttributes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AE198-E1A3-4304-A0EB-BEF62527DE34}" type="slidenum">
              <a:rPr lang="pt-PT"/>
              <a:pPr>
                <a:defRPr/>
              </a:pPr>
              <a:t>70</a:t>
            </a:fld>
            <a:endParaRPr lang="pt-PT" dirty="0"/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685800" y="1657350"/>
            <a:ext cx="8243888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pt-PT" sz="2400" dirty="0" smtClean="0"/>
              <a:t>Sets </a:t>
            </a:r>
            <a:r>
              <a:rPr lang="en-US" altLang="pt-PT" sz="2400" dirty="0"/>
              <a:t>the level of transparency to use when rendering an object.</a:t>
            </a:r>
            <a:endParaRPr lang="pt-PT" altLang="pt-PT" sz="2400" dirty="0"/>
          </a:p>
          <a:p>
            <a:endParaRPr lang="pt-PT" altLang="pt-PT" sz="2400" dirty="0"/>
          </a:p>
          <a:p>
            <a:pPr>
              <a:buFontTx/>
              <a:buNone/>
            </a:pPr>
            <a:r>
              <a:rPr lang="pt-PT" altLang="pt-PT" sz="2400" dirty="0"/>
              <a:t>	</a:t>
            </a:r>
            <a:endParaRPr lang="pt-PT" altLang="pt-PT" sz="24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pt-PT" altLang="pt-PT" sz="2400" dirty="0">
                <a:latin typeface="Arial" charset="0"/>
              </a:rPr>
              <a:t>	</a:t>
            </a:r>
            <a:endParaRPr lang="pt-PT" altLang="pt-PT" sz="2400" dirty="0"/>
          </a:p>
        </p:txBody>
      </p:sp>
      <p:sp>
        <p:nvSpPr>
          <p:cNvPr id="63493" name="Rectângulo 6"/>
          <p:cNvSpPr>
            <a:spLocks noChangeArrowheads="1"/>
          </p:cNvSpPr>
          <p:nvPr/>
        </p:nvSpPr>
        <p:spPr bwMode="auto">
          <a:xfrm>
            <a:off x="467544" y="3429000"/>
            <a:ext cx="8258175" cy="17666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Tx/>
              <a:buNone/>
            </a:pPr>
            <a:r>
              <a:rPr lang="pt-PT" alt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PT" alt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tMode</a:t>
            </a:r>
            <a:r>
              <a:rPr lang="pt-PT" alt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PT" alt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TransparencyAttributes.BLENDED</a:t>
            </a:r>
            <a:r>
              <a:rPr lang="pt-PT" alt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buFontTx/>
              <a:buNone/>
            </a:pPr>
            <a:r>
              <a:rPr lang="pt-PT" alt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PT" alt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tValue</a:t>
            </a:r>
            <a:r>
              <a:rPr lang="pt-PT" alt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0.6f; </a:t>
            </a:r>
          </a:p>
          <a:p>
            <a:pPr>
              <a:buFontTx/>
              <a:buNone/>
            </a:pPr>
            <a:r>
              <a:rPr lang="pt-PT" alt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TransparencyAttributes</a:t>
            </a:r>
            <a:r>
              <a:rPr lang="pt-PT" alt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ta = </a:t>
            </a:r>
            <a:r>
              <a:rPr lang="pt-PT" alt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PT" alt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TransparencyAttributes</a:t>
            </a:r>
            <a:r>
              <a:rPr lang="pt-PT" alt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alt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tMode</a:t>
            </a:r>
            <a:r>
              <a:rPr lang="pt-PT" alt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altLang="pt-PT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tValue</a:t>
            </a:r>
            <a:r>
              <a:rPr lang="pt-PT" alt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buFontTx/>
              <a:buNone/>
            </a:pPr>
            <a:r>
              <a:rPr lang="pt-PT" alt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Appearance</a:t>
            </a:r>
            <a:r>
              <a:rPr lang="pt-PT" alt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pt-PT" alt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PT" alt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PT" alt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Appearance</a:t>
            </a:r>
            <a:r>
              <a:rPr lang="pt-PT" alt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>
              <a:buFontTx/>
              <a:buNone/>
            </a:pPr>
            <a:r>
              <a:rPr lang="pt-PT" altLang="pt-P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ap.setTransparencyAttributes</a:t>
            </a:r>
            <a:r>
              <a:rPr lang="pt-PT" alt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(ta);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 err="1"/>
              <a:t>Testing</a:t>
            </a:r>
            <a:r>
              <a:rPr lang="pt-PT" altLang="pt-PT" dirty="0"/>
              <a:t> </a:t>
            </a:r>
            <a:r>
              <a:rPr lang="pt-PT" altLang="pt-PT" dirty="0" err="1"/>
              <a:t>Different</a:t>
            </a:r>
            <a:r>
              <a:rPr lang="pt-PT" altLang="pt-PT" dirty="0"/>
              <a:t> </a:t>
            </a:r>
            <a:r>
              <a:rPr lang="pt-PT" altLang="pt-PT" dirty="0" err="1"/>
              <a:t>Appearance</a:t>
            </a:r>
            <a:r>
              <a:rPr lang="pt-PT" altLang="pt-PT" dirty="0"/>
              <a:t> </a:t>
            </a:r>
            <a:r>
              <a:rPr lang="pt-PT" altLang="pt-PT" dirty="0" err="1"/>
              <a:t>Attributes</a:t>
            </a:r>
            <a:endParaRPr lang="pt-PT" altLang="pt-PT" dirty="0" smtClean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405396-7617-4E78-A55B-7154AB07FF21}" type="slidenum">
              <a:rPr lang="pt-PT"/>
              <a:pPr>
                <a:defRPr/>
              </a:pPr>
              <a:t>71</a:t>
            </a:fld>
            <a:endParaRPr lang="pt-PT" dirty="0"/>
          </a:p>
        </p:txBody>
      </p:sp>
      <p:sp>
        <p:nvSpPr>
          <p:cNvPr id="7" name="AutoShape 10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2428875" y="5822950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Book Antiqua" pitchFamily="18" charset="0"/>
              </a:rPr>
              <a:t>Run</a:t>
            </a:r>
          </a:p>
        </p:txBody>
      </p:sp>
      <p:sp>
        <p:nvSpPr>
          <p:cNvPr id="8" name="AutoShape 10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571500" y="5822950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err="1" smtClean="0">
                <a:latin typeface="Book Antiqua" pitchFamily="18" charset="0"/>
              </a:rPr>
              <a:t>Code</a:t>
            </a:r>
            <a:endParaRPr lang="pt-PT" dirty="0">
              <a:latin typeface="Book Antiqua" pitchFamily="18" charset="0"/>
            </a:endParaRPr>
          </a:p>
        </p:txBody>
      </p:sp>
      <p:pic>
        <p:nvPicPr>
          <p:cNvPr id="64518" name="Picture 2" descr="H:\Carlos\Disciplinas\CG\CG_0708\Livros Java\Livro\Livro\Computer_Graphics_Using_Java__2D_and_3D_-_Prentice_Hall_2006\6.7. Appearance and Attributes_files\getfile_001.d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643063"/>
            <a:ext cx="47625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 descr="getfile_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4214813"/>
            <a:ext cx="2782887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t-PT" b="1" dirty="0" smtClean="0">
                <a:solidFill>
                  <a:srgbClr val="0070C0"/>
                </a:solidFill>
              </a:rPr>
              <a:t>The Shape3D Node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D04EB52-56D1-44E8-86C5-27B3FD634C5C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250825" y="1686879"/>
            <a:ext cx="7772400" cy="294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pt-PT" sz="2000" dirty="0" smtClean="0"/>
              <a:t>In </a:t>
            </a:r>
            <a:r>
              <a:rPr lang="en-US" altLang="pt-PT" sz="2000" dirty="0"/>
              <a:t>a Java 3D </a:t>
            </a:r>
            <a:r>
              <a:rPr lang="en-US" altLang="pt-PT" sz="2000" dirty="0" smtClean="0"/>
              <a:t>scene graph, </a:t>
            </a:r>
            <a:r>
              <a:rPr lang="en-US" altLang="pt-PT" sz="2000" dirty="0"/>
              <a:t>a visual object is usually represented by a leaf node of type </a:t>
            </a:r>
            <a:r>
              <a:rPr lang="en-US" altLang="pt-PT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Shape3D</a:t>
            </a:r>
            <a:r>
              <a:rPr lang="en-US" altLang="pt-PT" sz="2000" dirty="0"/>
              <a:t>.</a:t>
            </a:r>
          </a:p>
          <a:p>
            <a:r>
              <a:rPr lang="en-US" altLang="pt-PT" sz="2000" dirty="0"/>
              <a:t>The </a:t>
            </a:r>
            <a:r>
              <a:rPr lang="en-US" altLang="pt-PT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Shape3D </a:t>
            </a:r>
            <a:r>
              <a:rPr lang="en-US" altLang="pt-PT" sz="2000" dirty="0"/>
              <a:t>object references a </a:t>
            </a:r>
            <a:r>
              <a:rPr lang="en-US" altLang="pt-PT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Geometry </a:t>
            </a:r>
            <a:r>
              <a:rPr lang="en-US" altLang="pt-PT" sz="2000" dirty="0"/>
              <a:t>object that defines the shape and other geometric characteristics of the visual object.</a:t>
            </a:r>
          </a:p>
          <a:p>
            <a:r>
              <a:rPr lang="en-US" altLang="pt-PT" sz="2000" dirty="0"/>
              <a:t>The </a:t>
            </a:r>
            <a:r>
              <a:rPr lang="en-US" altLang="pt-PT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Shape3D</a:t>
            </a:r>
            <a:r>
              <a:rPr lang="en-US" altLang="pt-PT" sz="2000" dirty="0"/>
              <a:t> object </a:t>
            </a:r>
            <a:r>
              <a:rPr lang="en-US" altLang="pt-PT" sz="2000" dirty="0" smtClean="0"/>
              <a:t>also references </a:t>
            </a:r>
            <a:r>
              <a:rPr lang="en-US" altLang="pt-PT" sz="2000" dirty="0"/>
              <a:t>an </a:t>
            </a:r>
            <a:r>
              <a:rPr lang="en-US" altLang="pt-PT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Appearance</a:t>
            </a:r>
            <a:r>
              <a:rPr lang="en-US" altLang="pt-PT" sz="2000" dirty="0"/>
              <a:t> object to set its appearance in rendering.</a:t>
            </a:r>
            <a:endParaRPr lang="pt-PT" altLang="pt-PT" sz="2000" dirty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50825" y="3933825"/>
            <a:ext cx="6016625" cy="156845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600" dirty="0">
                <a:latin typeface="Courier New" pitchFamily="49" charset="0"/>
              </a:rPr>
              <a:t>Appearance </a:t>
            </a:r>
            <a:r>
              <a:rPr lang="en-US" altLang="pt-PT" sz="1600" dirty="0" err="1">
                <a:latin typeface="Courier New" pitchFamily="49" charset="0"/>
              </a:rPr>
              <a:t>ap</a:t>
            </a:r>
            <a:r>
              <a:rPr lang="en-US" altLang="pt-PT" sz="1600" dirty="0">
                <a:latin typeface="Courier New" pitchFamily="49" charset="0"/>
              </a:rPr>
              <a:t> = new Appearance();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 dirty="0" err="1">
                <a:latin typeface="Courier New" pitchFamily="49" charset="0"/>
              </a:rPr>
              <a:t>ap.setMaterial</a:t>
            </a:r>
            <a:r>
              <a:rPr lang="en-US" altLang="pt-PT" sz="1600" dirty="0">
                <a:latin typeface="Courier New" pitchFamily="49" charset="0"/>
              </a:rPr>
              <a:t>(new Material());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 dirty="0">
                <a:latin typeface="Courier New" pitchFamily="49" charset="0"/>
              </a:rPr>
              <a:t>Font3D font = new Font3D(new Font("</a:t>
            </a:r>
            <a:r>
              <a:rPr lang="en-US" altLang="pt-PT" sz="1600" dirty="0" err="1">
                <a:latin typeface="Courier New" pitchFamily="49" charset="0"/>
              </a:rPr>
              <a:t>SansSerif</a:t>
            </a:r>
            <a:r>
              <a:rPr lang="en-US" altLang="pt-PT" sz="1600" dirty="0">
                <a:latin typeface="Courier New" pitchFamily="49" charset="0"/>
              </a:rPr>
              <a:t>",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 dirty="0">
                <a:latin typeface="Courier New" pitchFamily="49" charset="0"/>
              </a:rPr>
              <a:t>	</a:t>
            </a:r>
            <a:r>
              <a:rPr lang="en-US" altLang="pt-PT" sz="1600" dirty="0" err="1">
                <a:latin typeface="Courier New" pitchFamily="49" charset="0"/>
              </a:rPr>
              <a:t>Font.PLAIN</a:t>
            </a:r>
            <a:r>
              <a:rPr lang="en-US" altLang="pt-PT" sz="1600" dirty="0">
                <a:latin typeface="Courier New" pitchFamily="49" charset="0"/>
              </a:rPr>
              <a:t>, 1), new </a:t>
            </a:r>
            <a:r>
              <a:rPr lang="en-US" altLang="pt-PT" sz="1600" dirty="0" err="1">
                <a:latin typeface="Courier New" pitchFamily="49" charset="0"/>
              </a:rPr>
              <a:t>FontExtrusion</a:t>
            </a:r>
            <a:r>
              <a:rPr lang="en-US" altLang="pt-PT" sz="1600" dirty="0">
                <a:latin typeface="Courier New" pitchFamily="49" charset="0"/>
              </a:rPr>
              <a:t>());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 dirty="0">
                <a:latin typeface="Courier New" pitchFamily="49" charset="0"/>
              </a:rPr>
              <a:t>Text3D text = new Text3D(font, "Hello 3D");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 dirty="0">
                <a:latin typeface="Courier New" pitchFamily="49" charset="0"/>
              </a:rPr>
              <a:t>Shape3D shape = new Shape3D(text, </a:t>
            </a:r>
            <a:r>
              <a:rPr lang="en-US" altLang="pt-PT" sz="1600" dirty="0" err="1">
                <a:latin typeface="Courier New" pitchFamily="49" charset="0"/>
              </a:rPr>
              <a:t>ap</a:t>
            </a:r>
            <a:r>
              <a:rPr lang="en-US" altLang="pt-PT" sz="1600" dirty="0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t-PT" b="1" dirty="0" smtClean="0">
                <a:solidFill>
                  <a:srgbClr val="0070C0"/>
                </a:solidFill>
              </a:rPr>
              <a:t>Geometry Class</a:t>
            </a:r>
          </a:p>
        </p:txBody>
      </p:sp>
      <p:sp>
        <p:nvSpPr>
          <p:cNvPr id="6" name="Marcador de Posição do Número do Diapositivo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C6FDC2B-70DE-444D-9068-A0A1296D1F4D}" type="slidenum">
              <a:rPr lang="pt-PT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pt-PT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9220" name="Picture 7" descr="getfile_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071688"/>
            <a:ext cx="6342062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13476</TotalTime>
  <Words>3741</Words>
  <Application>Microsoft Office PowerPoint</Application>
  <PresentationFormat>Apresentação no Ecrã (4:3)</PresentationFormat>
  <Paragraphs>671</Paragraphs>
  <Slides>71</Slides>
  <Notes>3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4</vt:i4>
      </vt:variant>
      <vt:variant>
        <vt:lpstr>Títulos dos diapositivos</vt:lpstr>
      </vt:variant>
      <vt:variant>
        <vt:i4>71</vt:i4>
      </vt:variant>
    </vt:vector>
  </HeadingPairs>
  <TitlesOfParts>
    <vt:vector size="83" baseType="lpstr">
      <vt:lpstr>Arial</vt:lpstr>
      <vt:lpstr>Book Antiqua</vt:lpstr>
      <vt:lpstr>Calibri</vt:lpstr>
      <vt:lpstr>Cambria Math</vt:lpstr>
      <vt:lpstr>Courier New</vt:lpstr>
      <vt:lpstr>Times New Roman</vt:lpstr>
      <vt:lpstr>Wingdings</vt:lpstr>
      <vt:lpstr>Tema do Office</vt:lpstr>
      <vt:lpstr>Microsoft Equation 3.0</vt:lpstr>
      <vt:lpstr>Equation</vt:lpstr>
      <vt:lpstr>Picture</vt:lpstr>
      <vt:lpstr>Equação</vt:lpstr>
      <vt:lpstr>Chapter 6 Modeling of 3D Graphics Objects</vt:lpstr>
      <vt:lpstr>Objectives</vt:lpstr>
      <vt:lpstr>Points and Vectors</vt:lpstr>
      <vt:lpstr>Points and Vectors</vt:lpstr>
      <vt:lpstr>Modeling of Geometric Shapes</vt:lpstr>
      <vt:lpstr>Modeling of Geometric Shapes</vt:lpstr>
      <vt:lpstr>Representation of Surfaces through Polygons</vt:lpstr>
      <vt:lpstr>The Shape3D Node</vt:lpstr>
      <vt:lpstr>Geometry Class</vt:lpstr>
      <vt:lpstr>GeometryArray Classes Family</vt:lpstr>
      <vt:lpstr>Geometry Class</vt:lpstr>
      <vt:lpstr>PointArray</vt:lpstr>
      <vt:lpstr>LineArray</vt:lpstr>
      <vt:lpstr>TriangleArray</vt:lpstr>
      <vt:lpstr>TriangleArray</vt:lpstr>
      <vt:lpstr>QuadArray</vt:lpstr>
      <vt:lpstr>Setting Other Attributes</vt:lpstr>
      <vt:lpstr>Setting Other Attributes</vt:lpstr>
      <vt:lpstr>Face Rendering</vt:lpstr>
      <vt:lpstr>Face Rendering</vt:lpstr>
      <vt:lpstr>Geometry Class</vt:lpstr>
      <vt:lpstr>GeometryStripArray</vt:lpstr>
      <vt:lpstr>GeometryStripArray</vt:lpstr>
      <vt:lpstr>GeometryStripArray</vt:lpstr>
      <vt:lpstr>GeometryStripArray</vt:lpstr>
      <vt:lpstr>GeometryStripArray</vt:lpstr>
      <vt:lpstr>Geometry Class</vt:lpstr>
      <vt:lpstr>IndexedGeometryArray</vt:lpstr>
      <vt:lpstr>IndexedGeometryArray</vt:lpstr>
      <vt:lpstr>Geometry Class</vt:lpstr>
      <vt:lpstr>IndexedGeometryStripArray</vt:lpstr>
      <vt:lpstr>IndexedGeometryStripArray</vt:lpstr>
      <vt:lpstr>Construction of a Tetrahedron</vt:lpstr>
      <vt:lpstr>Construction of a Tetrahedron</vt:lpstr>
      <vt:lpstr>Construction of a Tetrahedron</vt:lpstr>
      <vt:lpstr>Construction of a Tetrahedron</vt:lpstr>
      <vt:lpstr>Normals</vt:lpstr>
      <vt:lpstr>Calculation of Normal Vectors</vt:lpstr>
      <vt:lpstr>Calculation of Normal Vectors</vt:lpstr>
      <vt:lpstr>Calculation of Normal Vectors</vt:lpstr>
      <vt:lpstr>Calculation of Normal Vectors</vt:lpstr>
      <vt:lpstr>GeometryInfo Class</vt:lpstr>
      <vt:lpstr>GeometryInfo Class</vt:lpstr>
      <vt:lpstr>GeometryInfo Class</vt:lpstr>
      <vt:lpstr>GeometryInfo Class</vt:lpstr>
      <vt:lpstr>GeometryInfo Class</vt:lpstr>
      <vt:lpstr>Creating a Polygon Mesh</vt:lpstr>
      <vt:lpstr>Creating a Polygon Mesh</vt:lpstr>
      <vt:lpstr>Creating a Polygon Mesh</vt:lpstr>
      <vt:lpstr>Creating a Polygon Mesh</vt:lpstr>
      <vt:lpstr>Creating a Polygon Mesh</vt:lpstr>
      <vt:lpstr>Creating a Polygon Mesh</vt:lpstr>
      <vt:lpstr>Creating a Polygon Mesh</vt:lpstr>
      <vt:lpstr>Creating a Polygon Mesh</vt:lpstr>
      <vt:lpstr>Creating a Polygon Mesh</vt:lpstr>
      <vt:lpstr>Primitives</vt:lpstr>
      <vt:lpstr>Primitives</vt:lpstr>
      <vt:lpstr>Primitives</vt:lpstr>
      <vt:lpstr>Primitives</vt:lpstr>
      <vt:lpstr>Fonts and Text</vt:lpstr>
      <vt:lpstr>Appearance and Attributes</vt:lpstr>
      <vt:lpstr>Appearance and Attributes</vt:lpstr>
      <vt:lpstr>ColoringAttributes</vt:lpstr>
      <vt:lpstr>ColoringAttributes</vt:lpstr>
      <vt:lpstr>PointAttributes</vt:lpstr>
      <vt:lpstr>LineAttributes</vt:lpstr>
      <vt:lpstr>LineAttributes</vt:lpstr>
      <vt:lpstr>PolygonAttributes</vt:lpstr>
      <vt:lpstr>PolygonAttributes</vt:lpstr>
      <vt:lpstr>TransparencyAttributes</vt:lpstr>
      <vt:lpstr>Testing Different Appearance 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1 Visão geral da Computação Gráfica</dc:title>
  <dc:creator>cacc</dc:creator>
  <cp:lastModifiedBy>caccarreto@gmail.com</cp:lastModifiedBy>
  <cp:revision>732</cp:revision>
  <dcterms:created xsi:type="dcterms:W3CDTF">2007-09-19T14:23:30Z</dcterms:created>
  <dcterms:modified xsi:type="dcterms:W3CDTF">2020-11-28T17:08:11Z</dcterms:modified>
</cp:coreProperties>
</file>