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13" r:id="rId4"/>
    <p:sldId id="377" r:id="rId5"/>
    <p:sldId id="416" r:id="rId6"/>
    <p:sldId id="417" r:id="rId7"/>
    <p:sldId id="418" r:id="rId8"/>
    <p:sldId id="419" r:id="rId9"/>
    <p:sldId id="421" r:id="rId10"/>
    <p:sldId id="420" r:id="rId11"/>
    <p:sldId id="422" r:id="rId12"/>
    <p:sldId id="378" r:id="rId13"/>
    <p:sldId id="423" r:id="rId14"/>
    <p:sldId id="426" r:id="rId15"/>
    <p:sldId id="402" r:id="rId16"/>
    <p:sldId id="379" r:id="rId17"/>
    <p:sldId id="380" r:id="rId18"/>
    <p:sldId id="381" r:id="rId19"/>
    <p:sldId id="382" r:id="rId20"/>
    <p:sldId id="384" r:id="rId21"/>
    <p:sldId id="385" r:id="rId22"/>
    <p:sldId id="386" r:id="rId23"/>
    <p:sldId id="424" r:id="rId24"/>
    <p:sldId id="387" r:id="rId25"/>
    <p:sldId id="388" r:id="rId26"/>
    <p:sldId id="389" r:id="rId27"/>
    <p:sldId id="390" r:id="rId28"/>
    <p:sldId id="413" r:id="rId29"/>
    <p:sldId id="414" r:id="rId30"/>
    <p:sldId id="393" r:id="rId31"/>
    <p:sldId id="394" r:id="rId32"/>
    <p:sldId id="415" r:id="rId33"/>
    <p:sldId id="396" r:id="rId34"/>
    <p:sldId id="397" r:id="rId35"/>
    <p:sldId id="398" r:id="rId36"/>
    <p:sldId id="399" r:id="rId37"/>
    <p:sldId id="400" r:id="rId38"/>
    <p:sldId id="408" r:id="rId39"/>
    <p:sldId id="403" r:id="rId40"/>
    <p:sldId id="404" r:id="rId41"/>
    <p:sldId id="405" r:id="rId42"/>
    <p:sldId id="401" r:id="rId43"/>
    <p:sldId id="406" r:id="rId44"/>
    <p:sldId id="409" r:id="rId45"/>
    <p:sldId id="407" r:id="rId46"/>
    <p:sldId id="412" r:id="rId47"/>
    <p:sldId id="410" r:id="rId48"/>
    <p:sldId id="411" r:id="rId49"/>
    <p:sldId id="425" r:id="rId50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9" autoAdjust="0"/>
    <p:restoredTop sz="94705" autoAdjust="0"/>
  </p:normalViewPr>
  <p:slideViewPr>
    <p:cSldViewPr>
      <p:cViewPr varScale="1">
        <p:scale>
          <a:sx n="63" d="100"/>
          <a:sy n="63" d="100"/>
        </p:scale>
        <p:origin x="136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notesViewPr>
    <p:cSldViewPr>
      <p:cViewPr varScale="1">
        <p:scale>
          <a:sx n="63" d="100"/>
          <a:sy n="63" d="100"/>
        </p:scale>
        <p:origin x="-5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8B4777-B156-4343-A3E5-79B2F0215B71}" type="datetimeFigureOut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BDBD467-330A-4CCB-9DDD-755D0BECE251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218B54-7636-4DC1-AF96-3F5DD16DC069}" type="datetimeFigureOut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13CC991-07DA-422D-9294-6BFE916D8FAC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5124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9EE240-D41A-491C-86CD-CB99299965FF}" type="slidenum">
              <a:rPr lang="pt-PT" altLang="pt-PT" smtClean="0"/>
              <a:pPr>
                <a:spcBef>
                  <a:spcPct val="0"/>
                </a:spcBef>
              </a:pPr>
              <a:t>1</a:t>
            </a:fld>
            <a:endParaRPr lang="pt-PT" altLang="pt-P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31748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EE4576-187E-451B-B52C-273EB4E617F5}" type="slidenum">
              <a:rPr lang="pt-PT" altLang="pt-PT" smtClean="0"/>
              <a:pPr>
                <a:spcBef>
                  <a:spcPct val="0"/>
                </a:spcBef>
              </a:pPr>
              <a:t>27</a:t>
            </a:fld>
            <a:endParaRPr lang="pt-PT" altLang="pt-P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33796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4252A2-582C-428A-AFB9-787E8198DEA0}" type="slidenum">
              <a:rPr lang="pt-PT" altLang="pt-PT" smtClean="0"/>
              <a:pPr>
                <a:spcBef>
                  <a:spcPct val="0"/>
                </a:spcBef>
              </a:pPr>
              <a:t>28</a:t>
            </a:fld>
            <a:endParaRPr lang="pt-PT" altLang="pt-P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altLang="pt-PT" smtClean="0"/>
          </a:p>
        </p:txBody>
      </p:sp>
      <p:sp>
        <p:nvSpPr>
          <p:cNvPr id="35844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1DD1D1-891C-4C0B-8262-4B68055C7D92}" type="slidenum">
              <a:rPr lang="pt-PT" altLang="pt-PT" smtClean="0"/>
              <a:pPr>
                <a:spcBef>
                  <a:spcPct val="0"/>
                </a:spcBef>
              </a:pPr>
              <a:t>29</a:t>
            </a:fld>
            <a:endParaRPr lang="pt-PT" alt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B1270-DFA5-4DFF-AD79-4A4AC29E2C80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0E44-1DFA-40DA-B0EE-69C799BDD1E5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05626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1EE91-E62C-4584-9C6A-7C828ED84E8C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F19F6-BE29-4298-BF81-F15332CE3214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6278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D9C31-57D0-4D08-8189-AA0D65369018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99291-DC75-43D9-949E-3EA54F846FA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0158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C578B-13CF-4584-ADC6-6E4AF416DDA3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BCB2-6E4D-474C-8A6A-E7E49E80824E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1795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B4C7-C3A1-4ABE-BF60-89F1FE507FE0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7D19F-8327-431E-AAA2-AF38E82E8A5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5200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FC35D-5263-4DBC-947B-2104B7A1EBD9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9F1DA-7152-4A4A-A649-D2927109DD47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171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421AC-43EB-4CA5-AD95-D671B928266F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FFC2-2B92-4853-9F2B-DF07BA0ED370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2272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79B59-8484-44A7-A549-86E7842D6E62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7E2A-F4A1-44FC-A3AC-BFEB4C7B9D64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3114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DCAB8-FB03-402C-8224-156EEA8C6AC9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47A6-1CCC-4B7C-AA23-3A1E21614418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83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3BCFC-B423-40DD-8727-7D020AF991E4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BAB6C-0475-4D0B-93D4-60078BCF70C2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43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37F31-7898-4760-B934-EE943A86B0AB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6755A-CAA2-4D00-B14B-8CC1F5AC99A5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8794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001A3F1-B885-49B6-BCA7-DB0FF6784E4E}" type="datetime1">
              <a:rPr lang="pt-PT"/>
              <a:pPr>
                <a:defRPr/>
              </a:pPr>
              <a:t>04/11/2019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F64672-86F9-48FD-8824-BA03A862F63E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Listing5.1Hello3D.html" TargetMode="External"/><Relationship Id="rId2" Type="http://schemas.openxmlformats.org/officeDocument/2006/relationships/hyperlink" Target="cgcode.jar%20chapter5.Hello3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tech/index-jsp-138252.html" TargetMode="External"/><Relationship Id="rId2" Type="http://schemas.openxmlformats.org/officeDocument/2006/relationships/hyperlink" Target="http://www.java3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gamp.org/wiki/index.php/Java3D_FAQ" TargetMode="External"/><Relationship Id="rId5" Type="http://schemas.openxmlformats.org/officeDocument/2006/relationships/hyperlink" Target="https://gouessej.wordpress.com/2012/08/01/java-3d-est-de-retour-java-3d-is-back/#news" TargetMode="External"/><Relationship Id="rId4" Type="http://schemas.openxmlformats.org/officeDocument/2006/relationships/hyperlink" Target="https://java3d.dev.java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3d.org/" TargetMode="External"/><Relationship Id="rId2" Type="http://schemas.openxmlformats.org/officeDocument/2006/relationships/hyperlink" Target="http://www.oracle.com/technetwork/java/javase/tech/index-jsp-13825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3d.dev.java.net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Listing5.2Hello3DFullGraph.html" TargetMode="External"/><Relationship Id="rId2" Type="http://schemas.openxmlformats.org/officeDocument/2006/relationships/hyperlink" Target="cgcode.jar%20chapter5.Hello3DFullGrap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gcode.jar%20chapter5.Hello3DBackground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Listing5.3Hello3DBackground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Listing5.4TestBounds.html" TargetMode="External"/><Relationship Id="rId2" Type="http://schemas.openxmlformats.org/officeDocument/2006/relationships/hyperlink" Target="cgcode.jar%20chapter5.TestBoun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Listing5.5ChangeBackground.html" TargetMode="External"/><Relationship Id="rId2" Type="http://schemas.openxmlformats.org/officeDocument/2006/relationships/hyperlink" Target="cgcode.jar%20chapter5.ChangeBackgrou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957387"/>
          </a:xfrm>
        </p:spPr>
        <p:txBody>
          <a:bodyPr/>
          <a:lstStyle/>
          <a:p>
            <a:pPr eaLnBrk="1" hangingPunct="1"/>
            <a:r>
              <a:rPr lang="pt-PT" altLang="pt-PT" sz="4000" b="1" smtClean="0">
                <a:solidFill>
                  <a:srgbClr val="FF0000"/>
                </a:solidFill>
              </a:rPr>
              <a:t>Capítulo 5</a:t>
            </a:r>
            <a:br>
              <a:rPr lang="pt-PT" altLang="pt-PT" sz="4000" b="1" smtClean="0">
                <a:solidFill>
                  <a:srgbClr val="FF0000"/>
                </a:solidFill>
              </a:rPr>
            </a:br>
            <a:r>
              <a:rPr lang="pt-PT" altLang="pt-PT" sz="4000" b="1" smtClean="0">
                <a:solidFill>
                  <a:srgbClr val="FF0000"/>
                </a:solidFill>
              </a:rPr>
              <a:t>Conceitos Básicos da </a:t>
            </a:r>
            <a:br>
              <a:rPr lang="pt-PT" altLang="pt-PT" sz="4000" b="1" smtClean="0">
                <a:solidFill>
                  <a:srgbClr val="FF0000"/>
                </a:solidFill>
              </a:rPr>
            </a:br>
            <a:r>
              <a:rPr lang="pt-PT" altLang="pt-PT" sz="4000" b="1" smtClean="0">
                <a:solidFill>
                  <a:srgbClr val="FF0000"/>
                </a:solidFill>
              </a:rPr>
              <a:t>Computação Gráfica 3D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71675"/>
          </a:xfrm>
        </p:spPr>
        <p:txBody>
          <a:bodyPr rtlCol="0">
            <a:normAutofit fontScale="3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6200" dirty="0" smtClean="0"/>
              <a:t>Resumos do livro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PT" sz="6200" i="1" dirty="0" err="1" smtClean="0"/>
              <a:t>Computer</a:t>
            </a:r>
            <a:r>
              <a:rPr lang="pt-PT" sz="6200" i="1" dirty="0" smtClean="0"/>
              <a:t> </a:t>
            </a:r>
            <a:r>
              <a:rPr lang="pt-PT" sz="6200" i="1" dirty="0" err="1" smtClean="0"/>
              <a:t>Graphics</a:t>
            </a:r>
            <a:r>
              <a:rPr lang="pt-PT" sz="6200" i="1" dirty="0" smtClean="0"/>
              <a:t> </a:t>
            </a:r>
            <a:r>
              <a:rPr lang="pt-PT" sz="6200" i="1" dirty="0" err="1" smtClean="0"/>
              <a:t>using</a:t>
            </a:r>
            <a:r>
              <a:rPr lang="pt-PT" sz="6200" i="1" dirty="0" smtClean="0"/>
              <a:t> Java 2D </a:t>
            </a:r>
            <a:r>
              <a:rPr lang="pt-PT" sz="6200" i="1" dirty="0" err="1" smtClean="0"/>
              <a:t>and</a:t>
            </a:r>
            <a:r>
              <a:rPr lang="pt-PT" sz="6200" i="1" dirty="0" smtClean="0"/>
              <a:t> 3D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PT" sz="5500" i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PT" sz="6200" dirty="0" smtClean="0">
                <a:solidFill>
                  <a:schemeClr val="tx1"/>
                </a:solidFill>
              </a:rPr>
              <a:t>Disciplina de Computação Gráfica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PT" sz="6200" dirty="0" smtClean="0">
                <a:solidFill>
                  <a:schemeClr val="tx1"/>
                </a:solidFill>
              </a:rPr>
              <a:t> Curso de Engenharia Informática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PT" sz="6200" b="1" dirty="0" smtClean="0">
                <a:solidFill>
                  <a:schemeClr val="tx1"/>
                </a:solidFill>
              </a:rPr>
              <a:t>Instituto Politécnico da Guarda</a:t>
            </a:r>
            <a:endParaRPr lang="pt-PT" sz="62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pt-PT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1433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DC2513-F40C-45F3-96FC-38B958FF21AF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Tipos de projecções e vistas.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Posição da vista, campo de visão e outras propriedades.</a:t>
            </a:r>
          </a:p>
        </p:txBody>
      </p:sp>
      <p:pic>
        <p:nvPicPr>
          <p:cNvPr id="14341" name="Picture 2" descr="Figure 13-1 The Camera Analogy in 3D Vie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45116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" descr="Figure 13-4 Schematic Illustration of Zooming (Implementation Perspectiv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98875"/>
            <a:ext cx="28225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1536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E66A0-6EA4-48BB-88C2-5D8EC9E61497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Comportamentos dinâmicos de vários componentes.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Arial" charset="0"/>
              </a:rPr>
              <a:t>Interacção com o utilizador.</a:t>
            </a:r>
            <a:r>
              <a:rPr lang="en-US" sz="2800" dirty="0">
                <a:latin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+mn-lt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57563"/>
            <a:ext cx="4595812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Visão Geral da API Java 3D</a:t>
            </a:r>
          </a:p>
        </p:txBody>
      </p:sp>
      <p:sp>
        <p:nvSpPr>
          <p:cNvPr id="1638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A9050-05A1-4DC7-BDE9-C3A1A3310F90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41438"/>
            <a:ext cx="84010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pt-PT" sz="2400" dirty="0">
                <a:latin typeface="+mn-lt"/>
              </a:rPr>
              <a:t>A API Java 3D é uma interface de programação para desenvolver  aplicações capazes de gerar gráficos interactivos tridimensionais.</a:t>
            </a:r>
          </a:p>
          <a:p>
            <a:pPr eaLnBrk="1" hangingPunct="1">
              <a:defRPr/>
            </a:pPr>
            <a:endParaRPr lang="pt-PT" sz="2400" dirty="0">
              <a:latin typeface="+mn-lt"/>
            </a:endParaRPr>
          </a:p>
          <a:p>
            <a:pPr eaLnBrk="1" hangingPunct="1">
              <a:defRPr/>
            </a:pPr>
            <a:r>
              <a:rPr lang="pt-PT" sz="2400" dirty="0">
                <a:latin typeface="+mn-lt"/>
              </a:rPr>
              <a:t>Principais características: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 err="1">
                <a:latin typeface="+mn-lt"/>
              </a:rPr>
              <a:t>Renderização</a:t>
            </a:r>
            <a:r>
              <a:rPr lang="pt-PT" sz="2400" dirty="0">
                <a:latin typeface="+mn-lt"/>
              </a:rPr>
              <a:t> automática.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Modelação através de um </a:t>
            </a:r>
            <a:r>
              <a:rPr lang="pt-PT" sz="2400" dirty="0">
                <a:latin typeface="+mn-lt"/>
              </a:rPr>
              <a:t>Grafo </a:t>
            </a:r>
            <a:r>
              <a:rPr lang="pt-PT" sz="2400" dirty="0">
                <a:latin typeface="+mn-lt"/>
              </a:rPr>
              <a:t>de </a:t>
            </a:r>
            <a:r>
              <a:rPr lang="pt-PT" sz="2400" dirty="0">
                <a:latin typeface="+mn-lt"/>
              </a:rPr>
              <a:t>Cena</a:t>
            </a:r>
            <a:r>
              <a:rPr lang="pt-PT" sz="2400" dirty="0">
                <a:latin typeface="+mn-lt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Programação Orientada por Objectos.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pt-PT" sz="240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Visão Geral da API Java 3D</a:t>
            </a:r>
          </a:p>
        </p:txBody>
      </p:sp>
      <p:sp>
        <p:nvSpPr>
          <p:cNvPr id="1741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7EAABD-3BF3-4F04-BFE6-55223BBB3F47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341438"/>
            <a:ext cx="5391150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Instalação da </a:t>
            </a:r>
            <a:r>
              <a:rPr lang="pt-PT" altLang="pt-PT" dirty="0" err="1"/>
              <a:t>API</a:t>
            </a:r>
            <a:r>
              <a:rPr lang="pt-PT" altLang="pt-PT" dirty="0"/>
              <a:t> Java 3D</a:t>
            </a:r>
            <a:endParaRPr lang="pt-PT" altLang="pt-PT" dirty="0" smtClean="0"/>
          </a:p>
        </p:txBody>
      </p:sp>
      <p:sp>
        <p:nvSpPr>
          <p:cNvPr id="1843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0C177-FF76-4FD5-B192-17F98436A996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43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Java 3D </a:t>
            </a:r>
            <a:r>
              <a:rPr lang="pt-PT" sz="2400" dirty="0" err="1" smtClean="0">
                <a:latin typeface="+mn-lt"/>
              </a:rPr>
              <a:t>API</a:t>
            </a:r>
            <a:r>
              <a:rPr lang="pt-PT" sz="2400" dirty="0" smtClean="0">
                <a:latin typeface="+mn-lt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 smtClean="0">
                <a:hlinkClick r:id="rId2"/>
              </a:rPr>
              <a:t>http</a:t>
            </a:r>
            <a:r>
              <a:rPr lang="pt-PT" sz="2400" dirty="0">
                <a:hlinkClick r:id="rId2"/>
              </a:rPr>
              <a:t>://www.java3d.org/</a:t>
            </a:r>
            <a:endParaRPr lang="pt-PT" sz="24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 smtClean="0">
                <a:latin typeface="+mn-lt"/>
                <a:hlinkClick r:id="rId3"/>
              </a:rPr>
              <a:t>http</a:t>
            </a:r>
            <a:r>
              <a:rPr lang="pt-PT" sz="2400" dirty="0">
                <a:latin typeface="+mn-lt"/>
                <a:hlinkClick r:id="rId3"/>
              </a:rPr>
              <a:t>://www.oracle.com/technetwork/java/javase/tech/index-jsp-138252.html</a:t>
            </a:r>
            <a:endParaRPr lang="pt-PT" sz="24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 smtClean="0">
                <a:latin typeface="+mn-lt"/>
                <a:hlinkClick r:id="rId4"/>
              </a:rPr>
              <a:t>https</a:t>
            </a:r>
            <a:r>
              <a:rPr lang="pt-PT" sz="2400" dirty="0">
                <a:latin typeface="+mn-lt"/>
                <a:hlinkClick r:id="rId4"/>
              </a:rPr>
              <a:t>://java3d.dev.java.net</a:t>
            </a:r>
            <a:r>
              <a:rPr lang="pt-PT" sz="2400" dirty="0" smtClean="0">
                <a:latin typeface="+mn-lt"/>
                <a:hlinkClick r:id="rId4"/>
              </a:rPr>
              <a:t>/</a:t>
            </a:r>
            <a:endParaRPr lang="pt-PT" sz="240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pt-PT" sz="2400" dirty="0" smtClean="0">
              <a:latin typeface="+mn-lt"/>
            </a:endParaRPr>
          </a:p>
          <a:p>
            <a:pPr marL="173038" indent="-17303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Installation (Java 3D 1.6.1):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 smtClean="0">
                <a:hlinkClick r:id="rId5"/>
              </a:rPr>
              <a:t>https</a:t>
            </a:r>
            <a:r>
              <a:rPr lang="pt-PT" sz="2400" dirty="0">
                <a:hlinkClick r:id="rId5"/>
              </a:rPr>
              <a:t>://gouessej.wordpress.com/2012/08/01/java-3d-est-de-retour-java-3d-is-back/#news</a:t>
            </a:r>
            <a:endParaRPr lang="pt-PT" sz="24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>
                <a:hlinkClick r:id="rId6"/>
              </a:rPr>
              <a:t>https://jogamp.org/wiki/index.php/Java3D_FAQ</a:t>
            </a:r>
            <a:endParaRPr lang="pt-PT" sz="24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pt-PT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95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 smtClean="0"/>
              <a:t>Instalação da </a:t>
            </a:r>
            <a:r>
              <a:rPr lang="pt-PT" altLang="pt-PT" dirty="0" err="1" smtClean="0"/>
              <a:t>API</a:t>
            </a:r>
            <a:r>
              <a:rPr lang="pt-PT" altLang="pt-PT" dirty="0" smtClean="0"/>
              <a:t> Java 3D</a:t>
            </a:r>
          </a:p>
        </p:txBody>
      </p:sp>
      <p:sp>
        <p:nvSpPr>
          <p:cNvPr id="1843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2675E-0AD2-46D1-85B2-45354B3A0D21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Sítio da API Java 3D: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>
                <a:latin typeface="+mn-lt"/>
                <a:hlinkClick r:id="rId2"/>
              </a:rPr>
              <a:t>http://www.oracle.com/technetwork/java/javase/tech/index-jsp-138252.html</a:t>
            </a:r>
            <a:endParaRPr lang="pt-PT" sz="24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>
                <a:latin typeface="+mn-lt"/>
                <a:hlinkClick r:id="rId3"/>
              </a:rPr>
              <a:t>http://www.java3d.org/</a:t>
            </a:r>
            <a:endParaRPr lang="pt-PT" sz="24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>
                <a:latin typeface="+mn-lt"/>
                <a:hlinkClick r:id="rId4"/>
              </a:rPr>
              <a:t>https://java3d.dev.java.net/</a:t>
            </a:r>
            <a:endParaRPr lang="pt-PT" sz="24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pt-PT" sz="2400" dirty="0">
              <a:latin typeface="+mn-lt"/>
            </a:endParaRPr>
          </a:p>
          <a:p>
            <a:pPr marL="173038" indent="-17303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API inclui código nativo e bibliotecas Java. As bibliotecas estão distribuídas por quatro ficheiros </a:t>
            </a:r>
            <a:r>
              <a:rPr lang="pt-PT" sz="2400" dirty="0" err="1">
                <a:latin typeface="+mn-lt"/>
              </a:rPr>
              <a:t>jar</a:t>
            </a:r>
            <a:r>
              <a:rPr lang="pt-PT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r>
              <a:rPr lang="pt-PT" sz="2400" dirty="0">
                <a:latin typeface="+mn-lt"/>
              </a:rPr>
              <a:t>	</a:t>
            </a:r>
            <a:r>
              <a:rPr lang="pt-PT" sz="2400" dirty="0">
                <a:solidFill>
                  <a:srgbClr val="00B050"/>
                </a:solidFill>
                <a:latin typeface="+mn-lt"/>
              </a:rPr>
              <a:t>j3dcore.jar, j3dutils.jar, j3daudio.jar e </a:t>
            </a:r>
            <a:r>
              <a:rPr lang="pt-PT" sz="2400" dirty="0" err="1">
                <a:solidFill>
                  <a:srgbClr val="00B050"/>
                </a:solidFill>
                <a:latin typeface="+mn-lt"/>
              </a:rPr>
              <a:t>vecmath.jar</a:t>
            </a:r>
            <a:endParaRPr lang="pt-PT" sz="2400" dirty="0">
              <a:solidFill>
                <a:srgbClr val="00B050"/>
              </a:solidFill>
              <a:latin typeface="+mn-lt"/>
            </a:endParaRPr>
          </a:p>
          <a:p>
            <a:pPr eaLnBrk="1" hangingPunct="1">
              <a:defRPr/>
            </a:pPr>
            <a:r>
              <a:rPr lang="pt-PT" sz="2400" dirty="0">
                <a:solidFill>
                  <a:srgbClr val="00B050"/>
                </a:solidFill>
                <a:latin typeface="+mn-lt"/>
              </a:rPr>
              <a:t>	no directório: &lt;j2sdk </a:t>
            </a:r>
            <a:r>
              <a:rPr lang="pt-PT" sz="2400" dirty="0" err="1">
                <a:solidFill>
                  <a:srgbClr val="00B050"/>
                </a:solidFill>
                <a:latin typeface="+mn-lt"/>
              </a:rPr>
              <a:t>directory</a:t>
            </a:r>
            <a:r>
              <a:rPr lang="pt-PT" sz="2400" dirty="0">
                <a:solidFill>
                  <a:srgbClr val="00B050"/>
                </a:solidFill>
                <a:latin typeface="+mn-lt"/>
              </a:rPr>
              <a:t>&gt;/</a:t>
            </a:r>
            <a:r>
              <a:rPr lang="pt-PT" sz="2400" dirty="0" err="1">
                <a:solidFill>
                  <a:srgbClr val="00B050"/>
                </a:solidFill>
                <a:latin typeface="+mn-lt"/>
              </a:rPr>
              <a:t>jre</a:t>
            </a:r>
            <a:r>
              <a:rPr lang="pt-PT" sz="2400" dirty="0">
                <a:solidFill>
                  <a:srgbClr val="00B050"/>
                </a:solidFill>
                <a:latin typeface="+mn-lt"/>
              </a:rPr>
              <a:t>/</a:t>
            </a:r>
            <a:r>
              <a:rPr lang="pt-PT" sz="2400" dirty="0" err="1">
                <a:solidFill>
                  <a:srgbClr val="00B050"/>
                </a:solidFill>
                <a:latin typeface="+mn-lt"/>
              </a:rPr>
              <a:t>lib</a:t>
            </a:r>
            <a:r>
              <a:rPr lang="pt-PT" sz="2400" dirty="0">
                <a:solidFill>
                  <a:srgbClr val="00B050"/>
                </a:solidFill>
                <a:latin typeface="+mn-lt"/>
              </a:rPr>
              <a:t>/</a:t>
            </a:r>
            <a:r>
              <a:rPr lang="pt-PT" sz="2400" dirty="0" err="1">
                <a:solidFill>
                  <a:srgbClr val="00B050"/>
                </a:solidFill>
                <a:latin typeface="+mn-lt"/>
              </a:rPr>
              <a:t>ext</a:t>
            </a:r>
            <a:endParaRPr lang="pt-PT" sz="2400" dirty="0">
              <a:solidFill>
                <a:srgbClr val="00B050"/>
              </a:solidFill>
              <a:latin typeface="+mn-lt"/>
            </a:endParaRPr>
          </a:p>
          <a:p>
            <a:pPr eaLnBrk="1" hangingPunct="1">
              <a:defRPr/>
            </a:pPr>
            <a:endParaRPr lang="pt-PT" sz="2400" dirty="0">
              <a:solidFill>
                <a:srgbClr val="00B050"/>
              </a:solidFill>
              <a:latin typeface="+mn-lt"/>
            </a:endParaRP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O código nativo é implementado em três </a:t>
            </a:r>
            <a:r>
              <a:rPr lang="pt-PT" sz="2400" dirty="0" err="1">
                <a:latin typeface="+mn-lt"/>
              </a:rPr>
              <a:t>dynamic</a:t>
            </a:r>
            <a:r>
              <a:rPr lang="pt-PT" sz="2400" dirty="0">
                <a:latin typeface="+mn-lt"/>
              </a:rPr>
              <a:t> link </a:t>
            </a:r>
            <a:r>
              <a:rPr lang="pt-PT" sz="2400" dirty="0" err="1">
                <a:latin typeface="+mn-lt"/>
              </a:rPr>
              <a:t>libraries</a:t>
            </a:r>
            <a:r>
              <a:rPr lang="pt-PT" sz="2400" dirty="0">
                <a:latin typeface="+mn-lt"/>
              </a:rPr>
              <a:t>: 	</a:t>
            </a:r>
            <a:r>
              <a:rPr lang="pt-PT" sz="2400" dirty="0">
                <a:solidFill>
                  <a:srgbClr val="00B0F0"/>
                </a:solidFill>
                <a:latin typeface="+mn-lt"/>
              </a:rPr>
              <a:t>J3D.dll, j3daudio.dll e J3DUtils.dll </a:t>
            </a:r>
          </a:p>
          <a:p>
            <a:pPr eaLnBrk="1" hangingPunct="1">
              <a:defRPr/>
            </a:pPr>
            <a:r>
              <a:rPr lang="pt-PT" sz="2400" dirty="0">
                <a:solidFill>
                  <a:srgbClr val="00B0F0"/>
                </a:solidFill>
                <a:latin typeface="+mn-lt"/>
              </a:rPr>
              <a:t>	no directório: &lt;j2sdk </a:t>
            </a:r>
            <a:r>
              <a:rPr lang="pt-PT" sz="2400" dirty="0" err="1">
                <a:solidFill>
                  <a:srgbClr val="00B0F0"/>
                </a:solidFill>
                <a:latin typeface="+mn-lt"/>
              </a:rPr>
              <a:t>directory</a:t>
            </a:r>
            <a:r>
              <a:rPr lang="pt-PT" sz="2400" dirty="0">
                <a:solidFill>
                  <a:srgbClr val="00B0F0"/>
                </a:solidFill>
                <a:latin typeface="+mn-lt"/>
              </a:rPr>
              <a:t>&gt;/</a:t>
            </a:r>
            <a:r>
              <a:rPr lang="pt-PT" sz="2400" dirty="0" err="1">
                <a:solidFill>
                  <a:srgbClr val="00B0F0"/>
                </a:solidFill>
                <a:latin typeface="+mn-lt"/>
              </a:rPr>
              <a:t>jre</a:t>
            </a:r>
            <a:r>
              <a:rPr lang="pt-PT" sz="2400" dirty="0">
                <a:solidFill>
                  <a:srgbClr val="00B0F0"/>
                </a:solidFill>
                <a:latin typeface="+mn-lt"/>
              </a:rPr>
              <a:t>/</a:t>
            </a:r>
            <a:r>
              <a:rPr lang="pt-PT" sz="2400" dirty="0" err="1">
                <a:solidFill>
                  <a:srgbClr val="00B0F0"/>
                </a:solidFill>
                <a:latin typeface="+mn-lt"/>
              </a:rPr>
              <a:t>bin</a:t>
            </a:r>
            <a:endParaRPr lang="pt-PT" sz="2400" dirty="0">
              <a:solidFill>
                <a:srgbClr val="00B0F0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pt-PT" sz="24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Grafo de Cena: GAD</a:t>
            </a:r>
          </a:p>
        </p:txBody>
      </p:sp>
      <p:sp>
        <p:nvSpPr>
          <p:cNvPr id="1945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FF9EC6-D609-4E20-A816-B955164953F7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9460" name="Text Box 59"/>
          <p:cNvSpPr txBox="1">
            <a:spLocks noChangeArrowheads="1"/>
          </p:cNvSpPr>
          <p:nvPr/>
        </p:nvSpPr>
        <p:spPr bwMode="auto">
          <a:xfrm>
            <a:off x="928688" y="1676400"/>
            <a:ext cx="1814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PT" altLang="pt-PT" sz="2400">
                <a:latin typeface="Arial" panose="020B0604020202020204" pitchFamily="34" charset="0"/>
                <a:cs typeface="Courier New" panose="02070309020205020404" pitchFamily="49" charset="0"/>
              </a:rPr>
              <a:t>Um grafo dirigido (dígrafo)</a:t>
            </a:r>
          </a:p>
        </p:txBody>
      </p:sp>
      <p:sp>
        <p:nvSpPr>
          <p:cNvPr id="19461" name="Text Box 61"/>
          <p:cNvSpPr txBox="1">
            <a:spLocks noChangeArrowheads="1"/>
          </p:cNvSpPr>
          <p:nvPr/>
        </p:nvSpPr>
        <p:spPr bwMode="auto">
          <a:xfrm>
            <a:off x="3519488" y="1676400"/>
            <a:ext cx="1814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PT" altLang="pt-PT" sz="2400">
                <a:latin typeface="Arial" panose="020B0604020202020204" pitchFamily="34" charset="0"/>
                <a:cs typeface="Courier New" panose="02070309020205020404" pitchFamily="49" charset="0"/>
              </a:rPr>
              <a:t>Um grafo acíclico dirigido</a:t>
            </a:r>
          </a:p>
        </p:txBody>
      </p:sp>
      <p:sp>
        <p:nvSpPr>
          <p:cNvPr id="19462" name="Text Box 62"/>
          <p:cNvSpPr txBox="1">
            <a:spLocks noChangeArrowheads="1"/>
          </p:cNvSpPr>
          <p:nvPr/>
        </p:nvSpPr>
        <p:spPr bwMode="auto">
          <a:xfrm>
            <a:off x="6415088" y="1676400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PT" altLang="pt-PT" sz="2400">
                <a:latin typeface="Arial" panose="020B0604020202020204" pitchFamily="34" charset="0"/>
                <a:cs typeface="Courier New" panose="02070309020205020404" pitchFamily="49" charset="0"/>
              </a:rPr>
              <a:t>Uma árvore</a:t>
            </a:r>
          </a:p>
        </p:txBody>
      </p:sp>
      <p:graphicFrame>
        <p:nvGraphicFramePr>
          <p:cNvPr id="19463" name="Object 3"/>
          <p:cNvGraphicFramePr>
            <a:graphicFrameLocks noChangeAspect="1"/>
          </p:cNvGraphicFramePr>
          <p:nvPr/>
        </p:nvGraphicFramePr>
        <p:xfrm>
          <a:off x="914400" y="3141663"/>
          <a:ext cx="222885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Picture" r:id="rId3" imgW="1609344" imgH="1304544" progId="Word.Picture.8">
                  <p:embed/>
                </p:oleObj>
              </mc:Choice>
              <mc:Fallback>
                <p:oleObj name="Picture" r:id="rId3" imgW="1609344" imgH="1304544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41663"/>
                        <a:ext cx="2228850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4"/>
          <p:cNvGraphicFramePr>
            <a:graphicFrameLocks noChangeAspect="1"/>
          </p:cNvGraphicFramePr>
          <p:nvPr/>
        </p:nvGraphicFramePr>
        <p:xfrm>
          <a:off x="3505200" y="3141663"/>
          <a:ext cx="222885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Picture" r:id="rId5" imgW="1620456" imgH="1307939" progId="Word.Picture.8">
                  <p:embed/>
                </p:oleObj>
              </mc:Choice>
              <mc:Fallback>
                <p:oleObj name="Picture" r:id="rId5" imgW="1620456" imgH="1307939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41663"/>
                        <a:ext cx="2228850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5"/>
          <p:cNvGraphicFramePr>
            <a:graphicFrameLocks noChangeAspect="1"/>
          </p:cNvGraphicFramePr>
          <p:nvPr/>
        </p:nvGraphicFramePr>
        <p:xfrm>
          <a:off x="6096000" y="3141663"/>
          <a:ext cx="2333625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Picture" r:id="rId7" imgW="1685544" imgH="2066544" progId="Word.Picture.8">
                  <p:embed/>
                </p:oleObj>
              </mc:Choice>
              <mc:Fallback>
                <p:oleObj name="Picture" r:id="rId7" imgW="1685544" imgH="206654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41663"/>
                        <a:ext cx="2333625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Grafo de Cena: Símbolos</a:t>
            </a:r>
          </a:p>
        </p:txBody>
      </p:sp>
      <p:sp>
        <p:nvSpPr>
          <p:cNvPr id="2048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60FADD-1379-45B6-85E4-B1C782EDDAF8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pic>
        <p:nvPicPr>
          <p:cNvPr id="20484" name="Picture 6" descr="H:\Carlos\Disciplinas\CG\CG_0708\Livros Java\Livro\Livro\Computer_Graphics_Using_Java__2D_and_3D_-_Prentice_Hall_2006\5.4. Java 3D Scene Graph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357438"/>
            <a:ext cx="33353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 descr="H:\Carlos\Disciplinas\CG\CG_0708\Livros Java\Livro\Livro\Computer_Graphics_Using_Java__2D_and_3D_-_Prentice_Hall_2006\5.4. Java 3D Scene Graphs_files\getfile_003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785938"/>
            <a:ext cx="2428875" cy="433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Grafo de Cena: Classes</a:t>
            </a:r>
          </a:p>
        </p:txBody>
      </p:sp>
      <p:sp>
        <p:nvSpPr>
          <p:cNvPr id="2150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E27FA-F933-4B5F-91E0-C321198C8028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pic>
        <p:nvPicPr>
          <p:cNvPr id="21508" name="Picture 6" descr="H:\Carlos\Disciplinas\CG\CG_0708\Livros Java\Livro\Livro\Computer_Graphics_Using_Java__2D_and_3D_-_Prentice_Hall_2006\5.4. Java 3D Scene Graph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143125"/>
            <a:ext cx="3335338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 descr="H:\Carlos\Disciplinas\CG\CG_0708\Livros Java\Livro\Livro\Computer_Graphics_Using_Java__2D_and_3D_-_Prentice_Hall_2006\5.4. Java 3D Scene Graphs_files\getfile_004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7"/>
          <a:stretch>
            <a:fillRect/>
          </a:stretch>
        </p:blipFill>
        <p:spPr bwMode="auto">
          <a:xfrm>
            <a:off x="6357938" y="3643313"/>
            <a:ext cx="2214562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xão recta 11"/>
          <p:cNvCxnSpPr/>
          <p:nvPr/>
        </p:nvCxnSpPr>
        <p:spPr>
          <a:xfrm>
            <a:off x="2428875" y="3357563"/>
            <a:ext cx="6500813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>
            <a:off x="2436813" y="5016500"/>
            <a:ext cx="2643187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xão recta 16"/>
          <p:cNvCxnSpPr/>
          <p:nvPr/>
        </p:nvCxnSpPr>
        <p:spPr>
          <a:xfrm rot="16200000" flipH="1">
            <a:off x="4865687" y="5230813"/>
            <a:ext cx="714375" cy="2857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5357813" y="5715000"/>
            <a:ext cx="3571875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5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571625"/>
            <a:ext cx="209708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hamada rectangular 10"/>
          <p:cNvSpPr/>
          <p:nvPr/>
        </p:nvSpPr>
        <p:spPr>
          <a:xfrm>
            <a:off x="500063" y="1357313"/>
            <a:ext cx="1357312" cy="428625"/>
          </a:xfrm>
          <a:prstGeom prst="wedgeRectCallout">
            <a:avLst>
              <a:gd name="adj1" fmla="val 156544"/>
              <a:gd name="adj2" fmla="val 2434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dirty="0"/>
              <a:t>Raiz</a:t>
            </a:r>
          </a:p>
        </p:txBody>
      </p:sp>
      <p:sp>
        <p:nvSpPr>
          <p:cNvPr id="13" name="Chamada rectangular 12"/>
          <p:cNvSpPr/>
          <p:nvPr/>
        </p:nvSpPr>
        <p:spPr>
          <a:xfrm>
            <a:off x="214313" y="2714625"/>
            <a:ext cx="1857375" cy="500063"/>
          </a:xfrm>
          <a:prstGeom prst="wedgeRectCallout">
            <a:avLst>
              <a:gd name="adj1" fmla="val 84075"/>
              <a:gd name="adj2" fmla="val 1936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dirty="0"/>
              <a:t>Ramos e Folhas</a:t>
            </a:r>
          </a:p>
        </p:txBody>
      </p:sp>
      <p:sp>
        <p:nvSpPr>
          <p:cNvPr id="15" name="Chamada rectangular 14"/>
          <p:cNvSpPr/>
          <p:nvPr/>
        </p:nvSpPr>
        <p:spPr>
          <a:xfrm>
            <a:off x="214313" y="6000750"/>
            <a:ext cx="1643062" cy="500063"/>
          </a:xfrm>
          <a:prstGeom prst="wedgeRectCallout">
            <a:avLst>
              <a:gd name="adj1" fmla="val 124670"/>
              <a:gd name="adj2" fmla="val -115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dirty="0"/>
              <a:t>Componentes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H:\Carlos\Disciplinas\CG\CG_0708\Livros Java\Livro\Livro\Computer_Graphics_Using_Java__2D_and_3D_-_Prentice_Hall_2006\5.4. Java 3D Scene Graph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786063"/>
            <a:ext cx="3335338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Superstrutura</a:t>
            </a:r>
          </a:p>
        </p:txBody>
      </p:sp>
      <p:sp>
        <p:nvSpPr>
          <p:cNvPr id="22532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D5EA7-0593-462C-B537-A728DADAA176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28625" y="1524000"/>
            <a:ext cx="578643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VirtualUniverse</a:t>
            </a:r>
            <a:r>
              <a:rPr lang="pt-PT" sz="2400" dirty="0">
                <a:latin typeface="+mn-lt"/>
              </a:rPr>
              <a:t> representa todo o universo da cena.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Através da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HiResCoord</a:t>
            </a:r>
            <a:r>
              <a:rPr lang="pt-PT" sz="2400" dirty="0">
                <a:latin typeface="+mn-lt"/>
              </a:rPr>
              <a:t> é possível representar as coordenadas (x, y, z) através de 3 números com uma resolução de 256bit </a:t>
            </a:r>
            <a:r>
              <a:rPr lang="pt-PT" sz="2400" dirty="0" err="1">
                <a:latin typeface="+mn-lt"/>
              </a:rPr>
              <a:t>fixed-point</a:t>
            </a:r>
            <a:r>
              <a:rPr lang="pt-PT" sz="2400" dirty="0">
                <a:latin typeface="+mn-lt"/>
              </a:rPr>
              <a:t>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</a:t>
            </a:r>
            <a:r>
              <a:rPr lang="pt-PT" sz="2400" dirty="0">
                <a:latin typeface="+mn-lt"/>
              </a:rPr>
              <a:t> representa um espaço “mais pequeno”. Um sistema de coordenadas definido dentro do universo.</a:t>
            </a:r>
          </a:p>
        </p:txBody>
      </p:sp>
      <p:sp>
        <p:nvSpPr>
          <p:cNvPr id="22534" name="Oval 19"/>
          <p:cNvSpPr>
            <a:spLocks noChangeArrowheads="1"/>
          </p:cNvSpPr>
          <p:nvPr/>
        </p:nvSpPr>
        <p:spPr bwMode="auto">
          <a:xfrm>
            <a:off x="6453188" y="2609850"/>
            <a:ext cx="1295400" cy="1371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Objectivos</a:t>
            </a:r>
          </a:p>
        </p:txBody>
      </p:sp>
      <p:sp>
        <p:nvSpPr>
          <p:cNvPr id="614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PT" altLang="pt-PT" sz="2400" smtClean="0"/>
              <a:t>Descrever o processo de renderização 3D.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PT" altLang="pt-PT" sz="2400" smtClean="0"/>
              <a:t>Apresentar uma visão geral da estrutura dos programas em Java 3D. 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PT" altLang="pt-PT" sz="2400" smtClean="0"/>
              <a:t>Definir o grafo de cena Java 3D.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PT" altLang="pt-PT" sz="2400" smtClean="0"/>
              <a:t>Aplicar nós de background.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PT" altLang="pt-PT" sz="2400" smtClean="0"/>
              <a:t>Compreender e aplicar “bounds”.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pt-PT" altLang="pt-PT" sz="2400" smtClean="0"/>
              <a:t>Aplicar alterações em grafos de cena.</a:t>
            </a:r>
          </a:p>
          <a:p>
            <a:pPr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pt-PT" altLang="pt-PT" sz="2400" smtClean="0"/>
          </a:p>
        </p:txBody>
      </p:sp>
      <p:sp>
        <p:nvSpPr>
          <p:cNvPr id="6148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530CC0-91D9-4F62-8494-9F045D26DC11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Superstrutura</a:t>
            </a:r>
          </a:p>
        </p:txBody>
      </p:sp>
      <p:sp>
        <p:nvSpPr>
          <p:cNvPr id="2355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A62A2-4F6C-48A0-9777-7A83D0418E9C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28625" y="1524000"/>
            <a:ext cx="8286750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>
                <a:latin typeface="+mn-lt"/>
              </a:rPr>
              <a:t>Um objecto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</a:t>
            </a:r>
            <a:r>
              <a:rPr lang="pt-PT" sz="2400" dirty="0">
                <a:latin typeface="+mn-lt"/>
                <a:cs typeface="Courier New" pitchFamily="49" charset="0"/>
              </a:rPr>
              <a:t> está sempre ligado a um objecto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VirtualUniverse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pt-PT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Locale(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VirtualUniverse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vu) 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Locale(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VirtualUniverse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vu,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HiResCoord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location) Locale(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VirtualUniverse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vu,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[] x,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[] y,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[] z)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fr-FR" sz="2400" dirty="0" err="1">
                <a:solidFill>
                  <a:srgbClr val="FF0000"/>
                </a:solidFill>
                <a:latin typeface="+mn-lt"/>
                <a:cs typeface="Courier New" pitchFamily="49" charset="0"/>
              </a:rPr>
              <a:t>Exemplo</a:t>
            </a:r>
            <a:r>
              <a:rPr lang="fr-FR" sz="24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:</a:t>
            </a:r>
            <a:endParaRPr lang="pt-PT" sz="2400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428625" y="4714875"/>
            <a:ext cx="7878763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VirtualUniverse universe =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VirtualUniverse();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Locale locale =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Locale(universe);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Superstrutura</a:t>
            </a:r>
          </a:p>
        </p:txBody>
      </p:sp>
      <p:sp>
        <p:nvSpPr>
          <p:cNvPr id="2457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5AC06A-8131-472F-A146-17A7B4178370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28625" y="1524000"/>
            <a:ext cx="8501063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</a:t>
            </a:r>
            <a:r>
              <a:rPr lang="pt-PT" sz="2400" dirty="0">
                <a:latin typeface="+mn-lt"/>
                <a:cs typeface="Courier New" pitchFamily="49" charset="0"/>
              </a:rPr>
              <a:t> contém métodos para adicionar e editar ramos do grafo: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pt-PT" sz="2000" dirty="0">
              <a:latin typeface="Courier New" pitchFamily="49" charset="0"/>
              <a:cs typeface="Courier New" pitchFamily="49" charset="0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addBranchGraph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BranchGroup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replaceBranchGraph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BranchGroup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oldBranch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BranchGroup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newBranch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removeBranchGraph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BranchGroup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numBranchGraphs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Enumeration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getAllBranchGraphs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Superstrutura</a:t>
            </a:r>
          </a:p>
        </p:txBody>
      </p:sp>
      <p:sp>
        <p:nvSpPr>
          <p:cNvPr id="2560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BE486C-6F77-4722-9BB2-4BE447BCE06B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28625" y="1524000"/>
            <a:ext cx="5572125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SimpleUniverse</a:t>
            </a:r>
            <a:r>
              <a:rPr lang="pt-PT" sz="2400" dirty="0">
                <a:latin typeface="+mn-lt"/>
                <a:cs typeface="Courier New" pitchFamily="49" charset="0"/>
              </a:rPr>
              <a:t> é uma classe utilitária definida a partir da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VirtualUniverse</a:t>
            </a:r>
            <a:r>
              <a:rPr lang="pt-PT" sz="2400" dirty="0">
                <a:latin typeface="+mn-lt"/>
                <a:cs typeface="Courier New" pitchFamily="49" charset="0"/>
              </a:rPr>
              <a:t> que inclui um </a:t>
            </a:r>
            <a:r>
              <a:rPr lang="pt-PT" sz="2400" dirty="0">
                <a:latin typeface="+mn-lt"/>
                <a:cs typeface="Courier New" pitchFamily="49" charset="0"/>
              </a:rPr>
              <a:t>objeto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</a:t>
            </a:r>
            <a:r>
              <a:rPr lang="pt-PT" sz="2400" dirty="0">
                <a:latin typeface="+mn-lt"/>
                <a:cs typeface="Courier New" pitchFamily="49" charset="0"/>
              </a:rPr>
              <a:t> e uma vista standard.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  <a:cs typeface="Courier New" pitchFamily="49" charset="0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Um objecto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SimpleUniverse</a:t>
            </a:r>
            <a:r>
              <a:rPr lang="pt-PT" sz="2400" dirty="0">
                <a:latin typeface="+mn-lt"/>
                <a:cs typeface="Courier New" pitchFamily="49" charset="0"/>
              </a:rPr>
              <a:t> pode ser combinado com um ramo de conteúdo visual para rapidamente formar um grafo de cena completo.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  <a:cs typeface="Courier New" pitchFamily="49" charset="0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Por defeito o sistema de coordenadas segue a regra da </a:t>
            </a:r>
            <a:r>
              <a:rPr lang="pt-PT" sz="2400" dirty="0" err="1">
                <a:latin typeface="+mn-lt"/>
                <a:cs typeface="Courier New" pitchFamily="49" charset="0"/>
              </a:rPr>
              <a:t>mão-direita</a:t>
            </a:r>
            <a:r>
              <a:rPr lang="pt-PT" sz="2400" dirty="0">
                <a:latin typeface="+mn-lt"/>
                <a:cs typeface="Courier New" pitchFamily="49" charset="0"/>
              </a:rPr>
              <a:t>. </a:t>
            </a:r>
          </a:p>
        </p:txBody>
      </p:sp>
      <p:pic>
        <p:nvPicPr>
          <p:cNvPr id="25605" name="Picture 2" descr="http://viz.aset.psu.edu/gho/sem_notes/3d_fundamentals/gifs/left_right_h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/>
          <a:stretch>
            <a:fillRect/>
          </a:stretch>
        </p:blipFill>
        <p:spPr bwMode="auto">
          <a:xfrm>
            <a:off x="6000750" y="1785938"/>
            <a:ext cx="2857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Superstrutura</a:t>
            </a:r>
          </a:p>
        </p:txBody>
      </p:sp>
      <p:sp>
        <p:nvSpPr>
          <p:cNvPr id="2662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8B18C-8C13-4D1B-9F73-4A6420FBAC8E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61436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hamada rectangular 7"/>
          <p:cNvSpPr/>
          <p:nvPr/>
        </p:nvSpPr>
        <p:spPr>
          <a:xfrm>
            <a:off x="323850" y="1376363"/>
            <a:ext cx="1439863" cy="715962"/>
          </a:xfrm>
          <a:prstGeom prst="wedgeRectCallout">
            <a:avLst>
              <a:gd name="adj1" fmla="val 97220"/>
              <a:gd name="adj2" fmla="val 1609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dirty="0"/>
              <a:t>Ramo de Conteúdo</a:t>
            </a:r>
          </a:p>
        </p:txBody>
      </p:sp>
      <p:sp>
        <p:nvSpPr>
          <p:cNvPr id="9" name="Chamada rectangular 8"/>
          <p:cNvSpPr/>
          <p:nvPr/>
        </p:nvSpPr>
        <p:spPr>
          <a:xfrm>
            <a:off x="6899275" y="2065338"/>
            <a:ext cx="1584325" cy="715962"/>
          </a:xfrm>
          <a:prstGeom prst="wedgeRectCallout">
            <a:avLst>
              <a:gd name="adj1" fmla="val -176809"/>
              <a:gd name="adj2" fmla="val 754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dirty="0"/>
              <a:t>Ramo de Visualização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do Grafo de Cena</a:t>
            </a:r>
          </a:p>
        </p:txBody>
      </p:sp>
      <p:sp>
        <p:nvSpPr>
          <p:cNvPr id="2765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D4D22-3741-418D-98AF-CD13A52691BF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28625" y="1524000"/>
            <a:ext cx="8501063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Os </a:t>
            </a:r>
            <a:r>
              <a:rPr lang="pt-PT" sz="2400" dirty="0">
                <a:latin typeface="+mn-lt"/>
                <a:cs typeface="Courier New" pitchFamily="49" charset="0"/>
              </a:rPr>
              <a:t>objetos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pt-PT" sz="2400" dirty="0">
                <a:latin typeface="+mn-lt"/>
                <a:cs typeface="Courier New" pitchFamily="49" charset="0"/>
              </a:rPr>
              <a:t> são os nós que formam a estrutura principal do grafo de cena.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  <a:cs typeface="Courier New" pitchFamily="49" charset="0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Há duas categorias principais de nós: 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Os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2400" dirty="0">
                <a:latin typeface="+mn-lt"/>
                <a:cs typeface="Courier New" pitchFamily="49" charset="0"/>
              </a:rPr>
              <a:t> – nós internos da árvore que representam certas relações e operações para os nós-filho </a:t>
            </a:r>
            <a:r>
              <a:rPr lang="pt-PT" sz="24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(ex.: primitiva 3D, transformação geométrica, </a:t>
            </a:r>
            <a:r>
              <a:rPr lang="pt-PT" sz="2400" dirty="0" err="1">
                <a:solidFill>
                  <a:srgbClr val="00B050"/>
                </a:solidFill>
                <a:latin typeface="+mn-lt"/>
                <a:cs typeface="Courier New" pitchFamily="49" charset="0"/>
              </a:rPr>
              <a:t>etc</a:t>
            </a:r>
            <a:r>
              <a:rPr lang="pt-PT" sz="24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)</a:t>
            </a:r>
            <a:r>
              <a:rPr lang="pt-PT" sz="2400" dirty="0">
                <a:latin typeface="+mn-lt"/>
                <a:cs typeface="Courier New" pitchFamily="49" charset="0"/>
              </a:rPr>
              <a:t>.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Os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pt-PT" sz="2400" dirty="0">
                <a:latin typeface="+mn-lt"/>
                <a:cs typeface="Courier New" pitchFamily="49" charset="0"/>
              </a:rPr>
              <a:t> – </a:t>
            </a:r>
            <a:r>
              <a:rPr lang="pt-PT" sz="2400" dirty="0" err="1">
                <a:latin typeface="+mn-lt"/>
                <a:cs typeface="Courier New" pitchFamily="49" charset="0"/>
              </a:rPr>
              <a:t>nós-folha</a:t>
            </a:r>
            <a:r>
              <a:rPr lang="pt-PT" sz="2400" dirty="0">
                <a:latin typeface="+mn-lt"/>
                <a:cs typeface="Courier New" pitchFamily="49" charset="0"/>
              </a:rPr>
              <a:t> da árvore que representam certas entidades gráficas </a:t>
            </a:r>
            <a:r>
              <a:rPr lang="pt-PT" sz="24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(ex.: </a:t>
            </a:r>
            <a:r>
              <a:rPr lang="pt-PT" sz="2400" dirty="0" err="1">
                <a:solidFill>
                  <a:srgbClr val="00B050"/>
                </a:solidFill>
                <a:latin typeface="+mn-lt"/>
                <a:cs typeface="Courier New" pitchFamily="49" charset="0"/>
              </a:rPr>
              <a:t>shape</a:t>
            </a:r>
            <a:r>
              <a:rPr lang="pt-PT" sz="24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 3D, luz, fundo, </a:t>
            </a:r>
            <a:r>
              <a:rPr lang="pt-PT" sz="2400" dirty="0" err="1">
                <a:solidFill>
                  <a:srgbClr val="00B050"/>
                </a:solidFill>
                <a:latin typeface="+mn-lt"/>
                <a:cs typeface="Courier New" pitchFamily="49" charset="0"/>
              </a:rPr>
              <a:t>etc</a:t>
            </a:r>
            <a:r>
              <a:rPr lang="pt-PT" sz="2400" dirty="0">
                <a:solidFill>
                  <a:srgbClr val="00B050"/>
                </a:solidFill>
                <a:latin typeface="+mn-lt"/>
                <a:cs typeface="Courier New" pitchFamily="49" charset="0"/>
              </a:rPr>
              <a:t>)</a:t>
            </a:r>
            <a:r>
              <a:rPr lang="pt-PT" sz="2400" dirty="0">
                <a:latin typeface="+mn-lt"/>
                <a:cs typeface="Courier New" pitchFamily="49" charset="0"/>
              </a:rPr>
              <a:t>.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  <a:cs typeface="Courier New" pitchFamily="49" charset="0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Normalmente os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pt-PT" sz="2400" dirty="0">
                <a:latin typeface="+mn-lt"/>
                <a:cs typeface="Courier New" pitchFamily="49" charset="0"/>
              </a:rPr>
              <a:t> referenciam algum </a:t>
            </a:r>
            <a:r>
              <a:rPr lang="pt-PT" sz="2400" dirty="0">
                <a:latin typeface="+mn-lt"/>
                <a:cs typeface="Courier New" pitchFamily="49" charset="0"/>
              </a:rPr>
              <a:t>objeto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NodeComponent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>
                <a:latin typeface="+mn-lt"/>
                <a:cs typeface="Courier New" pitchFamily="49" charset="0"/>
              </a:rPr>
              <a:t>que define os seus atributos e propriedades. Os </a:t>
            </a:r>
            <a:r>
              <a:rPr lang="pt-PT" sz="2400" dirty="0">
                <a:latin typeface="+mn-lt"/>
                <a:cs typeface="Courier New" pitchFamily="49" charset="0"/>
              </a:rPr>
              <a:t>objetos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NodeComponent</a:t>
            </a:r>
            <a:r>
              <a:rPr lang="pt-PT" sz="2400" dirty="0">
                <a:latin typeface="+mn-lt"/>
                <a:cs typeface="Courier New" pitchFamily="49" charset="0"/>
              </a:rPr>
              <a:t> podem ser partilhados por diferentes nós-folha.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H:\Carlos\Disciplinas\CG\CG_0708\Livros Java\Livro\Livro\Computer_Graphics_Using_Java__2D_and_3D_-_Prentice_Hall_2006\5.4. Java 3D Scene Graph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3286125"/>
            <a:ext cx="33353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2867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AFE73-A9BC-456A-8AFA-A48ACFB25493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28677" name="Oval 15"/>
          <p:cNvSpPr>
            <a:spLocks noChangeArrowheads="1"/>
          </p:cNvSpPr>
          <p:nvPr/>
        </p:nvSpPr>
        <p:spPr bwMode="auto">
          <a:xfrm>
            <a:off x="4992688" y="4429125"/>
            <a:ext cx="1714500" cy="85725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28678" name="Oval 17"/>
          <p:cNvSpPr>
            <a:spLocks noChangeArrowheads="1"/>
          </p:cNvSpPr>
          <p:nvPr/>
        </p:nvSpPr>
        <p:spPr bwMode="auto">
          <a:xfrm>
            <a:off x="6372225" y="5230813"/>
            <a:ext cx="938213" cy="665162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5010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São os nós internos e os principais blocos de construção de um grafo de cena 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Podem ter filhos que podem ser 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pt-PT" sz="2400" dirty="0">
                <a:latin typeface="+mn-lt"/>
                <a:cs typeface="Courier New" pitchFamily="49" charset="0"/>
              </a:rPr>
              <a:t> ou outro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2400" dirty="0">
                <a:latin typeface="+mn-lt"/>
                <a:cs typeface="Courier New" pitchFamily="49" charset="0"/>
              </a:rPr>
              <a:t>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Dois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2400" dirty="0">
                <a:latin typeface="+mn-lt"/>
                <a:cs typeface="Courier New" pitchFamily="49" charset="0"/>
              </a:rPr>
              <a:t> não podem partilhar o mesmo </a:t>
            </a:r>
            <a:r>
              <a:rPr lang="pt-PT" sz="2400" dirty="0" err="1">
                <a:latin typeface="+mn-lt"/>
                <a:cs typeface="Courier New" pitchFamily="49" charset="0"/>
              </a:rPr>
              <a:t>nó-filho</a:t>
            </a:r>
            <a:r>
              <a:rPr lang="pt-PT" sz="2400" dirty="0">
                <a:latin typeface="+mn-lt"/>
                <a:cs typeface="Courier New" pitchFamily="49" charset="0"/>
              </a:rPr>
              <a:t>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  <a:cs typeface="Courier New" pitchFamily="49" charset="0"/>
            </a:endParaRPr>
          </a:p>
        </p:txBody>
      </p:sp>
      <p:pic>
        <p:nvPicPr>
          <p:cNvPr id="28680" name="Picture 4" descr="H:\Carlos\Disciplinas\CG\CG_0708\Livros Java\Livro\Livro\Computer_Graphics_Using_Java__2D_and_3D_-_Prentice_Hall_2006\5.6. The Nodes_files\getfile_000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357563"/>
            <a:ext cx="2071688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2969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368BD7-DB4A-4940-8A9D-E365D1D502C8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Para adicionar um </a:t>
            </a:r>
            <a:r>
              <a:rPr lang="pt-PT" sz="2000" dirty="0" err="1">
                <a:latin typeface="+mn-lt"/>
              </a:rPr>
              <a:t>nó-filho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>
                <a:latin typeface="+mn-lt"/>
              </a:rPr>
              <a:t>a 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2000" dirty="0">
                <a:latin typeface="+mn-lt"/>
              </a:rPr>
              <a:t>: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addChild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insertChild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30238" lvl="1" indent="-173038" eaLnBrk="1" hangingPunct="1">
              <a:defRPr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Um </a:t>
            </a:r>
            <a:r>
              <a:rPr lang="pt-PT" sz="2000" dirty="0" err="1">
                <a:latin typeface="+mn-lt"/>
              </a:rPr>
              <a:t>nó-filho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>
                <a:latin typeface="+mn-lt"/>
              </a:rPr>
              <a:t>pode ser acedido através respectivo índice: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getChild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setChild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Os métodos para obter informação sobre um </a:t>
            </a:r>
            <a:r>
              <a:rPr lang="pt-PT" sz="2000" dirty="0" err="1">
                <a:latin typeface="+mn-lt"/>
              </a:rPr>
              <a:t>nó-filho</a:t>
            </a:r>
            <a:r>
              <a:rPr lang="pt-PT" sz="2000" dirty="0">
                <a:latin typeface="+mn-lt"/>
              </a:rPr>
              <a:t> </a:t>
            </a:r>
            <a:r>
              <a:rPr lang="pt-PT" sz="2000" dirty="0">
                <a:latin typeface="+mn-lt"/>
              </a:rPr>
              <a:t>incluem: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numChildren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indexOfChild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30238" lvl="1" indent="-173038" eaLnBrk="1" hangingPunct="1">
              <a:defRPr/>
            </a:pPr>
            <a:endParaRPr lang="pt-PT" dirty="0">
              <a:latin typeface="Courier New" pitchFamily="49" charset="0"/>
              <a:cs typeface="Courier New" pitchFamily="49" charset="0"/>
            </a:endParaRP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Outros métodos: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Enumeration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getAllChildren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Node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630238" lvl="1" indent="-173038" eaLnBrk="1" hangingPunct="1">
              <a:buFont typeface="Arial" pitchFamily="34" charset="0"/>
              <a:buChar char="•"/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removeAllChildren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3072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0A2A65-BFF3-46E8-BBA6-C12D1FE21619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28675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BranchGroup</a:t>
            </a:r>
            <a:r>
              <a:rPr lang="pt-PT" sz="2400" dirty="0">
                <a:latin typeface="+mn-lt"/>
              </a:rPr>
              <a:t> é a raiz de um ramo do grafo de cena. É o único tipo de nó que se pode ligar a um </a:t>
            </a:r>
            <a:r>
              <a:rPr lang="pt-PT" sz="2400" dirty="0">
                <a:latin typeface="+mn-lt"/>
              </a:rPr>
              <a:t>objeto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</a:t>
            </a:r>
            <a:r>
              <a:rPr lang="pt-PT" sz="2400" dirty="0">
                <a:latin typeface="+mn-lt"/>
              </a:rPr>
              <a:t>. Tem que haver pelo menos 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BranchGroup</a:t>
            </a:r>
            <a:r>
              <a:rPr lang="pt-PT" sz="2400" dirty="0">
                <a:latin typeface="+mn-lt"/>
              </a:rPr>
              <a:t> no grafo de cena. A sua função é simplesmente agrupar os </a:t>
            </a:r>
            <a:r>
              <a:rPr lang="pt-PT" sz="2400" dirty="0">
                <a:latin typeface="+mn-lt"/>
              </a:rPr>
              <a:t>nós-filhos</a:t>
            </a:r>
            <a:r>
              <a:rPr lang="pt-PT" sz="2400" dirty="0">
                <a:latin typeface="+mn-lt"/>
              </a:rPr>
              <a:t>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</a:endParaRPr>
          </a:p>
        </p:txBody>
      </p:sp>
      <p:pic>
        <p:nvPicPr>
          <p:cNvPr id="30725" name="Picture 6" descr="H:\Carlos\Disciplinas\CG\CG_0708\Livros Java\Livro\Livro\Computer_Graphics_Using_Java__2D_and_3D_-_Prentice_Hall_2006\5.4. Java 3D Scene Graphs_files\getfile_002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357563"/>
            <a:ext cx="33353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3286125" y="4500563"/>
            <a:ext cx="1714500" cy="85725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3277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E8069-44C9-44AD-8D09-DC6F4D4F0EC5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28675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OrderedGroup</a:t>
            </a:r>
            <a:r>
              <a:rPr lang="pt-PT" sz="2400" dirty="0">
                <a:latin typeface="+mn-lt"/>
              </a:rPr>
              <a:t> é usado para especificar a ordem de </a:t>
            </a:r>
            <a:r>
              <a:rPr lang="pt-PT" sz="2400" dirty="0" err="1">
                <a:latin typeface="+mn-lt"/>
              </a:rPr>
              <a:t>renderização</a:t>
            </a:r>
            <a:r>
              <a:rPr lang="pt-PT" sz="2400" dirty="0">
                <a:latin typeface="+mn-lt"/>
              </a:rPr>
              <a:t> dos seus </a:t>
            </a:r>
            <a:r>
              <a:rPr lang="pt-PT" sz="2400" dirty="0">
                <a:latin typeface="+mn-lt"/>
              </a:rPr>
              <a:t>nós-filho</a:t>
            </a:r>
            <a:r>
              <a:rPr lang="pt-PT" sz="2400" dirty="0">
                <a:latin typeface="+mn-lt"/>
              </a:rPr>
              <a:t>.  O seu uso é opcional. Normalmente a ordem de </a:t>
            </a:r>
            <a:r>
              <a:rPr lang="pt-PT" sz="2400" dirty="0" err="1">
                <a:latin typeface="+mn-lt"/>
              </a:rPr>
              <a:t>renderização</a:t>
            </a:r>
            <a:r>
              <a:rPr lang="pt-PT" sz="2400" dirty="0">
                <a:latin typeface="+mn-lt"/>
              </a:rPr>
              <a:t> não é especificada.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</a:endParaRPr>
          </a:p>
        </p:txBody>
      </p:sp>
      <p:sp>
        <p:nvSpPr>
          <p:cNvPr id="5" name="Rectângulo 4"/>
          <p:cNvSpPr/>
          <p:nvPr/>
        </p:nvSpPr>
        <p:spPr>
          <a:xfrm>
            <a:off x="500063" y="3143250"/>
            <a:ext cx="4572000" cy="2308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Shape3D shape1 = new Shape3D();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Shape3D shape2 = new Shape3D();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Shape3D shape3 = new Shape3D();</a:t>
            </a:r>
          </a:p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OrderedGroup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group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OrderedGroup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group.addChild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(shape1);</a:t>
            </a:r>
          </a:p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group.addChild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(shape2);</a:t>
            </a:r>
          </a:p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group.addChild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(shape3);</a:t>
            </a:r>
            <a:endParaRPr lang="pt-PT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000375"/>
            <a:ext cx="378460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3481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BE823-C890-4889-AB26-6E5070C05F56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28675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Primitive</a:t>
            </a:r>
            <a:r>
              <a:rPr lang="pt-PT" sz="2400" dirty="0">
                <a:latin typeface="+mn-lt"/>
              </a:rPr>
              <a:t> representa uma primitiva geométrica como uma esfera, ou um cone, por exemplo. 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Primitive</a:t>
            </a:r>
            <a:r>
              <a:rPr lang="pt-PT" sz="2400" dirty="0">
                <a:latin typeface="+mn-lt"/>
              </a:rPr>
              <a:t> é uma classe utilitária.</a:t>
            </a:r>
            <a:endParaRPr lang="en-US" sz="2400" dirty="0">
              <a:latin typeface="+mn-lt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</a:endParaRPr>
          </a:p>
        </p:txBody>
      </p:sp>
      <p:pic>
        <p:nvPicPr>
          <p:cNvPr id="34821" name="Picture 12" descr="getfile_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3141663"/>
            <a:ext cx="15081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Modelação e Visualização em 3D</a:t>
            </a:r>
          </a:p>
        </p:txBody>
      </p:sp>
      <p:sp>
        <p:nvSpPr>
          <p:cNvPr id="717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4B922-0788-484B-9B3C-C249E09EEB0A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pic>
        <p:nvPicPr>
          <p:cNvPr id="7172" name="Picture 6" descr="H:\Carlos\Disciplinas\CG\CG_0708\Livros Java\Livro\Livro\Computer_Graphics_Using_Java__2D_and_3D_-_Prentice_Hall_2006\5.2. 3D Rendering Process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28875"/>
            <a:ext cx="7239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3686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F9BD4-D689-47D3-B94B-414889FE31B4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SharedGroup</a:t>
            </a:r>
            <a:r>
              <a:rPr lang="pt-PT" sz="2000" dirty="0">
                <a:latin typeface="+mn-lt"/>
              </a:rPr>
              <a:t> é a raiz de um ramo do grafo que pode ser partilhado por vários nós folha do tipo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pt-PT" sz="2000" dirty="0">
                <a:latin typeface="+mn-lt"/>
              </a:rPr>
              <a:t>. Usado nas situações em que existem ramos idênticos no grafo de cena. Ramos comuns não podem ser partilhados por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2000" dirty="0">
                <a:latin typeface="+mn-lt"/>
              </a:rPr>
              <a:t> devido às restrições da estrutura da árvore. Nesses casos é possível definir um ramo comum usando 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SharedGroup</a:t>
            </a:r>
            <a:r>
              <a:rPr lang="pt-PT" sz="2000" dirty="0">
                <a:latin typeface="+mn-lt"/>
              </a:rPr>
              <a:t> como raiz. Este ramo pode ser partilhado por diferentes </a:t>
            </a:r>
            <a:r>
              <a:rPr lang="pt-PT" sz="2000" dirty="0" err="1">
                <a:latin typeface="+mn-lt"/>
              </a:rPr>
              <a:t>nós-folha</a:t>
            </a:r>
            <a:r>
              <a:rPr lang="pt-PT" sz="2000" dirty="0">
                <a:latin typeface="+mn-lt"/>
              </a:rPr>
              <a:t> do tipo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pt-PT" sz="2000" dirty="0">
                <a:latin typeface="+mn-lt"/>
              </a:rPr>
              <a:t>, através de referências em vez de relações </a:t>
            </a:r>
            <a:r>
              <a:rPr lang="pt-PT" sz="2000" dirty="0" err="1">
                <a:latin typeface="+mn-lt"/>
              </a:rPr>
              <a:t>pai-filho</a:t>
            </a:r>
            <a:r>
              <a:rPr lang="pt-PT" sz="2000" dirty="0">
                <a:latin typeface="+mn-lt"/>
              </a:rPr>
              <a:t>.</a:t>
            </a:r>
            <a:endParaRPr lang="en-US" sz="2000" dirty="0">
              <a:latin typeface="Arial" charset="0"/>
            </a:endParaRPr>
          </a:p>
        </p:txBody>
      </p:sp>
      <p:pic>
        <p:nvPicPr>
          <p:cNvPr id="36869" name="Picture 4" descr="H:\Carlos\Disciplinas\CG\CG_0708\Livros Java\Livro\Livro\Computer_Graphics_Using_Java__2D_and_3D_-_Prentice_Hall_2006\5.6. The Node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643313"/>
            <a:ext cx="3359150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3789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6C8D0-C4F1-4879-B9D6-76EF7ECA03C9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28675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sz="2400" dirty="0">
                <a:latin typeface="+mn-lt"/>
              </a:rPr>
              <a:t> actua como um interruptor para seleccionar os </a:t>
            </a:r>
            <a:r>
              <a:rPr lang="pt-PT" sz="2400" dirty="0" err="1">
                <a:latin typeface="+mn-lt"/>
              </a:rPr>
              <a:t>nós-filho</a:t>
            </a:r>
            <a:r>
              <a:rPr lang="pt-PT" sz="2400" dirty="0">
                <a:latin typeface="+mn-lt"/>
              </a:rPr>
              <a:t> que se pretende </a:t>
            </a:r>
            <a:r>
              <a:rPr lang="pt-PT" sz="2400" dirty="0" err="1">
                <a:latin typeface="+mn-lt"/>
              </a:rPr>
              <a:t>renderizar</a:t>
            </a:r>
            <a:r>
              <a:rPr lang="pt-PT" sz="2400" dirty="0">
                <a:latin typeface="+mn-lt"/>
              </a:rPr>
              <a:t>. Pode-se escolher um único, nenhum, todos, ou um conjunto especifico de </a:t>
            </a:r>
            <a:r>
              <a:rPr lang="pt-PT" sz="2400" dirty="0" err="1">
                <a:latin typeface="+mn-lt"/>
              </a:rPr>
              <a:t>nós-filho</a:t>
            </a:r>
            <a:r>
              <a:rPr lang="pt-PT" sz="2400" dirty="0">
                <a:latin typeface="+mn-lt"/>
              </a:rPr>
              <a:t>.</a:t>
            </a:r>
          </a:p>
        </p:txBody>
      </p:sp>
      <p:sp>
        <p:nvSpPr>
          <p:cNvPr id="5" name="Rectângulo 4"/>
          <p:cNvSpPr/>
          <p:nvPr/>
        </p:nvSpPr>
        <p:spPr>
          <a:xfrm>
            <a:off x="928688" y="2786063"/>
            <a:ext cx="5786437" cy="3416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Shape3D shape1 =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Shape3D();</a:t>
            </a:r>
          </a:p>
          <a:p>
            <a:pPr eaLnBrk="1" hangingPunct="1">
              <a:defRPr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Shape3D shape2 =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Shape3D();</a:t>
            </a:r>
          </a:p>
          <a:p>
            <a:pPr eaLnBrk="1" hangingPunct="1">
              <a:defRPr/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Shape3D shape3 =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Shape3D();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group.addChild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(shape1);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group.addChild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(shape2);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group.addChild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(shape3);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BitSet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mask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BitSet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mask.set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mask.set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group.setChildMask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mask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pt-PT" dirty="0" err="1">
                <a:latin typeface="Courier New" pitchFamily="49" charset="0"/>
                <a:cs typeface="Courier New" pitchFamily="49" charset="0"/>
              </a:rPr>
              <a:t>group.setWhichChild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Switch.CHILD_MASK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Group</a:t>
            </a:r>
          </a:p>
        </p:txBody>
      </p:sp>
      <p:sp>
        <p:nvSpPr>
          <p:cNvPr id="3891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28B7DB-141B-455F-A436-E7B2AD4B5CCB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28675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TransformGroup</a:t>
            </a:r>
            <a:r>
              <a:rPr lang="pt-PT" sz="2400" dirty="0">
                <a:latin typeface="+mn-lt"/>
              </a:rPr>
              <a:t> representa uma transformação geométrica a aplicar a todos os </a:t>
            </a:r>
            <a:r>
              <a:rPr lang="pt-PT" sz="2400" dirty="0" err="1">
                <a:latin typeface="+mn-lt"/>
              </a:rPr>
              <a:t>nós-filho</a:t>
            </a:r>
            <a:r>
              <a:rPr lang="pt-PT" sz="2400" dirty="0">
                <a:latin typeface="+mn-lt"/>
              </a:rPr>
              <a:t>. A transformação é especificada através de um objecto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Transform3D</a:t>
            </a:r>
            <a:r>
              <a:rPr lang="pt-PT" sz="2400" dirty="0">
                <a:latin typeface="+mn-lt"/>
              </a:rPr>
              <a:t>. (A estudar no Capítulo 7).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852738"/>
            <a:ext cx="37909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mada rectangular 8"/>
          <p:cNvSpPr/>
          <p:nvPr/>
        </p:nvSpPr>
        <p:spPr>
          <a:xfrm>
            <a:off x="6275388" y="3554413"/>
            <a:ext cx="2328862" cy="1031875"/>
          </a:xfrm>
          <a:prstGeom prst="wedgeRectCallout">
            <a:avLst>
              <a:gd name="adj1" fmla="val -111698"/>
              <a:gd name="adj2" fmla="val 433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PT" sz="1200" dirty="0"/>
              <a:t>Um nó </a:t>
            </a:r>
            <a:r>
              <a:rPr lang="pt-PT" sz="1200" dirty="0" err="1"/>
              <a:t>TrasnformGroup</a:t>
            </a:r>
            <a:r>
              <a:rPr lang="pt-PT" sz="1200" dirty="0"/>
              <a:t> aplica aos seus nós-filho, a transformação geométrica definida no objeto Transform3D que lhe está associado.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 descr="H:\Carlos\Disciplinas\CG\CG_0708\Livros Java\Livro\Livro\Computer_Graphics_Using_Java__2D_and_3D_-_Prentice_Hall_2006\5.4. Java 3D Scene Graph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3286125"/>
            <a:ext cx="33369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 Leaf</a:t>
            </a:r>
          </a:p>
        </p:txBody>
      </p:sp>
      <p:sp>
        <p:nvSpPr>
          <p:cNvPr id="39940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FFFBB0-376D-4260-AE1E-187D34355BA9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39941" name="Oval 15"/>
          <p:cNvSpPr>
            <a:spLocks noChangeArrowheads="1"/>
          </p:cNvSpPr>
          <p:nvPr/>
        </p:nvSpPr>
        <p:spPr bwMode="auto">
          <a:xfrm>
            <a:off x="4537075" y="5318125"/>
            <a:ext cx="1714500" cy="85725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39942" name="Oval 17"/>
          <p:cNvSpPr>
            <a:spLocks noChangeArrowheads="1"/>
          </p:cNvSpPr>
          <p:nvPr/>
        </p:nvSpPr>
        <p:spPr bwMode="auto">
          <a:xfrm>
            <a:off x="7251700" y="5992813"/>
            <a:ext cx="938213" cy="665162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501063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Os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pt-PT" sz="2400" dirty="0">
                <a:latin typeface="+mn-lt"/>
                <a:cs typeface="Courier New" pitchFamily="49" charset="0"/>
              </a:rPr>
              <a:t> representam </a:t>
            </a:r>
            <a:r>
              <a:rPr lang="pt-PT" sz="2400" dirty="0">
                <a:latin typeface="+mn-lt"/>
                <a:cs typeface="Courier New" pitchFamily="49" charset="0"/>
              </a:rPr>
              <a:t>objetos </a:t>
            </a:r>
            <a:r>
              <a:rPr lang="pt-PT" sz="2400" dirty="0">
                <a:latin typeface="+mn-lt"/>
                <a:cs typeface="Courier New" pitchFamily="49" charset="0"/>
              </a:rPr>
              <a:t>geométricos variados, sons e outros objectos gráficos que podem fazer parte do grafo de cena.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Não têm </a:t>
            </a:r>
            <a:r>
              <a:rPr lang="pt-PT" sz="2400" dirty="0" err="1">
                <a:latin typeface="+mn-lt"/>
                <a:cs typeface="Courier New" pitchFamily="49" charset="0"/>
              </a:rPr>
              <a:t>nós-filho</a:t>
            </a:r>
            <a:r>
              <a:rPr lang="pt-PT" sz="2400" dirty="0">
                <a:latin typeface="+mn-lt"/>
                <a:cs typeface="Courier New" pitchFamily="49" charset="0"/>
              </a:rPr>
              <a:t>, mas normalmente contêm referências para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NodeComponent</a:t>
            </a:r>
            <a:r>
              <a:rPr lang="pt-PT" sz="2400" dirty="0">
                <a:latin typeface="+mn-lt"/>
                <a:cs typeface="Courier New" pitchFamily="49" charset="0"/>
              </a:rPr>
              <a:t>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defRPr/>
            </a:pPr>
            <a:endParaRPr lang="pt-PT" sz="2400" dirty="0">
              <a:latin typeface="+mn-lt"/>
              <a:cs typeface="Courier New" pitchFamily="49" charset="0"/>
            </a:endParaRPr>
          </a:p>
        </p:txBody>
      </p:sp>
      <p:pic>
        <p:nvPicPr>
          <p:cNvPr id="39944" name="Picture 2" descr="H:\Carlos\Disciplinas\CG\CG_0708\Livros Java\Livro\Livro\Computer_Graphics_Using_Java__2D_and_3D_-_Prentice_Hall_2006\5.6. The Nodes_files\getfile_003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3357563"/>
            <a:ext cx="3929062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Leaf</a:t>
            </a:r>
          </a:p>
        </p:txBody>
      </p:sp>
      <p:sp>
        <p:nvSpPr>
          <p:cNvPr id="4096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73DB84-39DB-4B6D-84DF-82F2611B6CF7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pt-PT" sz="2400" dirty="0">
                <a:latin typeface="+mn-lt"/>
              </a:rPr>
              <a:t> representa um </a:t>
            </a:r>
            <a:r>
              <a:rPr lang="pt-PT" sz="2400" dirty="0">
                <a:latin typeface="+mn-lt"/>
              </a:rPr>
              <a:t>objeto </a:t>
            </a:r>
            <a:r>
              <a:rPr lang="pt-PT" sz="2400" dirty="0">
                <a:latin typeface="+mn-lt"/>
              </a:rPr>
              <a:t>gráfico a ser </a:t>
            </a:r>
            <a:r>
              <a:rPr lang="pt-PT" sz="2400" dirty="0" err="1">
                <a:latin typeface="+mn-lt"/>
              </a:rPr>
              <a:t>renderizado</a:t>
            </a:r>
            <a:r>
              <a:rPr lang="pt-PT" sz="2400" dirty="0">
                <a:latin typeface="+mn-lt"/>
              </a:rPr>
              <a:t>. Contem uma referência para objetos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NodeComponent</a:t>
            </a:r>
            <a:r>
              <a:rPr lang="pt-PT" sz="2400" dirty="0">
                <a:latin typeface="+mn-lt"/>
              </a:rPr>
              <a:t> que descrevem a geometria e a aparência do </a:t>
            </a:r>
            <a:r>
              <a:rPr lang="pt-PT" sz="2400" dirty="0">
                <a:latin typeface="+mn-lt"/>
              </a:rPr>
              <a:t>objeto</a:t>
            </a:r>
            <a:r>
              <a:rPr lang="pt-PT" sz="2400" dirty="0">
                <a:latin typeface="+mn-lt"/>
              </a:rPr>
              <a:t>. 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Behavior</a:t>
            </a:r>
            <a:r>
              <a:rPr lang="pt-PT" sz="2400" dirty="0">
                <a:latin typeface="+mn-lt"/>
              </a:rPr>
              <a:t> permite definir </a:t>
            </a:r>
            <a:r>
              <a:rPr lang="pt-PT" sz="2400" dirty="0">
                <a:latin typeface="+mn-lt"/>
              </a:rPr>
              <a:t>ações </a:t>
            </a:r>
            <a:r>
              <a:rPr lang="pt-PT" sz="2400" dirty="0">
                <a:latin typeface="+mn-lt"/>
              </a:rPr>
              <a:t>que podem ser definidas num grafo de cena para obter animação e interacção.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Morph</a:t>
            </a:r>
            <a:r>
              <a:rPr lang="pt-PT" sz="2400" dirty="0">
                <a:latin typeface="+mn-lt"/>
              </a:rPr>
              <a:t> é similar a um nó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pt-PT" sz="2400" dirty="0">
                <a:latin typeface="+mn-lt"/>
              </a:rPr>
              <a:t>, mas facilita a mistura de diferentes geometrias. Em conjunto com um </a:t>
            </a:r>
            <a:r>
              <a:rPr lang="pt-PT" sz="2400" dirty="0">
                <a:latin typeface="+mn-lt"/>
              </a:rPr>
              <a:t>objeto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Behavior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>
                <a:latin typeface="+mn-lt"/>
              </a:rPr>
              <a:t>pode ser usado para gerar efeitos de </a:t>
            </a:r>
            <a:r>
              <a:rPr lang="pt-PT" sz="2400" dirty="0" err="1">
                <a:latin typeface="+mn-lt"/>
              </a:rPr>
              <a:t>morphing</a:t>
            </a:r>
            <a:r>
              <a:rPr lang="pt-PT" sz="2400" dirty="0">
                <a:latin typeface="+mn-lt"/>
              </a:rPr>
              <a:t> num </a:t>
            </a:r>
            <a:r>
              <a:rPr lang="pt-PT" sz="2400" dirty="0">
                <a:latin typeface="+mn-lt"/>
              </a:rPr>
              <a:t>objeto</a:t>
            </a:r>
            <a:r>
              <a:rPr lang="pt-PT" sz="2400" dirty="0">
                <a:latin typeface="+mn-lt"/>
              </a:rPr>
              <a:t>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O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Light</a:t>
            </a:r>
            <a:r>
              <a:rPr lang="pt-PT" sz="2400" dirty="0">
                <a:latin typeface="+mn-lt"/>
              </a:rPr>
              <a:t> define a luz que ilumina a cena.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O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Fog</a:t>
            </a:r>
            <a:r>
              <a:rPr lang="pt-PT" sz="2400" dirty="0">
                <a:latin typeface="+mn-lt"/>
              </a:rPr>
              <a:t> permite gerar um efeito especial de </a:t>
            </a:r>
            <a:r>
              <a:rPr lang="pt-PT" sz="2400" dirty="0" err="1">
                <a:latin typeface="+mn-lt"/>
              </a:rPr>
              <a:t>renderização</a:t>
            </a:r>
            <a:r>
              <a:rPr lang="pt-PT" sz="2400" dirty="0">
                <a:latin typeface="+mn-lt"/>
              </a:rPr>
              <a:t> que simula o nevoeiro.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Leaf</a:t>
            </a:r>
          </a:p>
        </p:txBody>
      </p:sp>
      <p:sp>
        <p:nvSpPr>
          <p:cNvPr id="4198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291B7-BCEB-4301-8C75-042979BF8A8D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3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ViewPlatform </a:t>
            </a:r>
            <a:r>
              <a:rPr lang="pt-PT" sz="2300" dirty="0">
                <a:latin typeface="+mn-lt"/>
              </a:rPr>
              <a:t>representa o posicionamento de uma vista no grafo de cena.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3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Background </a:t>
            </a:r>
            <a:r>
              <a:rPr lang="pt-PT" sz="2300" dirty="0">
                <a:latin typeface="+mn-lt"/>
              </a:rPr>
              <a:t>define o background para uma cena.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3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BoundingLeaf</a:t>
            </a:r>
            <a:r>
              <a:rPr lang="pt-PT" sz="2300" dirty="0">
                <a:latin typeface="+mn-lt"/>
              </a:rPr>
              <a:t> define uma fronteira que limita a influência de certos nós tais como backgrounds, luzes e comportamentos.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300" dirty="0">
                <a:latin typeface="+mn-lt"/>
              </a:rPr>
              <a:t>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Clip</a:t>
            </a:r>
            <a:r>
              <a:rPr lang="pt-PT" sz="2300" dirty="0">
                <a:latin typeface="+mn-lt"/>
              </a:rPr>
              <a:t> 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ModelClip</a:t>
            </a:r>
            <a:r>
              <a:rPr lang="pt-PT" sz="2300" dirty="0">
                <a:latin typeface="+mn-lt"/>
              </a:rPr>
              <a:t> definem planos de recorte que definem as partes da cena que são visíveis a partir da vista especificada. 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3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Link</a:t>
            </a:r>
            <a:r>
              <a:rPr lang="pt-PT" sz="2300" dirty="0">
                <a:latin typeface="+mn-lt"/>
              </a:rPr>
              <a:t> é usado para referenciar 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SharedGroup </a:t>
            </a:r>
            <a:r>
              <a:rPr lang="pt-PT" sz="2300" dirty="0">
                <a:latin typeface="+mn-lt"/>
              </a:rPr>
              <a:t>de um ramo partilhado do grafo de cena.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300" dirty="0">
                <a:latin typeface="+mn-lt"/>
              </a:rPr>
              <a:t>Um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AlternateAppearance</a:t>
            </a:r>
            <a:r>
              <a:rPr lang="pt-PT" sz="2300" dirty="0">
                <a:latin typeface="+mn-lt"/>
              </a:rPr>
              <a:t> redefine a aparência de </a:t>
            </a:r>
            <a:r>
              <a:rPr lang="pt-PT" sz="2300" dirty="0">
                <a:latin typeface="+mn-lt"/>
              </a:rPr>
              <a:t>objetos </a:t>
            </a:r>
            <a:r>
              <a:rPr lang="pt-PT" sz="2300" dirty="0">
                <a:latin typeface="+mn-lt"/>
              </a:rPr>
              <a:t>visuais.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300" dirty="0">
                <a:latin typeface="+mn-lt"/>
              </a:rPr>
              <a:t>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Sound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300" dirty="0">
                <a:latin typeface="+mn-lt"/>
              </a:rPr>
              <a:t>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SoundScape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300" dirty="0">
                <a:latin typeface="+mn-lt"/>
              </a:rPr>
              <a:t>representam </a:t>
            </a:r>
            <a:r>
              <a:rPr lang="pt-PT" sz="2300" dirty="0">
                <a:latin typeface="+mn-lt"/>
              </a:rPr>
              <a:t>objetos </a:t>
            </a:r>
            <a:r>
              <a:rPr lang="pt-PT" sz="2300" dirty="0">
                <a:latin typeface="+mn-lt"/>
              </a:rPr>
              <a:t>de áudio que podem ser incorporados no grafo de cena. É uma funcionalidade útil para certas aplicações tais como jogos de vídeo.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H:\Carlos\Disciplinas\CG\CG_0708\Livros Java\Livro\Livro\Computer_Graphics_Using_Java__2D_and_3D_-_Prentice_Hall_2006\5.4. Java 3D Scene Graph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286125"/>
            <a:ext cx="33353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NodeComponent</a:t>
            </a:r>
          </a:p>
        </p:txBody>
      </p:sp>
      <p:sp>
        <p:nvSpPr>
          <p:cNvPr id="43012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B9296-1AA9-4D38-8734-445E99249BFC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43013" name="Oval 15"/>
          <p:cNvSpPr>
            <a:spLocks noChangeArrowheads="1"/>
          </p:cNvSpPr>
          <p:nvPr/>
        </p:nvSpPr>
        <p:spPr bwMode="auto">
          <a:xfrm>
            <a:off x="5240338" y="6064250"/>
            <a:ext cx="2071687" cy="70485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180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501063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  <a:cs typeface="Courier New" pitchFamily="49" charset="0"/>
              </a:rPr>
              <a:t>Os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</a:t>
            </a:r>
            <a:r>
              <a:rPr lang="pt-PT" sz="2400" dirty="0">
                <a:latin typeface="+mn-lt"/>
                <a:cs typeface="Courier New" pitchFamily="49" charset="0"/>
              </a:rPr>
              <a:t> 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pt-PT" sz="2400" dirty="0">
                <a:latin typeface="+mn-lt"/>
                <a:cs typeface="Courier New" pitchFamily="49" charset="0"/>
              </a:rPr>
              <a:t> definem a estrutura de uma cena, mas os atributos dos nós são definidos por outros </a:t>
            </a:r>
            <a:r>
              <a:rPr lang="pt-PT" sz="2400" dirty="0">
                <a:latin typeface="+mn-lt"/>
                <a:cs typeface="Courier New" pitchFamily="49" charset="0"/>
              </a:rPr>
              <a:t>objetos</a:t>
            </a:r>
            <a:r>
              <a:rPr lang="pt-PT" sz="2400" dirty="0">
                <a:latin typeface="+mn-lt"/>
                <a:cs typeface="Courier New" pitchFamily="49" charset="0"/>
              </a:rPr>
              <a:t>. A maioria desses </a:t>
            </a:r>
            <a:r>
              <a:rPr lang="pt-PT" sz="2400" dirty="0">
                <a:latin typeface="+mn-lt"/>
                <a:cs typeface="Courier New" pitchFamily="49" charset="0"/>
              </a:rPr>
              <a:t>objetos </a:t>
            </a:r>
            <a:r>
              <a:rPr lang="pt-PT" sz="2400" dirty="0">
                <a:latin typeface="+mn-lt"/>
                <a:cs typeface="Courier New" pitchFamily="49" charset="0"/>
              </a:rPr>
              <a:t>pertence à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NodeComponent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>
                <a:latin typeface="+mn-lt"/>
                <a:cs typeface="Courier New" pitchFamily="49" charset="0"/>
              </a:rPr>
              <a:t>e definem certos atributos como geometrias, cores, texturas e materiais. Os </a:t>
            </a:r>
            <a:r>
              <a:rPr lang="pt-PT" sz="2400" dirty="0">
                <a:latin typeface="+mn-lt"/>
                <a:cs typeface="Courier New" pitchFamily="49" charset="0"/>
              </a:rPr>
              <a:t>objetos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NodeComponent</a:t>
            </a:r>
            <a:r>
              <a:rPr lang="pt-PT" sz="2400" dirty="0">
                <a:latin typeface="+mn-lt"/>
                <a:cs typeface="Courier New" pitchFamily="49" charset="0"/>
              </a:rPr>
              <a:t> não são nós na estrutura do grafo da cena, mas são referenciados por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Leaf</a:t>
            </a:r>
            <a:r>
              <a:rPr lang="pt-PT" sz="2400" dirty="0">
                <a:latin typeface="+mn-lt"/>
                <a:cs typeface="Courier New" pitchFamily="49" charset="0"/>
              </a:rPr>
              <a:t>.</a:t>
            </a:r>
          </a:p>
        </p:txBody>
      </p:sp>
      <p:pic>
        <p:nvPicPr>
          <p:cNvPr id="43015" name="Picture 2" descr="H:\Carlos\Disciplinas\CG\CG_0708\Livros Java\Livro\Livro\Computer_Graphics_Using_Java__2D_and_3D_-_Prentice_Hall_2006\5.7. The Node Components_files\getfile_000.d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0"/>
            <a:ext cx="47625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NodeComponent</a:t>
            </a:r>
          </a:p>
        </p:txBody>
      </p:sp>
      <p:sp>
        <p:nvSpPr>
          <p:cNvPr id="4403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E5F94-1EB6-4564-973B-304EE8094BF2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</a:t>
            </a:r>
            <a:r>
              <a:rPr lang="pt-PT" sz="2400" dirty="0">
                <a:latin typeface="+mn-lt"/>
              </a:rPr>
              <a:t> (e as suas subclasses) definem a geometria de um </a:t>
            </a:r>
            <a:r>
              <a:rPr lang="pt-PT" sz="2400" dirty="0">
                <a:latin typeface="+mn-lt"/>
              </a:rPr>
              <a:t>objeto </a:t>
            </a:r>
            <a:r>
              <a:rPr lang="pt-PT" sz="2400" dirty="0">
                <a:latin typeface="+mn-lt"/>
              </a:rPr>
              <a:t>gráfico. Um nó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Shape3D</a:t>
            </a:r>
            <a:r>
              <a:rPr lang="pt-PT" sz="2400" dirty="0">
                <a:latin typeface="+mn-lt"/>
              </a:rPr>
              <a:t> depende de </a:t>
            </a:r>
            <a:r>
              <a:rPr lang="pt-PT" sz="2400" dirty="0">
                <a:latin typeface="+mn-lt"/>
              </a:rPr>
              <a:t>objetos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Geometry</a:t>
            </a:r>
            <a:r>
              <a:rPr lang="pt-PT" sz="2400" dirty="0">
                <a:latin typeface="+mn-lt"/>
              </a:rPr>
              <a:t> para definir os seus atributos geométricos.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Appearance</a:t>
            </a:r>
            <a:r>
              <a:rPr lang="pt-PT" sz="2400" dirty="0">
                <a:latin typeface="+mn-lt"/>
              </a:rPr>
              <a:t> controla a aparência dos </a:t>
            </a:r>
            <a:r>
              <a:rPr lang="pt-PT" sz="2400" dirty="0">
                <a:latin typeface="+mn-lt"/>
              </a:rPr>
              <a:t>objetos </a:t>
            </a:r>
            <a:r>
              <a:rPr lang="pt-PT" sz="2400" dirty="0" err="1">
                <a:latin typeface="+mn-lt"/>
              </a:rPr>
              <a:t>renderizados</a:t>
            </a:r>
            <a:r>
              <a:rPr lang="pt-PT" sz="2400" dirty="0">
                <a:latin typeface="+mn-lt"/>
              </a:rPr>
              <a:t> contendo referências para </a:t>
            </a:r>
            <a:r>
              <a:rPr lang="pt-PT" sz="2400" dirty="0">
                <a:latin typeface="+mn-lt"/>
              </a:rPr>
              <a:t>objetos </a:t>
            </a:r>
            <a:r>
              <a:rPr lang="pt-PT" sz="2400" dirty="0">
                <a:latin typeface="+mn-lt"/>
              </a:rPr>
              <a:t>que definem atributos tais como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ColoringAttributes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TransparencyAttributes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Material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PointAttributes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LineAttributes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PolygonAttributes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RenderingAttributes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Texture</a:t>
            </a:r>
            <a:r>
              <a:rPr lang="pt-PT" sz="24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TextureAttributes</a:t>
            </a:r>
            <a:r>
              <a:rPr lang="pt-PT" sz="2400" dirty="0">
                <a:latin typeface="+mn-lt"/>
              </a:rPr>
              <a:t>, 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TexCoordGeneration</a:t>
            </a:r>
            <a:r>
              <a:rPr lang="pt-PT" sz="2400" dirty="0">
                <a:latin typeface="+mn-lt"/>
              </a:rPr>
              <a:t>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ColoringAttributes</a:t>
            </a:r>
            <a:r>
              <a:rPr lang="pt-PT" sz="2400" dirty="0">
                <a:latin typeface="+mn-lt"/>
              </a:rPr>
              <a:t> define a cor e o modelo de sombreamento para </a:t>
            </a:r>
            <a:r>
              <a:rPr lang="pt-PT" sz="2400" dirty="0" err="1">
                <a:latin typeface="+mn-lt"/>
              </a:rPr>
              <a:t>renderizar</a:t>
            </a:r>
            <a:r>
              <a:rPr lang="pt-PT" sz="2400" dirty="0">
                <a:latin typeface="+mn-lt"/>
              </a:rPr>
              <a:t> um </a:t>
            </a:r>
            <a:r>
              <a:rPr lang="pt-PT" sz="2400" dirty="0">
                <a:latin typeface="+mn-lt"/>
              </a:rPr>
              <a:t>objeto </a:t>
            </a:r>
            <a:r>
              <a:rPr lang="pt-PT" sz="2400" dirty="0">
                <a:latin typeface="+mn-lt"/>
              </a:rPr>
              <a:t>visual.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TransparencyAttributes</a:t>
            </a:r>
            <a:r>
              <a:rPr lang="pt-PT" sz="2400" dirty="0">
                <a:latin typeface="+mn-lt"/>
              </a:rPr>
              <a:t> configura as propriedades de transparência.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Nós NodeComponent</a:t>
            </a:r>
          </a:p>
        </p:txBody>
      </p:sp>
      <p:sp>
        <p:nvSpPr>
          <p:cNvPr id="4505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AEB14-0378-495F-8E46-A26CE11E3921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Material</a:t>
            </a:r>
            <a:r>
              <a:rPr lang="pt-PT" sz="2000" dirty="0">
                <a:latin typeface="+mn-lt"/>
              </a:rPr>
              <a:t> define propriedades mais sofisticadas do material para serem usadas pelos modelos de iluminação. 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RenderingAttributes</a:t>
            </a:r>
            <a:r>
              <a:rPr lang="pt-PT" sz="2000" dirty="0">
                <a:latin typeface="+mn-lt"/>
              </a:rPr>
              <a:t> especifica certos parâmetros de </a:t>
            </a:r>
            <a:r>
              <a:rPr lang="pt-PT" sz="2000" dirty="0" err="1">
                <a:latin typeface="+mn-lt"/>
              </a:rPr>
              <a:t>renderização</a:t>
            </a:r>
            <a:r>
              <a:rPr lang="pt-PT" sz="2000" dirty="0">
                <a:latin typeface="+mn-lt"/>
              </a:rPr>
              <a:t> como o </a:t>
            </a:r>
            <a:r>
              <a:rPr lang="pt-PT" sz="2000" dirty="0" err="1">
                <a:latin typeface="+mn-lt"/>
              </a:rPr>
              <a:t>depth</a:t>
            </a:r>
            <a:r>
              <a:rPr lang="pt-PT" sz="2000" dirty="0">
                <a:latin typeface="+mn-lt"/>
              </a:rPr>
              <a:t> buffer.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As classes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PointAttributes</a:t>
            </a:r>
            <a:r>
              <a:rPr lang="pt-PT" sz="20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LineAttributes</a:t>
            </a:r>
            <a:r>
              <a:rPr lang="pt-PT" sz="2000" dirty="0">
                <a:latin typeface="+mn-lt"/>
              </a:rPr>
              <a:t>, 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PolygonAttributes</a:t>
            </a:r>
            <a:r>
              <a:rPr lang="pt-PT" sz="2000" dirty="0">
                <a:latin typeface="+mn-lt"/>
              </a:rPr>
              <a:t> definem atributos relacionados com a </a:t>
            </a:r>
            <a:r>
              <a:rPr lang="pt-PT" sz="2000" dirty="0" err="1">
                <a:latin typeface="+mn-lt"/>
              </a:rPr>
              <a:t>renderização</a:t>
            </a:r>
            <a:r>
              <a:rPr lang="pt-PT" sz="2000" dirty="0">
                <a:latin typeface="+mn-lt"/>
              </a:rPr>
              <a:t> de pontos, linhas e polígonos.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As classes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Texture</a:t>
            </a:r>
            <a:r>
              <a:rPr lang="pt-PT" sz="2000" dirty="0">
                <a:latin typeface="+mn-lt"/>
              </a:rPr>
              <a:t>,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TextureAttributes</a:t>
            </a:r>
            <a:r>
              <a:rPr lang="pt-PT" sz="2000" dirty="0">
                <a:latin typeface="+mn-lt"/>
              </a:rPr>
              <a:t> 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TextureUnitState </a:t>
            </a:r>
            <a:r>
              <a:rPr lang="pt-PT" sz="2000" dirty="0">
                <a:latin typeface="+mn-lt"/>
              </a:rPr>
              <a:t>são usadas no mapeamento de texturas.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AuralAttributes</a:t>
            </a:r>
            <a:r>
              <a:rPr lang="pt-PT" sz="2000" dirty="0">
                <a:latin typeface="+mn-lt"/>
              </a:rPr>
              <a:t> define certos parâmetros relacionados com questões de áudio.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2000" dirty="0">
                <a:latin typeface="+mn-lt"/>
              </a:rPr>
              <a:t> é usada como </a:t>
            </a:r>
            <a:r>
              <a:rPr lang="pt-PT" sz="2000" dirty="0" smtClean="0">
                <a:latin typeface="+mn-lt"/>
              </a:rPr>
              <a:t>uma espécie de sinal de relógio que permite controlar </a:t>
            </a:r>
            <a:r>
              <a:rPr lang="pt-PT" sz="2000" dirty="0" err="1" smtClean="0">
                <a:latin typeface="+mn-lt"/>
              </a:rPr>
              <a:t>acções</a:t>
            </a:r>
            <a:r>
              <a:rPr lang="pt-PT" sz="2000" dirty="0" smtClean="0">
                <a:latin typeface="+mn-lt"/>
              </a:rPr>
              <a:t>, como as executas por nós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Behavior</a:t>
            </a:r>
            <a:r>
              <a:rPr lang="pt-PT" sz="2000" dirty="0" smtClean="0">
                <a:latin typeface="+mn-lt"/>
              </a:rPr>
              <a:t>.</a:t>
            </a:r>
            <a:endParaRPr lang="pt-PT" sz="2000" dirty="0">
              <a:latin typeface="+mn-lt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DepthComponent</a:t>
            </a:r>
            <a:r>
              <a:rPr lang="pt-PT" sz="2000" dirty="0">
                <a:latin typeface="+mn-lt"/>
              </a:rPr>
              <a:t> encapsula o conceito de um </a:t>
            </a:r>
            <a:r>
              <a:rPr lang="pt-PT" sz="2000" dirty="0" err="1">
                <a:latin typeface="+mn-lt"/>
              </a:rPr>
              <a:t>depth</a:t>
            </a:r>
            <a:r>
              <a:rPr lang="pt-PT" sz="2000" dirty="0">
                <a:latin typeface="+mn-lt"/>
              </a:rPr>
              <a:t> buffer (</a:t>
            </a:r>
            <a:r>
              <a:rPr lang="pt-PT" sz="2000" dirty="0" err="1">
                <a:latin typeface="+mn-lt"/>
              </a:rPr>
              <a:t>z-buffer</a:t>
            </a:r>
            <a:r>
              <a:rPr lang="pt-PT" sz="2000" dirty="0">
                <a:latin typeface="+mn-lt"/>
              </a:rPr>
              <a:t>) usado para remover superfícies ocultas.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A classe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Font3D</a:t>
            </a:r>
            <a:r>
              <a:rPr lang="pt-PT" sz="2000" dirty="0">
                <a:latin typeface="+mn-lt"/>
              </a:rPr>
              <a:t> define uma fonte sólida 3D.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Grafo de Cena do Exemplo</a:t>
            </a:r>
          </a:p>
        </p:txBody>
      </p:sp>
      <p:sp>
        <p:nvSpPr>
          <p:cNvPr id="4608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D57EB-6EBE-4EAB-9613-F37544745732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857375"/>
            <a:ext cx="61436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819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AA9BD7-AD95-4A91-B6E2-5C9505C18719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Geometria dos objectos gráficos.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Localização dos objectos.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Transformações geométricas aplicadas aos objectos.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Transformações geométricas aplicadas às vistas.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Propriedades dos materiais e texturas dos objectos.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Luzes e as suas características.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Tipos de projecções e vistas.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Posição da vista, campo de visão e outras propriedades.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Iluminação e modelos de sombreamento.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Comportamentos dinâmicos de vários componentes.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2400" dirty="0">
                <a:latin typeface="+mn-lt"/>
              </a:rPr>
              <a:t>Interacção com o utilizador.</a:t>
            </a:r>
            <a:r>
              <a:rPr lang="en-US" sz="2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Como Usar o SimpleUniverse</a:t>
            </a:r>
          </a:p>
        </p:txBody>
      </p:sp>
      <p:sp>
        <p:nvSpPr>
          <p:cNvPr id="4710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6687D3-FF77-4921-AF38-6C34F92B1C8F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000" dirty="0">
              <a:latin typeface="+mn-lt"/>
            </a:endParaRPr>
          </a:p>
        </p:txBody>
      </p:sp>
      <p:sp>
        <p:nvSpPr>
          <p:cNvPr id="8" name="Rectângulo 7"/>
          <p:cNvSpPr/>
          <p:nvPr/>
        </p:nvSpPr>
        <p:spPr>
          <a:xfrm>
            <a:off x="571500" y="1662113"/>
            <a:ext cx="62865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pt-PT" sz="2400" dirty="0">
                <a:latin typeface="+mn-lt"/>
              </a:rPr>
              <a:t>Criar um </a:t>
            </a:r>
            <a:r>
              <a:rPr lang="pt-PT" sz="2400" dirty="0">
                <a:latin typeface="+mn-lt"/>
              </a:rPr>
              <a:t>objeto </a:t>
            </a:r>
            <a:r>
              <a:rPr lang="pt-PT" sz="2400" dirty="0">
                <a:latin typeface="+mn-lt"/>
              </a:rPr>
              <a:t>Canvas3D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pt-PT" sz="2400" dirty="0">
                <a:latin typeface="+mn-lt"/>
              </a:rPr>
              <a:t>Criar um </a:t>
            </a:r>
            <a:r>
              <a:rPr lang="pt-PT" sz="2400" dirty="0">
                <a:latin typeface="+mn-lt"/>
              </a:rPr>
              <a:t>objeto </a:t>
            </a:r>
            <a:r>
              <a:rPr lang="pt-PT" sz="2400" dirty="0" err="1">
                <a:latin typeface="+mn-lt"/>
              </a:rPr>
              <a:t>SimpleUniverse</a:t>
            </a:r>
            <a:endParaRPr lang="pt-PT" sz="2400" dirty="0">
              <a:latin typeface="+mn-lt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pt-PT" sz="2400" dirty="0">
                <a:latin typeface="+mn-lt"/>
              </a:rPr>
              <a:t>Adicionar um ramo de conteúdo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11188" y="3213100"/>
            <a:ext cx="8024812" cy="295433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400" i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>
              <a:spcBef>
                <a:spcPct val="0"/>
              </a:spcBef>
              <a:buFontTx/>
              <a:buNone/>
            </a:pPr>
            <a:endParaRPr lang="pt-PT" altLang="pt-PT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GraphicsConfiguration gc = 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SimpleUniverse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getPreferredConfiguration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Canvas3D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cv = </a:t>
            </a:r>
            <a:r>
              <a:rPr lang="pt-PT" altLang="pt-PT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Canvas3D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(gc);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setLayout(</a:t>
            </a:r>
            <a:r>
              <a:rPr lang="pt-PT" altLang="pt-PT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BorderLayout());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add(cv, 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BranchGroup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bg = createSceneGraph();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bg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SimpleUniverse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 = </a:t>
            </a:r>
            <a:r>
              <a:rPr lang="pt-PT" altLang="pt-PT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SimpleUniverse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(cv);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getViewingPlatform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setNominalViewingTransform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altLang="pt-PT" sz="1400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addBranchGraph</a:t>
            </a: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(bg);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PT" altLang="pt-PT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PT" altLang="pt-PT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Sem Usar o SimpleUniverse</a:t>
            </a:r>
          </a:p>
        </p:txBody>
      </p:sp>
      <p:sp>
        <p:nvSpPr>
          <p:cNvPr id="4813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D34B5-FA58-44B8-BA7D-C32CB18F7992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000" dirty="0">
              <a:latin typeface="+mn-lt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85800" y="165735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Criar superstrutura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400" dirty="0" err="1">
                <a:latin typeface="+mn-lt"/>
              </a:rPr>
              <a:t>VirtualUniverse</a:t>
            </a:r>
            <a:endParaRPr lang="en-US" sz="2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400" dirty="0">
                <a:latin typeface="+mn-lt"/>
              </a:rPr>
              <a:t>Locale</a:t>
            </a: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4648200" y="1657350"/>
            <a:ext cx="4281488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Criar o ramo de visualização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PT" sz="2400" dirty="0" err="1">
                <a:latin typeface="+mn-lt"/>
              </a:rPr>
              <a:t>BranchGroup</a:t>
            </a:r>
            <a:endParaRPr lang="pt-PT" sz="2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PT" sz="2400" dirty="0" err="1">
                <a:latin typeface="+mn-lt"/>
              </a:rPr>
              <a:t>TransformGroup</a:t>
            </a:r>
            <a:endParaRPr lang="pt-PT" sz="2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PT" sz="2400" dirty="0" err="1">
                <a:latin typeface="+mn-lt"/>
              </a:rPr>
              <a:t>ViewPlatform</a:t>
            </a:r>
            <a:endParaRPr lang="pt-PT" sz="2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PT" sz="2400" dirty="0" err="1">
                <a:latin typeface="+mn-lt"/>
              </a:rPr>
              <a:t>View</a:t>
            </a:r>
            <a:endParaRPr lang="pt-PT" sz="2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PT" sz="2400" dirty="0" err="1">
                <a:latin typeface="+mn-lt"/>
              </a:rPr>
              <a:t>PhysicalBody</a:t>
            </a:r>
            <a:endParaRPr lang="pt-PT" sz="2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pt-PT" sz="2400" dirty="0" err="1">
                <a:latin typeface="+mn-lt"/>
              </a:rPr>
              <a:t>PhysicalEnvironment</a:t>
            </a:r>
            <a:endParaRPr lang="pt-PT" sz="2400" dirty="0">
              <a:latin typeface="+mn-lt"/>
            </a:endParaRPr>
          </a:p>
        </p:txBody>
      </p:sp>
      <p:sp>
        <p:nvSpPr>
          <p:cNvPr id="10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11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294163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Background</a:t>
            </a:r>
          </a:p>
        </p:txBody>
      </p:sp>
      <p:sp>
        <p:nvSpPr>
          <p:cNvPr id="4915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FDD7A-9097-4DBE-A03E-3CF6193A5F69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Por defeito o background de uma cena é de cor preta.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É alterável através de um </a:t>
            </a:r>
            <a:r>
              <a:rPr lang="pt-PT" sz="2000" dirty="0" err="1">
                <a:latin typeface="+mn-lt"/>
              </a:rPr>
              <a:t>nó-folha</a:t>
            </a:r>
            <a:r>
              <a:rPr lang="pt-PT" sz="2000" dirty="0">
                <a:latin typeface="+mn-lt"/>
              </a:rPr>
              <a:t> do tipo </a:t>
            </a:r>
            <a:r>
              <a:rPr lang="pt-PT" sz="2000" dirty="0">
                <a:solidFill>
                  <a:srgbClr val="FF0000"/>
                </a:solidFill>
                <a:latin typeface="+mn-lt"/>
              </a:rPr>
              <a:t>Background</a:t>
            </a:r>
            <a:r>
              <a:rPr lang="pt-PT" sz="2000" dirty="0">
                <a:latin typeface="+mn-lt"/>
              </a:rPr>
              <a:t> que pode definir uma cor, uma imagem ou até mesmo uma geometria.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latin typeface="+mn-lt"/>
              </a:rPr>
              <a:t>Os construtores de </a:t>
            </a:r>
            <a:r>
              <a:rPr lang="pt-PT" sz="2000" dirty="0">
                <a:solidFill>
                  <a:srgbClr val="FF0000"/>
                </a:solidFill>
                <a:latin typeface="+mn-lt"/>
              </a:rPr>
              <a:t>Background</a:t>
            </a:r>
            <a:r>
              <a:rPr lang="pt-PT" sz="2000" dirty="0">
                <a:latin typeface="+mn-lt"/>
              </a:rPr>
              <a:t> são: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Background() 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Background(Color3f </a:t>
            </a:r>
            <a:r>
              <a:rPr 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Background(</a:t>
            </a:r>
            <a:r>
              <a:rPr 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r, </a:t>
            </a:r>
            <a:r>
              <a:rPr 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g, </a:t>
            </a:r>
            <a:r>
              <a:rPr 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b) 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Background(ImageComponent2D </a:t>
            </a:r>
            <a:r>
              <a:rPr 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image</a:t>
            </a: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Background(</a:t>
            </a:r>
            <a:r>
              <a:rPr 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BranchGroup</a:t>
            </a: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geometry</a:t>
            </a:r>
            <a:r>
              <a:rPr lang="pt-PT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PT" sz="2000" dirty="0">
              <a:solidFill>
                <a:srgbClr val="7030A0"/>
              </a:solidFill>
              <a:latin typeface="+mn-lt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defRPr/>
            </a:pPr>
            <a:endParaRPr lang="pt-PT" sz="2000" dirty="0">
              <a:latin typeface="+mn-lt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2000" dirty="0">
                <a:solidFill>
                  <a:srgbClr val="FF0000"/>
                </a:solidFill>
                <a:latin typeface="+mn-lt"/>
              </a:rPr>
              <a:t>Exemplo: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defRPr/>
            </a:pPr>
            <a:endParaRPr lang="pt-PT" sz="2000" dirty="0">
              <a:latin typeface="+mn-lt"/>
            </a:endParaRPr>
          </a:p>
        </p:txBody>
      </p:sp>
      <p:sp>
        <p:nvSpPr>
          <p:cNvPr id="49157" name="Rectângulo 4"/>
          <p:cNvSpPr>
            <a:spLocks noChangeArrowheads="1"/>
          </p:cNvSpPr>
          <p:nvPr/>
        </p:nvSpPr>
        <p:spPr bwMode="auto">
          <a:xfrm>
            <a:off x="357188" y="5492750"/>
            <a:ext cx="8143875" cy="950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68288" indent="-268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pt-PT" sz="1800">
                <a:latin typeface="Courier New" panose="02070309020205020404" pitchFamily="49" charset="0"/>
                <a:cs typeface="Courier New" panose="02070309020205020404" pitchFamily="49" charset="0"/>
              </a:rPr>
              <a:t>Background background = new Background(1.0f, 1.0f, 1.0f);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800">
                <a:latin typeface="Courier New" panose="02070309020205020404" pitchFamily="49" charset="0"/>
                <a:cs typeface="Courier New" panose="02070309020205020404" pitchFamily="49" charset="0"/>
              </a:rPr>
              <a:t>background.setApplicationBounds(bounds);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800">
                <a:latin typeface="Courier New" panose="02070309020205020404" pitchFamily="49" charset="0"/>
                <a:cs typeface="Courier New" panose="02070309020205020404" pitchFamily="49" charset="0"/>
              </a:rPr>
              <a:t>root.addChild(background);</a:t>
            </a:r>
            <a:endParaRPr lang="pt-PT" altLang="pt-PT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Background</a:t>
            </a:r>
          </a:p>
        </p:txBody>
      </p:sp>
      <p:sp>
        <p:nvSpPr>
          <p:cNvPr id="5017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343B16-7319-4DFB-A787-04244E0FCE78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pic>
        <p:nvPicPr>
          <p:cNvPr id="50180" name="Picture 2" descr="H:\Carlos_SP\Livro\result\Computer_Graphics_Using_Java__2D_and_3D_-_Prentice_Hall_2006\5.8. The Structure of a Java 3D Program_files\getfile_000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844675"/>
            <a:ext cx="61944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 rot="19932896">
            <a:off x="4148138" y="3562350"/>
            <a:ext cx="1014412" cy="170973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PT"/>
          </a:p>
        </p:txBody>
      </p:sp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14350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2917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Bounds</a:t>
            </a:r>
          </a:p>
        </p:txBody>
      </p:sp>
      <p:sp>
        <p:nvSpPr>
          <p:cNvPr id="5120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FF2FA-8873-444F-9301-8EF9EB6813FB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8625" y="1524000"/>
            <a:ext cx="8358188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Nós de ambiente tais como </a:t>
            </a:r>
            <a:r>
              <a:rPr lang="pt-PT" sz="2400" dirty="0">
                <a:solidFill>
                  <a:srgbClr val="FF0000"/>
                </a:solidFill>
                <a:latin typeface="+mn-lt"/>
              </a:rPr>
              <a:t>Background</a:t>
            </a:r>
            <a:r>
              <a:rPr lang="pt-PT" sz="2400" dirty="0">
                <a:latin typeface="+mn-lt"/>
              </a:rPr>
              <a:t> e </a:t>
            </a:r>
            <a:r>
              <a:rPr lang="pt-PT" sz="2400" dirty="0" err="1">
                <a:solidFill>
                  <a:srgbClr val="FF0000"/>
                </a:solidFill>
                <a:latin typeface="+mn-lt"/>
              </a:rPr>
              <a:t>Light</a:t>
            </a:r>
            <a:r>
              <a:rPr lang="pt-PT" sz="2400" dirty="0">
                <a:latin typeface="+mn-lt"/>
              </a:rPr>
              <a:t> podem influenciar todo o universo. Para obter uma </a:t>
            </a:r>
            <a:r>
              <a:rPr lang="pt-PT" sz="2400" dirty="0" err="1">
                <a:latin typeface="+mn-lt"/>
              </a:rPr>
              <a:t>renderização</a:t>
            </a:r>
            <a:r>
              <a:rPr lang="pt-PT" sz="2400" dirty="0">
                <a:latin typeface="+mn-lt"/>
              </a:rPr>
              <a:t> eficiente é necessário limitar essa influência.</a:t>
            </a: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Duas maneiras para o fazer: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Através de objectos </a:t>
            </a:r>
            <a:r>
              <a:rPr lang="pt-PT" sz="2400" dirty="0" err="1">
                <a:solidFill>
                  <a:srgbClr val="FF0000"/>
                </a:solidFill>
                <a:latin typeface="+mn-lt"/>
              </a:rPr>
              <a:t>Bounds</a:t>
            </a:r>
            <a:r>
              <a:rPr lang="pt-PT" sz="2400" dirty="0">
                <a:latin typeface="+mn-lt"/>
              </a:rPr>
              <a:t> </a:t>
            </a: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Através de </a:t>
            </a:r>
            <a:r>
              <a:rPr lang="pt-PT" sz="2400" dirty="0" err="1">
                <a:latin typeface="+mn-lt"/>
              </a:rPr>
              <a:t>nós-folha</a:t>
            </a:r>
            <a:r>
              <a:rPr lang="pt-PT" sz="2400" dirty="0">
                <a:latin typeface="+mn-lt"/>
              </a:rPr>
              <a:t> do tipo </a:t>
            </a:r>
            <a:r>
              <a:rPr lang="pt-PT" sz="2400" dirty="0" err="1">
                <a:solidFill>
                  <a:srgbClr val="FF0000"/>
                </a:solidFill>
                <a:latin typeface="+mn-lt"/>
              </a:rPr>
              <a:t>BoundingLeaf</a:t>
            </a:r>
            <a:endParaRPr lang="pt-PT" sz="2400" dirty="0">
              <a:solidFill>
                <a:srgbClr val="FF0000"/>
              </a:solidFill>
              <a:latin typeface="+mn-lt"/>
            </a:endParaRPr>
          </a:p>
          <a:p>
            <a:pPr marL="725488" lvl="1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PT" sz="2400" dirty="0">
              <a:latin typeface="+mn-lt"/>
            </a:endParaRPr>
          </a:p>
          <a:p>
            <a:pPr marL="268288" indent="-268288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>
                <a:latin typeface="+mn-lt"/>
              </a:rPr>
              <a:t>A principal diferença entre as duas está nas coordenadas dos limites.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Objectos Bounds</a:t>
            </a:r>
          </a:p>
        </p:txBody>
      </p:sp>
      <p:sp>
        <p:nvSpPr>
          <p:cNvPr id="5222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CD2D3-5380-4FBD-BF2E-6B252DA51C56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857875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7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0063" y="514350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52230" name="Picture 6" descr="H:\Carlos\Disciplinas\CG\CG_0708\Livros Java\Livro\Livro\Computer_Graphics_Using_Java__2D_and_3D_-_Prentice_Hall_2006\5.9. Backgrounds and Bounds_files\getfile_004.d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14438"/>
            <a:ext cx="43148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8" descr="H:\Carlos\Disciplinas\CG\CG_0708\Livros Java\Livro\Livro\Computer_Graphics_Using_Java__2D_and_3D_-_Prentice_Hall_2006\5.9. Backgrounds and Bounds_files\getfile_003.d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429125"/>
            <a:ext cx="613568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Bounds</a:t>
            </a:r>
          </a:p>
        </p:txBody>
      </p:sp>
      <p:sp>
        <p:nvSpPr>
          <p:cNvPr id="5325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2AE24-FE90-4DD3-AE89-BC4AECA0F7A7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3252" name="Rectangle 11"/>
          <p:cNvSpPr>
            <a:spLocks noChangeArrowheads="1"/>
          </p:cNvSpPr>
          <p:nvPr/>
        </p:nvSpPr>
        <p:spPr bwMode="auto">
          <a:xfrm>
            <a:off x="357188" y="1524000"/>
            <a:ext cx="84296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// set bounds directly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BoundingSphere bounds = new BoundingSphere(); // a bounding sphere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light.setInfluencingBounds(bounds);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// set bounds by referencing a BoundingLeaf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BoundingSphere bounds = new BoundingSphere(); // a bounding sphere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BoundingLeaf leaf = new BoundingLeaf(bounds);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root.addChild(leaf); // add to scene 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PT" sz="1400">
                <a:latin typeface="Courier New" panose="02070309020205020404" pitchFamily="49" charset="0"/>
                <a:cs typeface="Courier New" panose="02070309020205020404" pitchFamily="49" charset="0"/>
              </a:rPr>
              <a:t>light.setInfluencingBoundingLeaf(leaf);</a:t>
            </a:r>
            <a:endParaRPr lang="pt-PT" altLang="pt-PT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hamada rectangular 6"/>
          <p:cNvSpPr/>
          <p:nvPr/>
        </p:nvSpPr>
        <p:spPr>
          <a:xfrm>
            <a:off x="6156325" y="2349500"/>
            <a:ext cx="2519363" cy="1079500"/>
          </a:xfrm>
          <a:prstGeom prst="wedgeRectCallout">
            <a:avLst>
              <a:gd name="adj1" fmla="val -114091"/>
              <a:gd name="adj2" fmla="val -589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dirty="0"/>
              <a:t>A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bounds</a:t>
            </a:r>
            <a:r>
              <a:rPr lang="pt-PT" dirty="0"/>
              <a:t> é posicionada centrada na origem do espaço de coordenadas do nó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light</a:t>
            </a:r>
            <a:r>
              <a:rPr lang="pt-PT" dirty="0"/>
              <a:t>.</a:t>
            </a:r>
          </a:p>
        </p:txBody>
      </p:sp>
      <p:sp>
        <p:nvSpPr>
          <p:cNvPr id="8" name="Chamada rectangular 7"/>
          <p:cNvSpPr/>
          <p:nvPr/>
        </p:nvSpPr>
        <p:spPr>
          <a:xfrm>
            <a:off x="395288" y="2852738"/>
            <a:ext cx="3744912" cy="1152525"/>
          </a:xfrm>
          <a:prstGeom prst="wedgeRectCallout">
            <a:avLst>
              <a:gd name="adj1" fmla="val -1621"/>
              <a:gd name="adj2" fmla="val 13362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dirty="0"/>
              <a:t>A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bounds</a:t>
            </a:r>
            <a:r>
              <a:rPr lang="pt-PT" dirty="0"/>
              <a:t> é posicionada centrada na origem do sistema de coordenadas do nó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leaf</a:t>
            </a:r>
            <a:r>
              <a:rPr lang="pt-PT" dirty="0"/>
              <a:t>, que pode não ser o mesmo do nó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light</a:t>
            </a:r>
            <a:r>
              <a:rPr lang="pt-PT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Objectos Bounds</a:t>
            </a:r>
          </a:p>
        </p:txBody>
      </p:sp>
      <p:sp>
        <p:nvSpPr>
          <p:cNvPr id="5427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5D0902-F2D9-4B27-8616-BE4B9D92A683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pic>
        <p:nvPicPr>
          <p:cNvPr id="54276" name="Picture 2" descr="H:\Carlos\Disciplinas\CG\CG_0708\Livros Java\Livro\Livro\Computer_Graphics_Using_Java__2D_and_3D_-_Prentice_Hall_2006\5.9. Backgrounds and Bounds_files\getfile_002.d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643063"/>
            <a:ext cx="27860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214313" y="4643438"/>
            <a:ext cx="8501062" cy="163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Point3d lower =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Point3d(0,0,0);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Point3d upper =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Point3d(1.0,0.5,1.5);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BoundingBox box =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BoundingBox(lower, upper);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BoundingSphere sphere =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BoundingSphere(lower, 2);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BoundingPolytope polytope =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BoundingPolytope();</a:t>
            </a:r>
          </a:p>
        </p:txBody>
      </p:sp>
      <p:sp>
        <p:nvSpPr>
          <p:cNvPr id="7" name="Rectângulo 6"/>
          <p:cNvSpPr/>
          <p:nvPr/>
        </p:nvSpPr>
        <p:spPr>
          <a:xfrm>
            <a:off x="214313" y="4071938"/>
            <a:ext cx="13350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24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Exemplo:</a:t>
            </a:r>
            <a:endParaRPr lang="pt-PT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Grafo de Cena Vivo</a:t>
            </a:r>
          </a:p>
        </p:txBody>
      </p:sp>
      <p:sp>
        <p:nvSpPr>
          <p:cNvPr id="5529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D93FA-1BFD-41FD-8CFB-87121CB86684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85800" y="1657350"/>
            <a:ext cx="77724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+mn-lt"/>
              </a:rPr>
              <a:t>Um ramo está vivo quando ligado ao nó </a:t>
            </a:r>
            <a:r>
              <a:rPr lang="pt-PT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Locale</a:t>
            </a:r>
            <a:r>
              <a:rPr lang="pt-PT" sz="2000" dirty="0">
                <a:latin typeface="+mn-lt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+mn-lt"/>
              </a:rPr>
              <a:t>A compilação do ramo pode aumentar a performance.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000" dirty="0">
                <a:latin typeface="+mn-lt"/>
              </a:rPr>
              <a:t>Para poder alterar os atributos de um grafo de cena vivo é necessário configurar explicitamente os </a:t>
            </a:r>
            <a:r>
              <a:rPr lang="pt-PT" sz="2000" dirty="0" err="1">
                <a:latin typeface="+mn-lt"/>
              </a:rPr>
              <a:t>capability</a:t>
            </a:r>
            <a:r>
              <a:rPr lang="pt-PT" sz="2000" dirty="0">
                <a:latin typeface="+mn-lt"/>
              </a:rPr>
              <a:t> bits através do método: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setCapability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bit)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pt-PT" sz="2400" dirty="0"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PT" sz="2000" dirty="0">
                <a:solidFill>
                  <a:srgbClr val="FF0000"/>
                </a:solidFill>
                <a:latin typeface="+mn-lt"/>
              </a:rPr>
              <a:t>Exemplos:</a:t>
            </a:r>
          </a:p>
        </p:txBody>
      </p:sp>
      <p:sp>
        <p:nvSpPr>
          <p:cNvPr id="55301" name="Rectangle 1"/>
          <p:cNvSpPr>
            <a:spLocks noChangeArrowheads="1"/>
          </p:cNvSpPr>
          <p:nvPr/>
        </p:nvSpPr>
        <p:spPr bwMode="auto">
          <a:xfrm>
            <a:off x="500063" y="4357688"/>
            <a:ext cx="8429625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anose="02070309020205020404" pitchFamily="49" charset="0"/>
                <a:cs typeface="Courier New" panose="02070309020205020404" pitchFamily="49" charset="0"/>
              </a:rPr>
              <a:t>coloring.setCapability(ColorAttributes.ALLOW_COLOR_READ); coloring.setCapability(ColorAttributes.ALLOW_COLOR_WRITE);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PT" altLang="pt-PT" sz="1800">
                <a:latin typeface="Courier New" panose="02070309020205020404" pitchFamily="49" charset="0"/>
                <a:cs typeface="Courier New" panose="02070309020205020404" pitchFamily="49" charset="0"/>
              </a:rPr>
              <a:t>shape.setCapability(Shape3D.ALLOW_GEOMETRY_WRITE);</a:t>
            </a:r>
            <a:endParaRPr lang="pt-PT" altLang="pt-P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mtClean="0"/>
              <a:t>Grafo de Cena Vivo</a:t>
            </a:r>
          </a:p>
        </p:txBody>
      </p:sp>
      <p:sp>
        <p:nvSpPr>
          <p:cNvPr id="5632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2E602-01D8-421B-93EB-3B49C3028D6D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7" name="AutoShape 10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2428875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Book Antiqua" pitchFamily="18" charset="0"/>
              </a:rPr>
              <a:t>Run</a:t>
            </a:r>
          </a:p>
        </p:txBody>
      </p:sp>
      <p:sp>
        <p:nvSpPr>
          <p:cNvPr id="8" name="AutoShape 1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" y="5822950"/>
            <a:ext cx="1600200" cy="533400"/>
          </a:xfrm>
          <a:prstGeom prst="actionButtonBlank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>
                <a:latin typeface="Book Antiqua" pitchFamily="18" charset="0"/>
              </a:rPr>
              <a:t>Fonte </a:t>
            </a: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341438"/>
            <a:ext cx="4959350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921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B8FE02-DD0D-4EBC-B56E-69490E9E852D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Geometria dos objectos gráficos.</a:t>
            </a:r>
          </a:p>
        </p:txBody>
      </p:sp>
      <p:pic>
        <p:nvPicPr>
          <p:cNvPr id="9221" name="Picture 6" descr="getfile_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938338"/>
            <a:ext cx="381635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4049713"/>
            <a:ext cx="52292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1024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726B95-D84B-4494-8EBC-32B1078BB6B8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412875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Localização dos objetos.</a:t>
            </a:r>
          </a:p>
        </p:txBody>
      </p:sp>
      <p:grpSp>
        <p:nvGrpSpPr>
          <p:cNvPr id="10245" name="Grupo 27"/>
          <p:cNvGrpSpPr>
            <a:grpSpLocks/>
          </p:cNvGrpSpPr>
          <p:nvPr/>
        </p:nvGrpSpPr>
        <p:grpSpPr bwMode="auto">
          <a:xfrm>
            <a:off x="2771775" y="2420938"/>
            <a:ext cx="3214688" cy="2571750"/>
            <a:chOff x="4714876" y="1857364"/>
            <a:chExt cx="3429024" cy="2857520"/>
          </a:xfrm>
        </p:grpSpPr>
        <p:cxnSp>
          <p:nvCxnSpPr>
            <p:cNvPr id="8" name="Conexão recta unidireccional 7"/>
            <p:cNvCxnSpPr/>
            <p:nvPr/>
          </p:nvCxnSpPr>
          <p:spPr>
            <a:xfrm rot="5400000" flipH="1" flipV="1">
              <a:off x="5035589" y="2750780"/>
              <a:ext cx="1786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unidireccional 8"/>
            <p:cNvCxnSpPr/>
            <p:nvPr/>
          </p:nvCxnSpPr>
          <p:spPr>
            <a:xfrm>
              <a:off x="5929005" y="3644195"/>
              <a:ext cx="22148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unidireccional 9"/>
            <p:cNvCxnSpPr/>
            <p:nvPr/>
          </p:nvCxnSpPr>
          <p:spPr>
            <a:xfrm rot="10800000" flipV="1">
              <a:off x="4714876" y="3644195"/>
              <a:ext cx="1214129" cy="10706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501355" y="2428868"/>
              <a:ext cx="142241" cy="14287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12" name="Conexão recta unidireccional 11"/>
            <p:cNvCxnSpPr>
              <a:endCxn id="11" idx="3"/>
            </p:cNvCxnSpPr>
            <p:nvPr/>
          </p:nvCxnSpPr>
          <p:spPr>
            <a:xfrm rot="5400000" flipH="1" flipV="1">
              <a:off x="5678531" y="2801050"/>
              <a:ext cx="1093619" cy="59267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143133" y="3000372"/>
              <a:ext cx="14393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14" name="Conexão recta unidireccional 13"/>
            <p:cNvCxnSpPr/>
            <p:nvPr/>
          </p:nvCxnSpPr>
          <p:spPr>
            <a:xfrm flipV="1">
              <a:off x="7270134" y="2515299"/>
              <a:ext cx="714592" cy="5009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exão recta 2"/>
          <p:cNvCxnSpPr>
            <a:stCxn id="11" idx="0"/>
          </p:cNvCxnSpPr>
          <p:nvPr/>
        </p:nvCxnSpPr>
        <p:spPr>
          <a:xfrm>
            <a:off x="4513263" y="2935288"/>
            <a:ext cx="0" cy="1574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6"/>
          <p:cNvCxnSpPr/>
          <p:nvPr/>
        </p:nvCxnSpPr>
        <p:spPr>
          <a:xfrm flipH="1">
            <a:off x="3340100" y="4510088"/>
            <a:ext cx="11731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15"/>
          <p:cNvCxnSpPr/>
          <p:nvPr/>
        </p:nvCxnSpPr>
        <p:spPr>
          <a:xfrm flipV="1">
            <a:off x="4513263" y="4029075"/>
            <a:ext cx="534987" cy="481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67943" y="2492896"/>
            <a:ext cx="1434331" cy="400110"/>
          </a:xfrm>
          <a:prstGeom prst="rect">
            <a:avLst/>
          </a:prstGeom>
          <a:blipFill rotWithShape="1">
            <a:blip r:embed="rId2"/>
            <a:stretch>
              <a:fillRect b="-7576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pt-PT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1126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A6E77-44B8-4FD6-AAC4-477BD1EC352E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Transformações geométricas aplicadas aos objectos.</a:t>
            </a:r>
          </a:p>
        </p:txBody>
      </p:sp>
      <p:grpSp>
        <p:nvGrpSpPr>
          <p:cNvPr id="11269" name="Grupo 4"/>
          <p:cNvGrpSpPr>
            <a:grpSpLocks/>
          </p:cNvGrpSpPr>
          <p:nvPr/>
        </p:nvGrpSpPr>
        <p:grpSpPr bwMode="auto">
          <a:xfrm>
            <a:off x="1908175" y="2349500"/>
            <a:ext cx="5286375" cy="3286125"/>
            <a:chOff x="785813" y="1485900"/>
            <a:chExt cx="7358062" cy="5157788"/>
          </a:xfrm>
        </p:grpSpPr>
        <p:cxnSp>
          <p:nvCxnSpPr>
            <p:cNvPr id="8" name="Conexão recta unidireccional 7"/>
            <p:cNvCxnSpPr/>
            <p:nvPr/>
          </p:nvCxnSpPr>
          <p:spPr>
            <a:xfrm rot="5400000" flipH="1" flipV="1">
              <a:off x="1394432" y="2306911"/>
              <a:ext cx="16420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unidireccional 8"/>
            <p:cNvCxnSpPr/>
            <p:nvPr/>
          </p:nvCxnSpPr>
          <p:spPr>
            <a:xfrm rot="10800000" flipV="1">
              <a:off x="856521" y="3127921"/>
              <a:ext cx="1358922" cy="570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unidireccional 9"/>
            <p:cNvCxnSpPr/>
            <p:nvPr/>
          </p:nvCxnSpPr>
          <p:spPr>
            <a:xfrm>
              <a:off x="2215443" y="3127921"/>
              <a:ext cx="1714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bo 10"/>
            <p:cNvSpPr/>
            <p:nvPr/>
          </p:nvSpPr>
          <p:spPr>
            <a:xfrm>
              <a:off x="3642863" y="2340549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12" name="Conexão recta 11"/>
            <p:cNvCxnSpPr/>
            <p:nvPr/>
          </p:nvCxnSpPr>
          <p:spPr>
            <a:xfrm flipV="1">
              <a:off x="2785527" y="1627927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o 12"/>
            <p:cNvSpPr/>
            <p:nvPr/>
          </p:nvSpPr>
          <p:spPr>
            <a:xfrm rot="8750648">
              <a:off x="3172211" y="1650351"/>
              <a:ext cx="386686" cy="715114"/>
            </a:xfrm>
            <a:prstGeom prst="arc">
              <a:avLst>
                <a:gd name="adj1" fmla="val 3759754"/>
                <a:gd name="adj2" fmla="val 19534950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14" name="Conexão recta unidireccional 13"/>
            <p:cNvCxnSpPr/>
            <p:nvPr/>
          </p:nvCxnSpPr>
          <p:spPr>
            <a:xfrm rot="5400000" flipH="1" flipV="1">
              <a:off x="5466918" y="2376820"/>
              <a:ext cx="1639529" cy="22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unidireccional 14"/>
            <p:cNvCxnSpPr/>
            <p:nvPr/>
          </p:nvCxnSpPr>
          <p:spPr>
            <a:xfrm rot="10800000" flipV="1">
              <a:off x="4928867" y="3197688"/>
              <a:ext cx="1356712" cy="573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unidireccional 15"/>
            <p:cNvCxnSpPr/>
            <p:nvPr/>
          </p:nvCxnSpPr>
          <p:spPr>
            <a:xfrm>
              <a:off x="6285578" y="3197688"/>
              <a:ext cx="1714672" cy="2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o 16"/>
            <p:cNvSpPr/>
            <p:nvPr/>
          </p:nvSpPr>
          <p:spPr>
            <a:xfrm>
              <a:off x="7142914" y="3284897"/>
              <a:ext cx="428668" cy="43106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18" name="Conexão recta 17"/>
            <p:cNvCxnSpPr/>
            <p:nvPr/>
          </p:nvCxnSpPr>
          <p:spPr>
            <a:xfrm flipV="1">
              <a:off x="6285578" y="2572275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xão recta unidireccional 18"/>
            <p:cNvCxnSpPr/>
            <p:nvPr/>
          </p:nvCxnSpPr>
          <p:spPr>
            <a:xfrm rot="5400000" flipH="1" flipV="1">
              <a:off x="1321515" y="5179823"/>
              <a:ext cx="16420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unidireccional 19"/>
            <p:cNvCxnSpPr/>
            <p:nvPr/>
          </p:nvCxnSpPr>
          <p:spPr>
            <a:xfrm rot="10800000" flipV="1">
              <a:off x="785813" y="6000833"/>
              <a:ext cx="1356712" cy="570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unidireccional 20"/>
            <p:cNvCxnSpPr/>
            <p:nvPr/>
          </p:nvCxnSpPr>
          <p:spPr>
            <a:xfrm>
              <a:off x="2142525" y="6000833"/>
              <a:ext cx="1714672" cy="2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bo 21"/>
            <p:cNvSpPr/>
            <p:nvPr/>
          </p:nvSpPr>
          <p:spPr>
            <a:xfrm rot="19283754">
              <a:off x="2087285" y="5086386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23" name="Conexão recta 22"/>
            <p:cNvCxnSpPr/>
            <p:nvPr/>
          </p:nvCxnSpPr>
          <p:spPr>
            <a:xfrm flipV="1">
              <a:off x="2142525" y="5372929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Arco 23"/>
            <p:cNvSpPr/>
            <p:nvPr/>
          </p:nvSpPr>
          <p:spPr>
            <a:xfrm rot="8750648">
              <a:off x="2529210" y="5395355"/>
              <a:ext cx="386684" cy="715113"/>
            </a:xfrm>
            <a:prstGeom prst="arc">
              <a:avLst>
                <a:gd name="adj1" fmla="val 3759754"/>
                <a:gd name="adj2" fmla="val 19534950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25" name="Conexão recta unidireccional 24"/>
            <p:cNvCxnSpPr/>
            <p:nvPr/>
          </p:nvCxnSpPr>
          <p:spPr>
            <a:xfrm rot="5400000" flipH="1" flipV="1">
              <a:off x="5464427" y="5249732"/>
              <a:ext cx="1644512" cy="22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xão recta unidireccional 25"/>
            <p:cNvCxnSpPr/>
            <p:nvPr/>
          </p:nvCxnSpPr>
          <p:spPr>
            <a:xfrm rot="10800000" flipV="1">
              <a:off x="4928867" y="6073093"/>
              <a:ext cx="1356712" cy="570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cta unidireccional 26"/>
            <p:cNvCxnSpPr/>
            <p:nvPr/>
          </p:nvCxnSpPr>
          <p:spPr>
            <a:xfrm>
              <a:off x="6285578" y="6073093"/>
              <a:ext cx="17146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bo 27"/>
            <p:cNvSpPr/>
            <p:nvPr/>
          </p:nvSpPr>
          <p:spPr>
            <a:xfrm rot="19283754">
              <a:off x="6802631" y="4284063"/>
              <a:ext cx="428668" cy="42857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PT"/>
            </a:p>
          </p:txBody>
        </p:sp>
        <p:cxnSp>
          <p:nvCxnSpPr>
            <p:cNvPr id="29" name="Conexão recta 28"/>
            <p:cNvCxnSpPr/>
            <p:nvPr/>
          </p:nvCxnSpPr>
          <p:spPr>
            <a:xfrm flipV="1">
              <a:off x="6857871" y="4573099"/>
              <a:ext cx="1286004" cy="6428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1292" name="Object 2"/>
            <p:cNvGraphicFramePr>
              <a:graphicFrameLocks noChangeAspect="1"/>
            </p:cNvGraphicFramePr>
            <p:nvPr/>
          </p:nvGraphicFramePr>
          <p:xfrm>
            <a:off x="3500438" y="4071938"/>
            <a:ext cx="1943100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r:id="rId3" imgW="457200" imgH="190500" progId="Equation.3">
                    <p:embed/>
                  </p:oleObj>
                </mc:Choice>
                <mc:Fallback>
                  <p:oleObj r:id="rId3" imgW="457200" imgH="1905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8" y="4071938"/>
                          <a:ext cx="1943100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12291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0AEDDF-BC4A-4B3A-B169-E3A1BE782408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12292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PT" altLang="pt-PT" sz="2400">
                <a:latin typeface="Arial" panose="020B0604020202020204" pitchFamily="34" charset="0"/>
              </a:rPr>
              <a:t>Transformações geométricas aplicadas às vistas.</a:t>
            </a:r>
          </a:p>
        </p:txBody>
      </p:sp>
      <p:pic>
        <p:nvPicPr>
          <p:cNvPr id="12293" name="Picture 4" descr="Figure 13-2 Schematic Illustration of Tumbling (Implementation Perspectiv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565400"/>
            <a:ext cx="47926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sz="4000" smtClean="0"/>
              <a:t>Elementos da Computação Gráfica 3D</a:t>
            </a:r>
          </a:p>
        </p:txBody>
      </p:sp>
      <p:sp>
        <p:nvSpPr>
          <p:cNvPr id="13315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C458B-96A5-440D-B943-EF4BF5E3D2A7}" type="slidenum">
              <a:rPr lang="pt-PT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pt-PT" altLang="pt-PT" sz="1200" smtClean="0">
              <a:solidFill>
                <a:srgbClr val="898989"/>
              </a:solidFill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57200" y="1371600"/>
            <a:ext cx="8401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Propriedades dos materiais e texturas dos objectos.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Luzes e as suas características.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PT" sz="2400" dirty="0">
                <a:latin typeface="+mn-lt"/>
              </a:rPr>
              <a:t>Iluminação e modelos de sombreamento.</a:t>
            </a:r>
          </a:p>
        </p:txBody>
      </p:sp>
      <p:pic>
        <p:nvPicPr>
          <p:cNvPr id="13317" name="Picture 8" descr="http://www.webkinesia.com/online/graphics/images/lighting/phong_sphe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40088"/>
            <a:ext cx="3057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36850"/>
            <a:ext cx="6492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71888"/>
            <a:ext cx="8048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464050"/>
            <a:ext cx="9302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5675313"/>
            <a:ext cx="130175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/>
      <a:lstStyle>
        <a:defPPr marL="342900" indent="-342900" eaLnBrk="0" hangingPunct="0">
          <a:spcBef>
            <a:spcPct val="20000"/>
          </a:spcBef>
          <a:buFont typeface="Arial" charset="0"/>
          <a:buChar char="•"/>
          <a:defRPr sz="20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2255</Words>
  <Application>Microsoft Office PowerPoint</Application>
  <PresentationFormat>Apresentação no Ecrã (4:3)</PresentationFormat>
  <Paragraphs>363</Paragraphs>
  <Slides>49</Slides>
  <Notes>4</Notes>
  <HiddenSlides>1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dos diapositivos</vt:lpstr>
      </vt:variant>
      <vt:variant>
        <vt:i4>49</vt:i4>
      </vt:variant>
    </vt:vector>
  </HeadingPairs>
  <TitlesOfParts>
    <vt:vector size="57" baseType="lpstr">
      <vt:lpstr>Arial</vt:lpstr>
      <vt:lpstr>Calibri</vt:lpstr>
      <vt:lpstr>Wingdings</vt:lpstr>
      <vt:lpstr>Book Antiqua</vt:lpstr>
      <vt:lpstr>Courier New</vt:lpstr>
      <vt:lpstr>Tema do Office</vt:lpstr>
      <vt:lpstr>Microsoft Equation 3.0</vt:lpstr>
      <vt:lpstr>Microsoft Word Picture</vt:lpstr>
      <vt:lpstr>Capítulo 5 Conceitos Básicos da  Computação Gráfica 3D</vt:lpstr>
      <vt:lpstr>Objectivos</vt:lpstr>
      <vt:lpstr>Modelação e Visualização em 3D</vt:lpstr>
      <vt:lpstr>Elementos da Computação Gráfica 3D</vt:lpstr>
      <vt:lpstr>Elementos da Computação Gráfica 3D</vt:lpstr>
      <vt:lpstr>Elementos da Computação Gráfica 3D</vt:lpstr>
      <vt:lpstr>Elementos da Computação Gráfica 3D</vt:lpstr>
      <vt:lpstr>Elementos da Computação Gráfica 3D</vt:lpstr>
      <vt:lpstr>Elementos da Computação Gráfica 3D</vt:lpstr>
      <vt:lpstr>Elementos da Computação Gráfica 3D</vt:lpstr>
      <vt:lpstr>Elementos da Computação Gráfica 3D</vt:lpstr>
      <vt:lpstr>Visão Geral da API Java 3D</vt:lpstr>
      <vt:lpstr>Visão Geral da API Java 3D</vt:lpstr>
      <vt:lpstr>Instalação da API Java 3D</vt:lpstr>
      <vt:lpstr>Instalação da API Java 3D</vt:lpstr>
      <vt:lpstr>Grafo de Cena: GAD</vt:lpstr>
      <vt:lpstr>Grafo de Cena: Símbolos</vt:lpstr>
      <vt:lpstr>Grafo de Cena: Classes</vt:lpstr>
      <vt:lpstr>Superstrutura</vt:lpstr>
      <vt:lpstr>Superstrutura</vt:lpstr>
      <vt:lpstr>Superstrutura</vt:lpstr>
      <vt:lpstr>Superstrutura</vt:lpstr>
      <vt:lpstr>Superstrutura</vt:lpstr>
      <vt:lpstr>Nós do Grafo de Cena</vt:lpstr>
      <vt:lpstr>Nós  Group</vt:lpstr>
      <vt:lpstr>Nós  Group</vt:lpstr>
      <vt:lpstr>Nós  Group</vt:lpstr>
      <vt:lpstr>Nós  Group</vt:lpstr>
      <vt:lpstr>Nós  Group</vt:lpstr>
      <vt:lpstr>Nós  Group</vt:lpstr>
      <vt:lpstr>Nós  Group</vt:lpstr>
      <vt:lpstr>Nós  Group</vt:lpstr>
      <vt:lpstr>Nós  Leaf</vt:lpstr>
      <vt:lpstr>Nós Leaf</vt:lpstr>
      <vt:lpstr>Nós Leaf</vt:lpstr>
      <vt:lpstr>Nós NodeComponent</vt:lpstr>
      <vt:lpstr>Nós NodeComponent</vt:lpstr>
      <vt:lpstr>Nós NodeComponent</vt:lpstr>
      <vt:lpstr>Grafo de Cena do Exemplo</vt:lpstr>
      <vt:lpstr>Como Usar o SimpleUniverse</vt:lpstr>
      <vt:lpstr>Sem Usar o SimpleUniverse</vt:lpstr>
      <vt:lpstr>Background</vt:lpstr>
      <vt:lpstr>Background</vt:lpstr>
      <vt:lpstr>Bounds</vt:lpstr>
      <vt:lpstr>Objectos Bounds</vt:lpstr>
      <vt:lpstr>Bounds</vt:lpstr>
      <vt:lpstr>Objectos Bounds</vt:lpstr>
      <vt:lpstr>Grafo de Cena Vivo</vt:lpstr>
      <vt:lpstr>Grafo de Cena Vivo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 Visão geral da Computação Gráfica</dc:title>
  <dc:creator>CACC</dc:creator>
  <cp:lastModifiedBy>CC</cp:lastModifiedBy>
  <cp:revision>591</cp:revision>
  <dcterms:created xsi:type="dcterms:W3CDTF">2007-09-19T14:23:30Z</dcterms:created>
  <dcterms:modified xsi:type="dcterms:W3CDTF">2019-11-05T08:21:17Z</dcterms:modified>
</cp:coreProperties>
</file>