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56" r:id="rId2"/>
    <p:sldId id="257" r:id="rId3"/>
    <p:sldId id="313" r:id="rId4"/>
    <p:sldId id="413" r:id="rId5"/>
    <p:sldId id="414" r:id="rId6"/>
    <p:sldId id="473" r:id="rId7"/>
    <p:sldId id="415" r:id="rId8"/>
    <p:sldId id="416" r:id="rId9"/>
    <p:sldId id="417" r:id="rId10"/>
    <p:sldId id="426" r:id="rId11"/>
    <p:sldId id="430" r:id="rId12"/>
    <p:sldId id="418" r:id="rId13"/>
    <p:sldId id="419" r:id="rId14"/>
    <p:sldId id="420" r:id="rId15"/>
    <p:sldId id="427" r:id="rId16"/>
    <p:sldId id="421" r:id="rId17"/>
    <p:sldId id="428" r:id="rId18"/>
    <p:sldId id="429" r:id="rId19"/>
    <p:sldId id="478" r:id="rId20"/>
    <p:sldId id="479" r:id="rId21"/>
    <p:sldId id="431" r:id="rId22"/>
    <p:sldId id="422" r:id="rId23"/>
    <p:sldId id="437" r:id="rId24"/>
    <p:sldId id="438" r:id="rId25"/>
    <p:sldId id="474" r:id="rId26"/>
    <p:sldId id="434" r:id="rId27"/>
    <p:sldId id="432" r:id="rId28"/>
    <p:sldId id="435" r:id="rId29"/>
    <p:sldId id="439" r:id="rId30"/>
    <p:sldId id="436" r:id="rId31"/>
    <p:sldId id="440" r:id="rId32"/>
    <p:sldId id="423" r:id="rId33"/>
    <p:sldId id="424" r:id="rId34"/>
    <p:sldId id="463" r:id="rId35"/>
    <p:sldId id="460" r:id="rId36"/>
    <p:sldId id="462" r:id="rId37"/>
    <p:sldId id="377" r:id="rId38"/>
    <p:sldId id="441" r:id="rId39"/>
    <p:sldId id="442" r:id="rId40"/>
    <p:sldId id="425" r:id="rId41"/>
    <p:sldId id="443" r:id="rId42"/>
    <p:sldId id="378" r:id="rId43"/>
    <p:sldId id="445" r:id="rId44"/>
    <p:sldId id="446" r:id="rId45"/>
    <p:sldId id="447" r:id="rId46"/>
    <p:sldId id="444" r:id="rId47"/>
    <p:sldId id="464" r:id="rId48"/>
    <p:sldId id="402" r:id="rId49"/>
    <p:sldId id="480" r:id="rId50"/>
    <p:sldId id="465" r:id="rId51"/>
    <p:sldId id="470" r:id="rId52"/>
    <p:sldId id="472" r:id="rId53"/>
    <p:sldId id="466" r:id="rId54"/>
    <p:sldId id="468" r:id="rId55"/>
    <p:sldId id="469" r:id="rId56"/>
    <p:sldId id="379" r:id="rId57"/>
    <p:sldId id="449" r:id="rId58"/>
    <p:sldId id="448" r:id="rId59"/>
    <p:sldId id="461" r:id="rId60"/>
    <p:sldId id="380" r:id="rId61"/>
    <p:sldId id="381" r:id="rId62"/>
    <p:sldId id="451" r:id="rId63"/>
    <p:sldId id="452" r:id="rId64"/>
    <p:sldId id="475" r:id="rId65"/>
    <p:sldId id="453" r:id="rId66"/>
    <p:sldId id="455" r:id="rId67"/>
    <p:sldId id="476" r:id="rId68"/>
    <p:sldId id="456" r:id="rId69"/>
    <p:sldId id="477" r:id="rId70"/>
    <p:sldId id="458" r:id="rId71"/>
    <p:sldId id="459" r:id="rId72"/>
  </p:sldIdLst>
  <p:sldSz cx="9144000" cy="6858000" type="screen4x3"/>
  <p:notesSz cx="6858000" cy="9144000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5" autoAdjust="0"/>
    <p:restoredTop sz="94660"/>
  </p:normalViewPr>
  <p:slideViewPr>
    <p:cSldViewPr>
      <p:cViewPr varScale="1">
        <p:scale>
          <a:sx n="63" d="100"/>
          <a:sy n="63" d="100"/>
        </p:scale>
        <p:origin x="1368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184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C4FF685-E557-453F-A187-EF874447CDA0}" type="datetimeFigureOut">
              <a:rPr lang="pt-PT"/>
              <a:pPr>
                <a:defRPr/>
              </a:pPr>
              <a:t>11/11/2019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AE7E1BD-7B0B-4DA4-9EC9-5CD48D2C1BA0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4587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C505715-0126-4B6D-9644-6ACA081E00F5}" type="datetimeFigureOut">
              <a:rPr lang="pt-PT"/>
              <a:pPr>
                <a:defRPr/>
              </a:pPr>
              <a:t>11/11/2019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noProof="0" smtClean="0"/>
              <a:t>Clique para editar os estilos</a:t>
            </a:r>
          </a:p>
          <a:p>
            <a:pPr lvl="1"/>
            <a:r>
              <a:rPr lang="pt-PT" noProof="0" smtClean="0"/>
              <a:t>Segundo nível</a:t>
            </a:r>
          </a:p>
          <a:p>
            <a:pPr lvl="2"/>
            <a:r>
              <a:rPr lang="pt-PT" noProof="0" smtClean="0"/>
              <a:t>Terceiro nível</a:t>
            </a:r>
          </a:p>
          <a:p>
            <a:pPr lvl="3"/>
            <a:r>
              <a:rPr lang="pt-PT" noProof="0" smtClean="0"/>
              <a:t>Quarto nível</a:t>
            </a:r>
          </a:p>
          <a:p>
            <a:pPr lvl="4"/>
            <a:r>
              <a:rPr lang="pt-PT" noProof="0" smtClean="0"/>
              <a:t>Quinto nível</a:t>
            </a:r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0469D0E-41B3-4E96-94C7-16F37E2DA9E0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1769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altLang="pt-PT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BF5344-DC87-4161-A7AD-C66CA8B1E4EF}" type="slidenum">
              <a:rPr lang="pt-PT" smtClean="0"/>
              <a:pPr>
                <a:defRPr/>
              </a:pPr>
              <a:t>15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altLang="pt-PT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B9F06C-447E-4F9D-B9CF-215973390B53}" type="slidenum">
              <a:rPr lang="pt-PT" smtClean="0"/>
              <a:pPr>
                <a:defRPr/>
              </a:pPr>
              <a:t>26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C7887-E32C-4659-9A44-1A55A094902E}" type="datetime1">
              <a:rPr lang="pt-PT"/>
              <a:pPr>
                <a:defRPr/>
              </a:pPr>
              <a:t>11/11/2019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A63BB-C897-45F4-9C77-2B211116EEEE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6330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A3715-3BBC-4A0F-ADEA-E2740C64DE4C}" type="datetime1">
              <a:rPr lang="pt-PT"/>
              <a:pPr>
                <a:defRPr/>
              </a:pPr>
              <a:t>11/11/2019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1A0C8-5937-4428-B5C7-F196C37C6BE5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8821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DD6D7-3C7B-4D3A-9833-A5028F678EF9}" type="datetime1">
              <a:rPr lang="pt-PT"/>
              <a:pPr>
                <a:defRPr/>
              </a:pPr>
              <a:t>11/11/2019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98488-3A41-46E0-97C6-4A8F7384072D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2753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E1132-84F7-4D0A-8087-7DB9337CF8BE}" type="datetime1">
              <a:rPr lang="pt-PT"/>
              <a:pPr>
                <a:defRPr/>
              </a:pPr>
              <a:t>11/11/2019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2AF92-9D24-4DA6-8DD7-9A9219B0B805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75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D2738-1B2F-47C4-9037-D34D3E82D8E7}" type="datetime1">
              <a:rPr lang="pt-PT"/>
              <a:pPr>
                <a:defRPr/>
              </a:pPr>
              <a:t>11/11/2019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238DC-05F8-46F5-A170-92C67D018A27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2842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C4C35-2B6C-4686-B34C-E136EA08F40A}" type="datetime1">
              <a:rPr lang="pt-PT"/>
              <a:pPr>
                <a:defRPr/>
              </a:pPr>
              <a:t>11/11/2019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4824F-7C4E-435D-90F1-0071DA085029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110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2DA00-5361-4CF6-9E5A-A1004C4B8AB2}" type="datetime1">
              <a:rPr lang="pt-PT"/>
              <a:pPr>
                <a:defRPr/>
              </a:pPr>
              <a:t>11/11/2019</a:t>
            </a:fld>
            <a:endParaRPr lang="pt-PT"/>
          </a:p>
        </p:txBody>
      </p:sp>
      <p:sp>
        <p:nvSpPr>
          <p:cNvPr id="8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0FD60-86C4-47B7-8375-7CABEEC6B510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5814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267C0-6E59-45EF-8422-B53650CB2F0C}" type="datetime1">
              <a:rPr lang="pt-PT"/>
              <a:pPr>
                <a:defRPr/>
              </a:pPr>
              <a:t>11/11/2019</a:t>
            </a:fld>
            <a:endParaRPr lang="pt-PT"/>
          </a:p>
        </p:txBody>
      </p:sp>
      <p:sp>
        <p:nvSpPr>
          <p:cNvPr id="4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38651-E470-436C-B4B6-BB5361038E82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1900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4A36D-C8B7-422D-A717-386BDF0F8080}" type="datetime1">
              <a:rPr lang="pt-PT"/>
              <a:pPr>
                <a:defRPr/>
              </a:pPr>
              <a:t>11/11/2019</a:t>
            </a:fld>
            <a:endParaRPr lang="pt-PT"/>
          </a:p>
        </p:txBody>
      </p:sp>
      <p:sp>
        <p:nvSpPr>
          <p:cNvPr id="3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45603-48F1-4645-BBAE-8A030A72B4CA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7294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12255-B0C3-4031-B224-9150858CDB4E}" type="datetime1">
              <a:rPr lang="pt-PT"/>
              <a:pPr>
                <a:defRPr/>
              </a:pPr>
              <a:t>11/11/2019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A2A0A-0A32-4729-9FD1-DACD2537CE38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5776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198B9-08E6-4F34-876B-5471AA1FD87B}" type="datetime1">
              <a:rPr lang="pt-PT"/>
              <a:pPr>
                <a:defRPr/>
              </a:pPr>
              <a:t>11/11/2019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44E7-82F8-4930-B852-DDE40E77A19C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864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Posição do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 smtClean="0"/>
              <a:t>Clique para editar o estilo</a:t>
            </a:r>
          </a:p>
        </p:txBody>
      </p:sp>
      <p:sp>
        <p:nvSpPr>
          <p:cNvPr id="1027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 smtClean="0"/>
              <a:t>Clique para editar os estilos</a:t>
            </a:r>
          </a:p>
          <a:p>
            <a:pPr lvl="1"/>
            <a:r>
              <a:rPr lang="pt-PT" altLang="pt-PT" smtClean="0"/>
              <a:t>Segundo nível</a:t>
            </a:r>
          </a:p>
          <a:p>
            <a:pPr lvl="2"/>
            <a:r>
              <a:rPr lang="pt-PT" altLang="pt-PT" smtClean="0"/>
              <a:t>Terceiro nível</a:t>
            </a:r>
          </a:p>
          <a:p>
            <a:pPr lvl="3"/>
            <a:r>
              <a:rPr lang="pt-PT" altLang="pt-PT" smtClean="0"/>
              <a:t>Quarto nível</a:t>
            </a:r>
          </a:p>
          <a:p>
            <a:pPr lvl="4"/>
            <a:r>
              <a:rPr lang="pt-PT" altLang="pt-PT" smtClean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5F1FB7E-F023-4164-9144-72CA42D6FFBB}" type="datetime1">
              <a:rPr lang="pt-PT"/>
              <a:pPr>
                <a:defRPr/>
              </a:pPr>
              <a:t>11/11/2019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A50B73-C249-4FF8-A6DA-B3FD0B7401BB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Listing6.1Tetrahedron.html" TargetMode="External"/><Relationship Id="rId2" Type="http://schemas.openxmlformats.org/officeDocument/2006/relationships/hyperlink" Target="file:///C:\Users\CC\Desktop\Cap&#237;tulo%206\cgcode.jar%20chapter6.TestTetrahedron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hyperlink" Target="Listing6.2TestTetrahedron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2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Listing6.3Dodecahedron.html" TargetMode="External"/><Relationship Id="rId2" Type="http://schemas.openxmlformats.org/officeDocument/2006/relationships/hyperlink" Target="cgcode.jar%20chapter6.TestDodecahedr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Listing6.4TestDodecahedron.html" TargetMode="External"/><Relationship Id="rId4" Type="http://schemas.openxmlformats.org/officeDocument/2006/relationships/image" Target="../media/image25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Listing6.5ViewData.html" TargetMode="External"/><Relationship Id="rId2" Type="http://schemas.openxmlformats.org/officeDocument/2006/relationships/hyperlink" Target="cgcode.jar%20chapter6.View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1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2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cgcode.jar%20chapter6.TestPrimitives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hyperlink" Target="Listing6.6TestPrimitives.html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Listing6.8TestAppearance.html" TargetMode="External"/><Relationship Id="rId2" Type="http://schemas.openxmlformats.org/officeDocument/2006/relationships/hyperlink" Target="file:///C:\Users\CC\Desktop\Cap&#237;tulo%206\cgcode.jar%20chapter6.TestAppeara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685800" y="1643063"/>
            <a:ext cx="7772400" cy="1957387"/>
          </a:xfrm>
        </p:spPr>
        <p:txBody>
          <a:bodyPr/>
          <a:lstStyle/>
          <a:p>
            <a:pPr eaLnBrk="1" hangingPunct="1"/>
            <a:r>
              <a:rPr lang="pt-PT" altLang="pt-PT" sz="4000" b="1" smtClean="0">
                <a:solidFill>
                  <a:srgbClr val="FF0000"/>
                </a:solidFill>
              </a:rPr>
              <a:t>Capítulo 6</a:t>
            </a:r>
            <a:br>
              <a:rPr lang="pt-PT" altLang="pt-PT" sz="4000" b="1" smtClean="0">
                <a:solidFill>
                  <a:srgbClr val="FF0000"/>
                </a:solidFill>
              </a:rPr>
            </a:br>
            <a:r>
              <a:rPr lang="pt-PT" altLang="pt-PT" sz="4000" b="1" smtClean="0">
                <a:solidFill>
                  <a:srgbClr val="FF0000"/>
                </a:solidFill>
              </a:rPr>
              <a:t>Modelação de Objectos Gráficos 3D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71675"/>
          </a:xfrm>
        </p:spPr>
        <p:txBody>
          <a:bodyPr rtlCol="0">
            <a:normAutofit fontScale="3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PT" sz="6200" dirty="0" smtClean="0"/>
              <a:t>Resumos do livro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PT" sz="6200" i="1" dirty="0" err="1" smtClean="0"/>
              <a:t>Computer</a:t>
            </a:r>
            <a:r>
              <a:rPr lang="pt-PT" sz="6200" i="1" dirty="0" smtClean="0"/>
              <a:t> </a:t>
            </a:r>
            <a:r>
              <a:rPr lang="pt-PT" sz="6200" i="1" dirty="0" err="1" smtClean="0"/>
              <a:t>Graphics</a:t>
            </a:r>
            <a:r>
              <a:rPr lang="pt-PT" sz="6200" i="1" dirty="0" smtClean="0"/>
              <a:t> </a:t>
            </a:r>
            <a:r>
              <a:rPr lang="pt-PT" sz="6200" i="1" dirty="0" err="1" smtClean="0"/>
              <a:t>using</a:t>
            </a:r>
            <a:r>
              <a:rPr lang="pt-PT" sz="6200" i="1" dirty="0" smtClean="0"/>
              <a:t> Java 2D </a:t>
            </a:r>
            <a:r>
              <a:rPr lang="pt-PT" sz="6200" i="1" dirty="0" err="1" smtClean="0"/>
              <a:t>and</a:t>
            </a:r>
            <a:r>
              <a:rPr lang="pt-PT" sz="6200" i="1" dirty="0" smtClean="0"/>
              <a:t> 3D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t-PT" sz="5500" i="1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PT" sz="6200" dirty="0" smtClean="0">
                <a:solidFill>
                  <a:schemeClr val="tx1"/>
                </a:solidFill>
              </a:rPr>
              <a:t>Disciplina de Computação Gráfica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PT" sz="6200" dirty="0" smtClean="0">
                <a:solidFill>
                  <a:schemeClr val="tx1"/>
                </a:solidFill>
              </a:rPr>
              <a:t> Curso de Engenharia Informática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PT" sz="6200" b="1" dirty="0" smtClean="0">
                <a:solidFill>
                  <a:schemeClr val="tx1"/>
                </a:solidFill>
              </a:rPr>
              <a:t>Instituto Politécnico da Guarda</a:t>
            </a:r>
            <a:endParaRPr lang="pt-PT" sz="6200" b="1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t-PT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Família de Classes GeometryArray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76F7E02-9B90-4257-B662-DC6CCAC220A8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657350"/>
            <a:ext cx="7772400" cy="427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000" dirty="0">
                <a:latin typeface="Calibri" pitchFamily="34" charset="0"/>
              </a:rPr>
              <a:t>Proporcionam funcionalidades para construir geometrias directamente a partir de </a:t>
            </a:r>
            <a:r>
              <a:rPr lang="pt-PT" sz="2000" dirty="0" err="1">
                <a:latin typeface="Calibri" pitchFamily="34" charset="0"/>
              </a:rPr>
              <a:t>arrays</a:t>
            </a:r>
            <a:r>
              <a:rPr lang="pt-PT" sz="2000" dirty="0">
                <a:latin typeface="Calibri" pitchFamily="34" charset="0"/>
              </a:rPr>
              <a:t> de pontos, linhas e polígonos.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000" dirty="0">
                <a:latin typeface="Calibri" pitchFamily="34" charset="0"/>
              </a:rPr>
              <a:t>Definem os vértices e especificam a relação estrutural entre eles.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000" dirty="0">
                <a:latin typeface="Calibri" pitchFamily="34" charset="0"/>
              </a:rPr>
              <a:t>Definem também outros tipos de dados como vectores normais,  cores e coordenadas de texturas.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000" dirty="0">
                <a:latin typeface="Calibri" pitchFamily="34" charset="0"/>
              </a:rPr>
              <a:t>A indicação do tido de dados é feita através de constantes bit </a:t>
            </a:r>
            <a:r>
              <a:rPr lang="pt-PT" sz="2000" dirty="0" err="1">
                <a:latin typeface="Calibri" pitchFamily="34" charset="0"/>
              </a:rPr>
              <a:t>mask</a:t>
            </a:r>
            <a:r>
              <a:rPr lang="pt-PT" sz="2000" dirty="0">
                <a:latin typeface="Calibri" pitchFamily="34" charset="0"/>
              </a:rPr>
              <a:t>:</a:t>
            </a:r>
          </a:p>
          <a:p>
            <a:pPr marL="725488" lvl="1" indent="-268288"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COORDINATES</a:t>
            </a:r>
          </a:p>
          <a:p>
            <a:pPr marL="725488" lvl="1" indent="-268288"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NORMALS</a:t>
            </a:r>
          </a:p>
          <a:p>
            <a:pPr marL="725488" lvl="1" indent="-268288"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COLOR_3</a:t>
            </a:r>
          </a:p>
          <a:p>
            <a:pPr marL="725488" lvl="1" indent="-268288"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COLOR_4</a:t>
            </a:r>
          </a:p>
          <a:p>
            <a:pPr marL="725488" lvl="1" indent="-268288"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TEXTURE_COORDINATE_2</a:t>
            </a:r>
          </a:p>
          <a:p>
            <a:pPr marL="725488" lvl="1" indent="-268288"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TEXTURE_COORDINATE_3</a:t>
            </a:r>
          </a:p>
          <a:p>
            <a:pPr marL="725488" lvl="1" indent="-268288"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TEXTURE_COORDINATE_4</a:t>
            </a:r>
            <a:endParaRPr lang="pt-PT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Classes Geometry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024387E-FA6C-44F9-B83C-D9AF2B874700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11268" name="Picture 7" descr="getfile_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071688"/>
            <a:ext cx="6342062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ângulo 9"/>
          <p:cNvSpPr/>
          <p:nvPr/>
        </p:nvSpPr>
        <p:spPr>
          <a:xfrm>
            <a:off x="3357563" y="3429000"/>
            <a:ext cx="1428750" cy="157162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PointArray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E2D9D4B-D69E-4265-BF4A-ADB7D16E75CB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aphicFrame>
        <p:nvGraphicFramePr>
          <p:cNvPr id="12292" name="Object 5"/>
          <p:cNvGraphicFramePr>
            <a:graphicFrameLocks noChangeAspect="1"/>
          </p:cNvGraphicFramePr>
          <p:nvPr/>
        </p:nvGraphicFramePr>
        <p:xfrm>
          <a:off x="3886200" y="1676400"/>
          <a:ext cx="1335088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Picture" r:id="rId3" imgW="800100" imgH="800100" progId="Word.Picture.8">
                  <p:embed/>
                </p:oleObj>
              </mc:Choice>
              <mc:Fallback>
                <p:oleObj name="Picture" r:id="rId3" imgW="800100" imgH="8001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676400"/>
                        <a:ext cx="1335088" cy="133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285750" y="3505200"/>
            <a:ext cx="8643938" cy="120015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PointArray pa = new PointArray(3, GeometryArray.COORDINATES);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pa.setCoordinate(0, new Point3f(0f, 0f, 0f));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pa.setCoordinate(1, new Point3f(1f, 0f, 0f));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pa.setCoordinate(2, new Point3f(0f, 1f, 0f));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42938" y="5429250"/>
            <a:ext cx="77724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PT" altLang="pt-PT" sz="2000"/>
              <a:t>Cada vértice especifica um ponto na geometria.</a:t>
            </a:r>
          </a:p>
          <a:p>
            <a:r>
              <a:rPr lang="pt-PT" altLang="pt-PT" sz="2000"/>
              <a:t>Adição individual de cada coordenada usando </a:t>
            </a:r>
            <a:r>
              <a:rPr lang="pt-PT" altLang="pt-PT" sz="1800">
                <a:latin typeface="Courier New" pitchFamily="49" charset="0"/>
              </a:rPr>
              <a:t>setCoordinate</a:t>
            </a:r>
            <a:r>
              <a:rPr lang="pt-PT" altLang="pt-PT" sz="2000"/>
              <a:t>.</a:t>
            </a:r>
          </a:p>
        </p:txBody>
      </p:sp>
      <p:sp>
        <p:nvSpPr>
          <p:cNvPr id="12295" name="CaixaDeTexto 1"/>
          <p:cNvSpPr txBox="1">
            <a:spLocks noChangeArrowheads="1"/>
          </p:cNvSpPr>
          <p:nvPr/>
        </p:nvSpPr>
        <p:spPr bwMode="auto">
          <a:xfrm>
            <a:off x="3538538" y="27305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296" name="CaixaDeTexto 7"/>
          <p:cNvSpPr txBox="1">
            <a:spLocks noChangeArrowheads="1"/>
          </p:cNvSpPr>
          <p:nvPr/>
        </p:nvSpPr>
        <p:spPr bwMode="auto">
          <a:xfrm>
            <a:off x="4705350" y="2719388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297" name="CaixaDeTexto 8"/>
          <p:cNvSpPr txBox="1">
            <a:spLocks noChangeArrowheads="1"/>
          </p:cNvSpPr>
          <p:nvPr/>
        </p:nvSpPr>
        <p:spPr bwMode="auto">
          <a:xfrm>
            <a:off x="3549650" y="1582738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LineArray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090D5C8-4531-4BC1-87DE-8AF2B0333908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aphicFrame>
        <p:nvGraphicFramePr>
          <p:cNvPr id="13316" name="Object 6"/>
          <p:cNvGraphicFramePr>
            <a:graphicFrameLocks noChangeAspect="1"/>
          </p:cNvGraphicFramePr>
          <p:nvPr/>
        </p:nvGraphicFramePr>
        <p:xfrm>
          <a:off x="2819400" y="1752600"/>
          <a:ext cx="3481388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Picture" r:id="rId3" imgW="2086356" imgH="714756" progId="Word.Picture.8">
                  <p:embed/>
                </p:oleObj>
              </mc:Choice>
              <mc:Fallback>
                <p:oleObj name="Picture" r:id="rId3" imgW="2086356" imgH="714756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52600"/>
                        <a:ext cx="3481388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214313" y="3124200"/>
            <a:ext cx="8715375" cy="258603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LineArray la = new LineArray(6, GeometryArray.COORDINATES);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Point3f[] coords = new Point3f[6];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coords[0] = new Point3f(0f, 0f,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coords[1] = new Point3f(1f, 1f,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coords[2] = new Point3f(1f, 0f,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coords[3] = new Point3f(2f, 1f,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coords[4] = new Point3f(2f, 1f,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coords[5] = new Point3f(3f, 0f,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la.setCoordinates(0, coords);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642938" y="5786438"/>
            <a:ext cx="7961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PT" altLang="pt-PT" sz="2000"/>
              <a:t>Cada par de vértice especifica um segmento de recta  na geometria.</a:t>
            </a:r>
          </a:p>
          <a:p>
            <a:r>
              <a:rPr lang="pt-PT" altLang="pt-PT" sz="2000"/>
              <a:t>Adição do conjunto total de coordenadas usando </a:t>
            </a:r>
            <a:r>
              <a:rPr lang="en-US" altLang="pt-PT" sz="2000">
                <a:latin typeface="Courier New" pitchFamily="49" charset="0"/>
              </a:rPr>
              <a:t>setCoordinates.</a:t>
            </a:r>
            <a:endParaRPr lang="pt-PT" altLang="pt-PT" sz="2000"/>
          </a:p>
        </p:txBody>
      </p:sp>
      <p:sp>
        <p:nvSpPr>
          <p:cNvPr id="13319" name="CaixaDeTexto 6"/>
          <p:cNvSpPr txBox="1">
            <a:spLocks noChangeArrowheads="1"/>
          </p:cNvSpPr>
          <p:nvPr/>
        </p:nvSpPr>
        <p:spPr bwMode="auto">
          <a:xfrm>
            <a:off x="2484438" y="270827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320" name="CaixaDeTexto 7"/>
          <p:cNvSpPr txBox="1">
            <a:spLocks noChangeArrowheads="1"/>
          </p:cNvSpPr>
          <p:nvPr/>
        </p:nvSpPr>
        <p:spPr bwMode="auto">
          <a:xfrm>
            <a:off x="3683000" y="1557338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321" name="CaixaDeTexto 8"/>
          <p:cNvSpPr txBox="1">
            <a:spLocks noChangeArrowheads="1"/>
          </p:cNvSpPr>
          <p:nvPr/>
        </p:nvSpPr>
        <p:spPr bwMode="auto">
          <a:xfrm>
            <a:off x="3683000" y="270827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322" name="CaixaDeTexto 9"/>
          <p:cNvSpPr txBox="1">
            <a:spLocks noChangeArrowheads="1"/>
          </p:cNvSpPr>
          <p:nvPr/>
        </p:nvSpPr>
        <p:spPr bwMode="auto">
          <a:xfrm>
            <a:off x="4835525" y="1557338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323" name="CaixaDeTexto 10"/>
          <p:cNvSpPr txBox="1">
            <a:spLocks noChangeArrowheads="1"/>
          </p:cNvSpPr>
          <p:nvPr/>
        </p:nvSpPr>
        <p:spPr bwMode="auto">
          <a:xfrm>
            <a:off x="5119688" y="155416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324" name="CaixaDeTexto 11"/>
          <p:cNvSpPr txBox="1">
            <a:spLocks noChangeArrowheads="1"/>
          </p:cNvSpPr>
          <p:nvPr/>
        </p:nvSpPr>
        <p:spPr bwMode="auto">
          <a:xfrm>
            <a:off x="6300788" y="270827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TriangleArray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5EA57C5-B42E-4922-96E6-8F14E97684CC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aphicFrame>
        <p:nvGraphicFramePr>
          <p:cNvPr id="14340" name="Object 6"/>
          <p:cNvGraphicFramePr>
            <a:graphicFrameLocks noChangeAspect="1"/>
          </p:cNvGraphicFramePr>
          <p:nvPr/>
        </p:nvGraphicFramePr>
        <p:xfrm>
          <a:off x="2819400" y="1752600"/>
          <a:ext cx="3481388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Picture" r:id="rId3" imgW="2086356" imgH="714756" progId="Word.Picture.8">
                  <p:embed/>
                </p:oleObj>
              </mc:Choice>
              <mc:Fallback>
                <p:oleObj name="Picture" r:id="rId3" imgW="2086356" imgH="714756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52600"/>
                        <a:ext cx="3481388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285750" y="3143250"/>
            <a:ext cx="8470900" cy="23082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TriangleArray ta = new TriangleArray(6, GeometryArray.COORDINATES);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Point3f[] coords = new Point3f[6];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coords[0] = new Point3f(0f, 0f,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coords[1] = new Point3f(1f, 1f,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coords[2] = new Point3f(1f, 0f,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coords[3] = new Point3f(1f, 0f,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coords[4] = new Point3f(2f, 1f,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coords[5] = new Point3f(3f, 0f,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ta.setCoordinates(0, coords);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642938" y="5786438"/>
            <a:ext cx="7772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PT" altLang="pt-PT" sz="2000"/>
              <a:t>Cada grupo de três vértice especifica um triângulo na geometria.</a:t>
            </a:r>
          </a:p>
        </p:txBody>
      </p:sp>
      <p:sp>
        <p:nvSpPr>
          <p:cNvPr id="14343" name="CaixaDeTexto 6"/>
          <p:cNvSpPr txBox="1">
            <a:spLocks noChangeArrowheads="1"/>
          </p:cNvSpPr>
          <p:nvPr/>
        </p:nvSpPr>
        <p:spPr bwMode="auto">
          <a:xfrm>
            <a:off x="2484438" y="270827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344" name="CaixaDeTexto 7"/>
          <p:cNvSpPr txBox="1">
            <a:spLocks noChangeArrowheads="1"/>
          </p:cNvSpPr>
          <p:nvPr/>
        </p:nvSpPr>
        <p:spPr bwMode="auto">
          <a:xfrm>
            <a:off x="3683000" y="1557338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345" name="CaixaDeTexto 8"/>
          <p:cNvSpPr txBox="1">
            <a:spLocks noChangeArrowheads="1"/>
          </p:cNvSpPr>
          <p:nvPr/>
        </p:nvSpPr>
        <p:spPr bwMode="auto">
          <a:xfrm>
            <a:off x="3683000" y="270827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346" name="CaixaDeTexto 9"/>
          <p:cNvSpPr txBox="1">
            <a:spLocks noChangeArrowheads="1"/>
          </p:cNvSpPr>
          <p:nvPr/>
        </p:nvSpPr>
        <p:spPr bwMode="auto">
          <a:xfrm>
            <a:off x="4040188" y="269716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347" name="CaixaDeTexto 10"/>
          <p:cNvSpPr txBox="1">
            <a:spLocks noChangeArrowheads="1"/>
          </p:cNvSpPr>
          <p:nvPr/>
        </p:nvSpPr>
        <p:spPr bwMode="auto">
          <a:xfrm>
            <a:off x="5119688" y="155416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348" name="CaixaDeTexto 11"/>
          <p:cNvSpPr txBox="1">
            <a:spLocks noChangeArrowheads="1"/>
          </p:cNvSpPr>
          <p:nvPr/>
        </p:nvSpPr>
        <p:spPr bwMode="auto">
          <a:xfrm>
            <a:off x="6300788" y="270827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TriangleArray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D723682-6A4F-40F9-8D73-92B3FD97C89E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pSp>
        <p:nvGrpSpPr>
          <p:cNvPr id="15364" name="Grupo 33"/>
          <p:cNvGrpSpPr>
            <a:grpSpLocks/>
          </p:cNvGrpSpPr>
          <p:nvPr/>
        </p:nvGrpSpPr>
        <p:grpSpPr bwMode="auto">
          <a:xfrm>
            <a:off x="6000750" y="3571875"/>
            <a:ext cx="2357438" cy="2000250"/>
            <a:chOff x="1357290" y="1857364"/>
            <a:chExt cx="3214710" cy="4214842"/>
          </a:xfrm>
        </p:grpSpPr>
        <p:cxnSp>
          <p:nvCxnSpPr>
            <p:cNvPr id="14" name="Conexão recta 13"/>
            <p:cNvCxnSpPr/>
            <p:nvPr/>
          </p:nvCxnSpPr>
          <p:spPr>
            <a:xfrm rot="5400000" flipH="1" flipV="1">
              <a:off x="874542" y="3946384"/>
              <a:ext cx="4214842" cy="368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cta 15"/>
            <p:cNvCxnSpPr/>
            <p:nvPr/>
          </p:nvCxnSpPr>
          <p:spPr>
            <a:xfrm rot="10800000" flipH="1">
              <a:off x="1357290" y="1857364"/>
              <a:ext cx="1643074" cy="3823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cta 17"/>
            <p:cNvCxnSpPr/>
            <p:nvPr/>
          </p:nvCxnSpPr>
          <p:spPr>
            <a:xfrm flipH="1" flipV="1">
              <a:off x="3000364" y="1857364"/>
              <a:ext cx="1571636" cy="3823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cta 19"/>
            <p:cNvCxnSpPr/>
            <p:nvPr/>
          </p:nvCxnSpPr>
          <p:spPr>
            <a:xfrm rot="5400000" flipH="1" flipV="1">
              <a:off x="363153" y="3321261"/>
              <a:ext cx="4101108" cy="11733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cta 21"/>
            <p:cNvCxnSpPr/>
            <p:nvPr/>
          </p:nvCxnSpPr>
          <p:spPr>
            <a:xfrm rot="5400000" flipH="1">
              <a:off x="1500748" y="3356980"/>
              <a:ext cx="4101108" cy="1101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cta 23"/>
            <p:cNvCxnSpPr/>
            <p:nvPr/>
          </p:nvCxnSpPr>
          <p:spPr>
            <a:xfrm rot="10800000" flipH="1" flipV="1">
              <a:off x="1357290" y="5680829"/>
              <a:ext cx="469760" cy="277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xão recta 25"/>
            <p:cNvCxnSpPr/>
            <p:nvPr/>
          </p:nvCxnSpPr>
          <p:spPr>
            <a:xfrm rot="16200000" flipH="1">
              <a:off x="2338439" y="5447083"/>
              <a:ext cx="113734" cy="11365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xão recta 28"/>
            <p:cNvCxnSpPr/>
            <p:nvPr/>
          </p:nvCxnSpPr>
          <p:spPr>
            <a:xfrm rot="5400000" flipH="1" flipV="1">
              <a:off x="3476034" y="5446000"/>
              <a:ext cx="113734" cy="11386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xão recta 31"/>
            <p:cNvCxnSpPr/>
            <p:nvPr/>
          </p:nvCxnSpPr>
          <p:spPr>
            <a:xfrm rot="5400000" flipH="1" flipV="1">
              <a:off x="4198299" y="5584771"/>
              <a:ext cx="277643" cy="469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85750" y="2133431"/>
            <a:ext cx="8643938" cy="403187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h = 2f;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w = 1f;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n = 60; //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number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of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triangle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patches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TriangleArray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ta =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TriangleArray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altLang="pt-PT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3*n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GeometryArray.COORDINATES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Point3f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apex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Point3f(0, h, 0);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Point3f p1 =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Point3f(w, 0, 0);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count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= 0;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ii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ii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&lt;= n;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ii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++) { 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x = (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)(w*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Math.cos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ii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*2*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Math.PI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/n));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z = (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)(w*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Math.sin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ii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*2*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Math.PI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/n));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   Point3f p2 =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Point3f(x, 0, z);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ta.setCoordinate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count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++,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apex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ta.setCoordinate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count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++, p1);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ta.setCoordinate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count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++, p2);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   p1 = p2;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} </a:t>
            </a:r>
            <a:endParaRPr lang="pt-PT" altLang="pt-PT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571500" y="1357313"/>
            <a:ext cx="7772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Tx/>
              <a:buNone/>
            </a:pPr>
            <a:endParaRPr lang="pt-PT" altLang="pt-PT" sz="2000"/>
          </a:p>
          <a:p>
            <a:pPr>
              <a:buFontTx/>
              <a:buNone/>
            </a:pPr>
            <a:r>
              <a:rPr lang="pt-PT" altLang="pt-PT" sz="2000"/>
              <a:t>Definição da geometria de um cone com </a:t>
            </a:r>
            <a:r>
              <a:rPr lang="pt-PT" altLang="pt-PT" sz="2000">
                <a:latin typeface="Courier New" pitchFamily="49" charset="0"/>
                <a:cs typeface="Courier New" pitchFamily="49" charset="0"/>
              </a:rPr>
              <a:t>TriangleArray</a:t>
            </a:r>
            <a:r>
              <a:rPr lang="pt-PT" altLang="pt-PT" sz="20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QuadArray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5ACBE39-4B95-461F-9639-F9237045E87A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aphicFrame>
        <p:nvGraphicFramePr>
          <p:cNvPr id="16388" name="Object 6"/>
          <p:cNvGraphicFramePr>
            <a:graphicFrameLocks noChangeAspect="1"/>
          </p:cNvGraphicFramePr>
          <p:nvPr/>
        </p:nvGraphicFramePr>
        <p:xfrm>
          <a:off x="3505200" y="1295400"/>
          <a:ext cx="2225675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Picture" r:id="rId3" imgW="1333500" imgH="961644" progId="Word.Picture.8">
                  <p:embed/>
                </p:oleObj>
              </mc:Choice>
              <mc:Fallback>
                <p:oleObj name="Picture" r:id="rId3" imgW="1333500" imgH="961644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295400"/>
                        <a:ext cx="2225675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285750" y="2971800"/>
            <a:ext cx="8248650" cy="31400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QuadArray qa = new QuadArray(8, GeometryArray.COORDINATES);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Point3f[] coords = new Point3f[8];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coords[0] = new Point3f(0f, 0f,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coords[1] = new Point3f(1f, 0f,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coords[2] = new Point3f(1f, 1f,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coords[3] = new Point3f(0f, 1f,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coords[4] = new Point3f(1f, 1f,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coords[5] = new Point3f(0f, 1f,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coords[6] = new Point3f(0f, 1f, 1f);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coords[7] = new Point3f(1f, 1f, 1f);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qa.setCoordinates(0, coords);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642938" y="6151563"/>
            <a:ext cx="807243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PT" altLang="pt-PT" sz="2000"/>
              <a:t>Cada grupo de quatro vértice especifica um quadrilátero na geometria.</a:t>
            </a:r>
          </a:p>
        </p:txBody>
      </p:sp>
      <p:sp>
        <p:nvSpPr>
          <p:cNvPr id="16391" name="CaixaDeTexto 6"/>
          <p:cNvSpPr txBox="1">
            <a:spLocks noChangeArrowheads="1"/>
          </p:cNvSpPr>
          <p:nvPr/>
        </p:nvSpPr>
        <p:spPr bwMode="auto">
          <a:xfrm>
            <a:off x="3851275" y="2601913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392" name="CaixaDeTexto 7"/>
          <p:cNvSpPr txBox="1">
            <a:spLocks noChangeArrowheads="1"/>
          </p:cNvSpPr>
          <p:nvPr/>
        </p:nvSpPr>
        <p:spPr bwMode="auto">
          <a:xfrm>
            <a:off x="5310188" y="26050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393" name="CaixaDeTexto 8"/>
          <p:cNvSpPr txBox="1">
            <a:spLocks noChangeArrowheads="1"/>
          </p:cNvSpPr>
          <p:nvPr/>
        </p:nvSpPr>
        <p:spPr bwMode="auto">
          <a:xfrm>
            <a:off x="5310188" y="10810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394" name="CaixaDeTexto 9"/>
          <p:cNvSpPr txBox="1">
            <a:spLocks noChangeArrowheads="1"/>
          </p:cNvSpPr>
          <p:nvPr/>
        </p:nvSpPr>
        <p:spPr bwMode="auto">
          <a:xfrm>
            <a:off x="3827463" y="108108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395" name="CaixaDeTexto 10"/>
          <p:cNvSpPr txBox="1">
            <a:spLocks noChangeArrowheads="1"/>
          </p:cNvSpPr>
          <p:nvPr/>
        </p:nvSpPr>
        <p:spPr bwMode="auto">
          <a:xfrm>
            <a:off x="5651500" y="1084263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396" name="CaixaDeTexto 11"/>
          <p:cNvSpPr txBox="1">
            <a:spLocks noChangeArrowheads="1"/>
          </p:cNvSpPr>
          <p:nvPr/>
        </p:nvSpPr>
        <p:spPr bwMode="auto">
          <a:xfrm>
            <a:off x="4140200" y="1081088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397" name="CaixaDeTexto 12"/>
          <p:cNvSpPr txBox="1">
            <a:spLocks noChangeArrowheads="1"/>
          </p:cNvSpPr>
          <p:nvPr/>
        </p:nvSpPr>
        <p:spPr bwMode="auto">
          <a:xfrm>
            <a:off x="3322638" y="162877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398" name="CaixaDeTexto 13"/>
          <p:cNvSpPr txBox="1">
            <a:spLocks noChangeArrowheads="1"/>
          </p:cNvSpPr>
          <p:nvPr/>
        </p:nvSpPr>
        <p:spPr bwMode="auto">
          <a:xfrm>
            <a:off x="4906963" y="162877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Configuração de Outros Atributos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BF0EAF5-FB41-4617-95DA-D1638FC550F4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357188" y="1785938"/>
            <a:ext cx="8248650" cy="45243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Courier New" pitchFamily="49" charset="0"/>
                <a:cs typeface="Courier New" pitchFamily="49" charset="0"/>
              </a:rPr>
              <a:t>TriangleArray ta = new TriangleArray(6, GeometryArray.COORDINATES </a:t>
            </a:r>
            <a:r>
              <a:rPr lang="pt-PT" altLang="pt-PT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| GeometryArray.COLOR_3</a:t>
            </a:r>
            <a:r>
              <a:rPr lang="pt-PT" altLang="pt-PT" sz="160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Courier New" pitchFamily="49" charset="0"/>
                <a:cs typeface="Courier New" pitchFamily="49" charset="0"/>
              </a:rPr>
              <a:t>Point3f[] coords = new Point3f[6];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Courier New" pitchFamily="49" charset="0"/>
                <a:cs typeface="Courier New" pitchFamily="49" charset="0"/>
              </a:rPr>
              <a:t>coords[0] = new Point3f(0f, 0f,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Courier New" pitchFamily="49" charset="0"/>
                <a:cs typeface="Courier New" pitchFamily="49" charset="0"/>
              </a:rPr>
              <a:t>coords[1] = new Point3f(1f, 1f,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Courier New" pitchFamily="49" charset="0"/>
                <a:cs typeface="Courier New" pitchFamily="49" charset="0"/>
              </a:rPr>
              <a:t>coords[2] = new Point3f(1f, 0f,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Courier New" pitchFamily="49" charset="0"/>
                <a:cs typeface="Courier New" pitchFamily="49" charset="0"/>
              </a:rPr>
              <a:t>coords[3] = new Point3f(1f, 0f,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Courier New" pitchFamily="49" charset="0"/>
                <a:cs typeface="Courier New" pitchFamily="49" charset="0"/>
              </a:rPr>
              <a:t>coords[4] = new Point3f(2f, 1f,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Courier New" pitchFamily="49" charset="0"/>
                <a:cs typeface="Courier New" pitchFamily="49" charset="0"/>
              </a:rPr>
              <a:t>coords[5] = new Point3f(3f, 0f,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Courier New" pitchFamily="49" charset="0"/>
                <a:cs typeface="Courier New" pitchFamily="49" charset="0"/>
              </a:rPr>
              <a:t>ta.setCoordinates(0, coords);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Color3f[] colors = new Color3f[6];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Courier New" pitchFamily="49" charset="0"/>
                <a:cs typeface="Courier New" pitchFamily="49" charset="0"/>
              </a:rPr>
              <a:t>colors[0] = new Color3f(1f, 0f,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Courier New" pitchFamily="49" charset="0"/>
                <a:cs typeface="Courier New" pitchFamily="49" charset="0"/>
              </a:rPr>
              <a:t>colors[1] = new Color3f(0f, 1f,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Courier New" pitchFamily="49" charset="0"/>
                <a:cs typeface="Courier New" pitchFamily="49" charset="0"/>
              </a:rPr>
              <a:t>colors[2] = new Color3f(0f, 0f, 1f);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Courier New" pitchFamily="49" charset="0"/>
                <a:cs typeface="Courier New" pitchFamily="49" charset="0"/>
              </a:rPr>
              <a:t>colors[3] = new Color3f(1f, 1f,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Courier New" pitchFamily="49" charset="0"/>
                <a:cs typeface="Courier New" pitchFamily="49" charset="0"/>
              </a:rPr>
              <a:t>colors[4] = new Color3f(0f, 1f, 1f);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Courier New" pitchFamily="49" charset="0"/>
                <a:cs typeface="Courier New" pitchFamily="49" charset="0"/>
              </a:rPr>
              <a:t>colors[5] = new Color3f(1f, 0f, 1f);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ta.setColors(0, colors);</a:t>
            </a:r>
            <a:endParaRPr lang="en-US" altLang="pt-PT" sz="16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Configuração de Outros Atributos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1CBE94E-1EEB-4D77-B6F6-54AE27D08ED3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8436" name="Rectangle 7"/>
          <p:cNvSpPr>
            <a:spLocks noChangeArrowheads="1"/>
          </p:cNvSpPr>
          <p:nvPr/>
        </p:nvSpPr>
        <p:spPr bwMode="auto">
          <a:xfrm>
            <a:off x="357188" y="1214438"/>
            <a:ext cx="8248650" cy="55086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QuadArray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qa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QuadArray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(8,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GeometryArray.COORDINATES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| </a:t>
            </a:r>
            <a:r>
              <a:rPr lang="pt-PT" altLang="pt-PT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GeometryArray.NORMALS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Point3f[]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Point3f[8];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[0] =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Point3f(0f, 0f,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[1] =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Point3f(1f, 0f,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[2] =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Point3f(1f, 1f,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[3] =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Point3f(0f, 1f,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[4] =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Point3f(1f, 1f,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[5] =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Point3f(0f, 1f,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[6] =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Point3f(0f, 1f, 1f);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[7] =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Point3f(1f, 1f, 1f);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qa.setCoordinates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Vector3f[] </a:t>
            </a:r>
            <a:r>
              <a:rPr lang="pt-PT" altLang="pt-PT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normals</a:t>
            </a:r>
            <a:r>
              <a:rPr lang="pt-PT" altLang="pt-PT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altLang="pt-PT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Vector3f[8];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normals</a:t>
            </a:r>
            <a:r>
              <a:rPr lang="pt-PT" altLang="pt-PT" sz="1600" dirty="0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[0] = </a:t>
            </a:r>
            <a:r>
              <a:rPr lang="pt-PT" altLang="pt-PT" sz="1600" dirty="0" err="1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 Vector3f(0f, 0f, 1f);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normals</a:t>
            </a:r>
            <a:r>
              <a:rPr lang="pt-PT" altLang="pt-PT" sz="1600" dirty="0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[1] = </a:t>
            </a:r>
            <a:r>
              <a:rPr lang="pt-PT" altLang="pt-PT" sz="1600" dirty="0" err="1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 Vector3f(0f, 0f, 1f);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normals</a:t>
            </a:r>
            <a:r>
              <a:rPr lang="pt-PT" altLang="pt-PT" sz="1600" dirty="0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[2] = </a:t>
            </a:r>
            <a:r>
              <a:rPr lang="pt-PT" altLang="pt-PT" sz="1600" dirty="0" err="1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 Vector3f(0f, 0f, 1f);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normals</a:t>
            </a:r>
            <a:r>
              <a:rPr lang="pt-PT" altLang="pt-PT" sz="1600" dirty="0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[3] = </a:t>
            </a:r>
            <a:r>
              <a:rPr lang="pt-PT" altLang="pt-PT" sz="1600" dirty="0" err="1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 Vector3f(0f, 0f, 1f);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normals</a:t>
            </a:r>
            <a:r>
              <a:rPr lang="pt-PT" altLang="pt-PT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[4] = </a:t>
            </a:r>
            <a:r>
              <a:rPr lang="pt-PT" altLang="pt-PT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Vector3f(0f, 1f,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normals</a:t>
            </a:r>
            <a:r>
              <a:rPr lang="pt-PT" altLang="pt-PT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[5] = </a:t>
            </a:r>
            <a:r>
              <a:rPr lang="pt-PT" altLang="pt-PT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Vector3f(0f, 1f,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normals</a:t>
            </a:r>
            <a:r>
              <a:rPr lang="pt-PT" altLang="pt-PT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[6] = </a:t>
            </a:r>
            <a:r>
              <a:rPr lang="pt-PT" altLang="pt-PT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Vector3f(0f, 1f,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normals</a:t>
            </a:r>
            <a:r>
              <a:rPr lang="pt-PT" altLang="pt-PT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[7] = </a:t>
            </a:r>
            <a:r>
              <a:rPr lang="pt-PT" altLang="pt-PT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Vector3f(0f, 1f,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qa.setNormals</a:t>
            </a:r>
            <a:r>
              <a:rPr lang="pt-PT" altLang="pt-PT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pt-PT" altLang="pt-PT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normals</a:t>
            </a:r>
            <a:r>
              <a:rPr lang="pt-PT" altLang="pt-PT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altLang="pt-PT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8437" name="Objecto 1"/>
          <p:cNvGraphicFramePr>
            <a:graphicFrameLocks noChangeAspect="1"/>
          </p:cNvGraphicFramePr>
          <p:nvPr/>
        </p:nvGraphicFramePr>
        <p:xfrm>
          <a:off x="5724525" y="4365625"/>
          <a:ext cx="2225675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Picture" r:id="rId3" imgW="1333500" imgH="961644" progId="Word.Picture.8">
                  <p:embed/>
                </p:oleObj>
              </mc:Choice>
              <mc:Fallback>
                <p:oleObj name="Picture" r:id="rId3" imgW="1333500" imgH="961644" progId="Word.Picture.8">
                  <p:embed/>
                  <p:pic>
                    <p:nvPicPr>
                      <p:cNvPr id="0" name="Objecto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365625"/>
                        <a:ext cx="2225675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Conexão recta unidireccional 3"/>
          <p:cNvCxnSpPr/>
          <p:nvPr/>
        </p:nvCxnSpPr>
        <p:spPr>
          <a:xfrm flipV="1">
            <a:off x="6300788" y="3968750"/>
            <a:ext cx="0" cy="46831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cta unidireccional 7"/>
          <p:cNvCxnSpPr/>
          <p:nvPr/>
        </p:nvCxnSpPr>
        <p:spPr>
          <a:xfrm flipV="1">
            <a:off x="7874000" y="3968750"/>
            <a:ext cx="0" cy="46831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cta unidireccional 8"/>
          <p:cNvCxnSpPr/>
          <p:nvPr/>
        </p:nvCxnSpPr>
        <p:spPr>
          <a:xfrm flipV="1">
            <a:off x="5795963" y="4535488"/>
            <a:ext cx="0" cy="46831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cta unidireccional 9"/>
          <p:cNvCxnSpPr/>
          <p:nvPr/>
        </p:nvCxnSpPr>
        <p:spPr>
          <a:xfrm flipV="1">
            <a:off x="7358063" y="4535488"/>
            <a:ext cx="0" cy="46831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cta unidireccional 6"/>
          <p:cNvCxnSpPr/>
          <p:nvPr/>
        </p:nvCxnSpPr>
        <p:spPr>
          <a:xfrm flipH="1">
            <a:off x="6030930" y="4437063"/>
            <a:ext cx="269859" cy="28904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cta unidireccional 14"/>
          <p:cNvCxnSpPr/>
          <p:nvPr/>
        </p:nvCxnSpPr>
        <p:spPr>
          <a:xfrm flipH="1">
            <a:off x="7591425" y="4437063"/>
            <a:ext cx="287338" cy="28733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cta unidireccional 15"/>
          <p:cNvCxnSpPr/>
          <p:nvPr/>
        </p:nvCxnSpPr>
        <p:spPr>
          <a:xfrm flipH="1">
            <a:off x="6084888" y="5949950"/>
            <a:ext cx="287337" cy="28733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cta unidireccional 16"/>
          <p:cNvCxnSpPr/>
          <p:nvPr/>
        </p:nvCxnSpPr>
        <p:spPr>
          <a:xfrm flipH="1">
            <a:off x="7581900" y="5949950"/>
            <a:ext cx="288925" cy="28733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hamada rectangular 15"/>
          <p:cNvSpPr/>
          <p:nvPr/>
        </p:nvSpPr>
        <p:spPr>
          <a:xfrm>
            <a:off x="2716713" y="2860518"/>
            <a:ext cx="755852" cy="426891"/>
          </a:xfrm>
          <a:prstGeom prst="wedgeRectCallout">
            <a:avLst>
              <a:gd name="adj1" fmla="val 98452"/>
              <a:gd name="adj2" fmla="val 1671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PT" sz="1400" dirty="0" smtClean="0"/>
              <a:t>Face de dentro</a:t>
            </a:r>
            <a:endParaRPr lang="pt-PT" sz="1400" dirty="0"/>
          </a:p>
        </p:txBody>
      </p:sp>
      <p:sp>
        <p:nvSpPr>
          <p:cNvPr id="6146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dirty="0" err="1" smtClean="0">
                <a:solidFill>
                  <a:srgbClr val="0070C0"/>
                </a:solidFill>
              </a:rPr>
              <a:t>Renderização</a:t>
            </a:r>
            <a:r>
              <a:rPr lang="pt-PT" altLang="pt-PT" b="1" dirty="0" smtClean="0">
                <a:solidFill>
                  <a:srgbClr val="0070C0"/>
                </a:solidFill>
              </a:rPr>
              <a:t> das Faces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5C8690E-098C-4686-8EE3-72930D1EBC4B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6152" name="Rectangle 6"/>
          <p:cNvSpPr>
            <a:spLocks noChangeArrowheads="1"/>
          </p:cNvSpPr>
          <p:nvPr/>
        </p:nvSpPr>
        <p:spPr bwMode="auto">
          <a:xfrm>
            <a:off x="760040" y="1657350"/>
            <a:ext cx="7772400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PT" altLang="pt-PT" sz="2000" dirty="0" smtClean="0"/>
              <a:t>Um polígono tem uma “face de dentro” e uma “face de fora”.</a:t>
            </a:r>
          </a:p>
          <a:p>
            <a:r>
              <a:rPr lang="pt-PT" altLang="pt-PT" sz="2000" dirty="0"/>
              <a:t>Por defeito o Java 3D só renderia a face de fora.</a:t>
            </a:r>
          </a:p>
          <a:p>
            <a:endParaRPr lang="pt-PT" altLang="pt-PT" sz="2000" dirty="0"/>
          </a:p>
        </p:txBody>
      </p:sp>
      <p:sp>
        <p:nvSpPr>
          <p:cNvPr id="2" name="Trapézio 1"/>
          <p:cNvSpPr/>
          <p:nvPr/>
        </p:nvSpPr>
        <p:spPr>
          <a:xfrm rot="1970557">
            <a:off x="3204463" y="3025888"/>
            <a:ext cx="2935353" cy="2389572"/>
          </a:xfrm>
          <a:prstGeom prst="trapezoid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4528123" y="271650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994744" y="36450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148064" y="594845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2719071" y="43651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Chamada rectangular 16"/>
          <p:cNvSpPr/>
          <p:nvPr/>
        </p:nvSpPr>
        <p:spPr>
          <a:xfrm>
            <a:off x="2467386" y="5159770"/>
            <a:ext cx="952486" cy="426891"/>
          </a:xfrm>
          <a:prstGeom prst="wedgeRectCallout">
            <a:avLst>
              <a:gd name="adj1" fmla="val 162873"/>
              <a:gd name="adj2" fmla="val -11737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PT" sz="1400" dirty="0" smtClean="0"/>
              <a:t>Face de fora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61426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 smtClean="0"/>
              <a:t>Objetivos</a:t>
            </a:r>
          </a:p>
        </p:txBody>
      </p:sp>
      <p:sp>
        <p:nvSpPr>
          <p:cNvPr id="3075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70C0"/>
              </a:buClr>
              <a:buFont typeface="Wingdings" pitchFamily="2" charset="2"/>
              <a:buChar char="§"/>
            </a:pPr>
            <a:r>
              <a:rPr lang="pt-PT" altLang="pt-PT" sz="2400" dirty="0" smtClean="0"/>
              <a:t>Compreender os atributos básicos dos objetos gráficos: </a:t>
            </a:r>
            <a:r>
              <a:rPr lang="pt-PT" altLang="pt-PT" sz="2400" dirty="0" err="1" smtClean="0">
                <a:latin typeface="Courier New" pitchFamily="49" charset="0"/>
                <a:cs typeface="Courier New" pitchFamily="49" charset="0"/>
              </a:rPr>
              <a:t>Geometry</a:t>
            </a:r>
            <a:r>
              <a:rPr lang="pt-PT" altLang="pt-PT" sz="2400" dirty="0" smtClean="0"/>
              <a:t> e </a:t>
            </a:r>
            <a:r>
              <a:rPr lang="pt-PT" altLang="pt-PT" sz="2400" dirty="0" err="1" smtClean="0">
                <a:latin typeface="Courier New" pitchFamily="49" charset="0"/>
                <a:cs typeface="Courier New" pitchFamily="49" charset="0"/>
              </a:rPr>
              <a:t>Appearance</a:t>
            </a:r>
            <a:r>
              <a:rPr lang="pt-PT" altLang="pt-PT" sz="2400" dirty="0" smtClean="0"/>
              <a:t>.</a:t>
            </a:r>
          </a:p>
          <a:p>
            <a:pPr eaLnBrk="1" hangingPunct="1">
              <a:buClr>
                <a:srgbClr val="0070C0"/>
              </a:buClr>
              <a:buFont typeface="Wingdings" pitchFamily="2" charset="2"/>
              <a:buChar char="§"/>
            </a:pPr>
            <a:r>
              <a:rPr lang="pt-PT" altLang="pt-PT" sz="2400" dirty="0" smtClean="0"/>
              <a:t>Descrever a representação de pontos e vetores. </a:t>
            </a:r>
          </a:p>
          <a:p>
            <a:pPr eaLnBrk="1" hangingPunct="1">
              <a:buClr>
                <a:srgbClr val="0070C0"/>
              </a:buClr>
              <a:buFont typeface="Wingdings" pitchFamily="2" charset="2"/>
              <a:buChar char="§"/>
            </a:pPr>
            <a:r>
              <a:rPr lang="pt-PT" altLang="pt-PT" sz="2400" dirty="0" smtClean="0"/>
              <a:t>Aplicar as classes da família </a:t>
            </a:r>
            <a:r>
              <a:rPr lang="pt-PT" altLang="pt-PT" sz="2400" dirty="0" err="1" smtClean="0">
                <a:latin typeface="Courier New" pitchFamily="49" charset="0"/>
                <a:cs typeface="Courier New" pitchFamily="49" charset="0"/>
              </a:rPr>
              <a:t>GeometryArray</a:t>
            </a:r>
            <a:r>
              <a:rPr lang="pt-PT" altLang="pt-PT" sz="2400" dirty="0" smtClean="0"/>
              <a:t> para construir geometrias.</a:t>
            </a:r>
          </a:p>
          <a:p>
            <a:pPr eaLnBrk="1" hangingPunct="1">
              <a:buClr>
                <a:srgbClr val="0070C0"/>
              </a:buClr>
              <a:buFont typeface="Wingdings" pitchFamily="2" charset="2"/>
              <a:buChar char="§"/>
            </a:pPr>
            <a:r>
              <a:rPr lang="pt-PT" altLang="pt-PT" sz="2400" dirty="0" smtClean="0"/>
              <a:t>Aplicar a classe </a:t>
            </a:r>
            <a:r>
              <a:rPr lang="pt-PT" altLang="pt-PT" sz="2400" dirty="0" err="1" smtClean="0">
                <a:latin typeface="Courier New" pitchFamily="49" charset="0"/>
                <a:cs typeface="Courier New" pitchFamily="49" charset="0"/>
              </a:rPr>
              <a:t>GeometryInfo</a:t>
            </a:r>
            <a:r>
              <a:rPr lang="pt-PT" altLang="pt-PT" sz="2400" dirty="0" smtClean="0"/>
              <a:t> para construir geometrias.</a:t>
            </a:r>
          </a:p>
          <a:p>
            <a:pPr eaLnBrk="1" hangingPunct="1">
              <a:buClr>
                <a:srgbClr val="0070C0"/>
              </a:buClr>
              <a:buFont typeface="Wingdings" pitchFamily="2" charset="2"/>
              <a:buChar char="§"/>
            </a:pPr>
            <a:r>
              <a:rPr lang="pt-PT" altLang="pt-PT" sz="2400" dirty="0" smtClean="0"/>
              <a:t>Usar primitivas geométricas.</a:t>
            </a:r>
          </a:p>
          <a:p>
            <a:pPr eaLnBrk="1" hangingPunct="1">
              <a:buClr>
                <a:srgbClr val="0070C0"/>
              </a:buClr>
              <a:buFont typeface="Wingdings" pitchFamily="2" charset="2"/>
              <a:buChar char="§"/>
            </a:pPr>
            <a:r>
              <a:rPr lang="pt-PT" altLang="pt-PT" sz="2400" dirty="0" smtClean="0"/>
              <a:t>Usar texto e fontes como objetos geométricos.</a:t>
            </a:r>
          </a:p>
          <a:p>
            <a:pPr eaLnBrk="1" hangingPunct="1">
              <a:buClr>
                <a:srgbClr val="0070C0"/>
              </a:buClr>
              <a:buFont typeface="Wingdings" pitchFamily="2" charset="2"/>
              <a:buChar char="§"/>
            </a:pPr>
            <a:r>
              <a:rPr lang="pt-PT" altLang="pt-PT" sz="2400" dirty="0" smtClean="0"/>
              <a:t>Usar a classe </a:t>
            </a:r>
            <a:r>
              <a:rPr lang="pt-PT" altLang="pt-PT" sz="2400" dirty="0" err="1" smtClean="0">
                <a:latin typeface="Courier New" pitchFamily="49" charset="0"/>
                <a:cs typeface="Courier New" pitchFamily="49" charset="0"/>
              </a:rPr>
              <a:t>Appearance</a:t>
            </a:r>
            <a:r>
              <a:rPr lang="pt-PT" altLang="pt-PT" sz="2400" dirty="0" smtClean="0"/>
              <a:t> e as classes node-</a:t>
            </a:r>
            <a:r>
              <a:rPr lang="pt-PT" altLang="pt-PT" sz="2400" dirty="0" err="1" smtClean="0"/>
              <a:t>component</a:t>
            </a:r>
            <a:r>
              <a:rPr lang="pt-PT" altLang="pt-PT" sz="2400" dirty="0" smtClean="0"/>
              <a:t> associadas.</a:t>
            </a:r>
          </a:p>
          <a:p>
            <a:pPr eaLnBrk="1" hangingPunct="1">
              <a:buClr>
                <a:srgbClr val="0070C0"/>
              </a:buClr>
              <a:buFont typeface="Wingdings" pitchFamily="2" charset="2"/>
              <a:buChar char="§"/>
            </a:pPr>
            <a:endParaRPr lang="pt-PT" altLang="pt-PT" sz="240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1629C-F53E-4E86-878D-E1ACDB026CD9}" type="slidenum">
              <a:rPr lang="pt-PT"/>
              <a:pPr>
                <a:defRPr/>
              </a:pPr>
              <a:t>2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dirty="0" err="1" smtClean="0">
                <a:solidFill>
                  <a:srgbClr val="0070C0"/>
                </a:solidFill>
              </a:rPr>
              <a:t>Renderização</a:t>
            </a:r>
            <a:r>
              <a:rPr lang="pt-PT" altLang="pt-PT" b="1" dirty="0" smtClean="0">
                <a:solidFill>
                  <a:srgbClr val="0070C0"/>
                </a:solidFill>
              </a:rPr>
              <a:t> das Faces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5C8690E-098C-4686-8EE3-72930D1EBC4B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2" name="Trapézio 1"/>
          <p:cNvSpPr/>
          <p:nvPr/>
        </p:nvSpPr>
        <p:spPr>
          <a:xfrm rot="1970557">
            <a:off x="3204463" y="3025888"/>
            <a:ext cx="2935353" cy="2389572"/>
          </a:xfrm>
          <a:prstGeom prst="trapezoid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4528123" y="271650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994744" y="36450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148064" y="594845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2719071" y="43651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Chamada rectangular 16"/>
          <p:cNvSpPr/>
          <p:nvPr/>
        </p:nvSpPr>
        <p:spPr>
          <a:xfrm>
            <a:off x="179512" y="1386332"/>
            <a:ext cx="2944455" cy="1898652"/>
          </a:xfrm>
          <a:prstGeom prst="wedgeRectCallout">
            <a:avLst>
              <a:gd name="adj1" fmla="val 84077"/>
              <a:gd name="adj2" fmla="val 5455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pt-PT" sz="1400" dirty="0"/>
              <a:t>Estando virados de frente para uma dada face, esse lado que vemos será considerado “lado de fora” se os vértices forem indicados no sentido contrário aos ponteiros do relógio e será considerado “lado de dentro” se os vértices forem indicados no sentido dos ponteiros do relógio. </a:t>
            </a:r>
          </a:p>
        </p:txBody>
      </p:sp>
      <p:sp>
        <p:nvSpPr>
          <p:cNvPr id="4" name="Seta circular 3"/>
          <p:cNvSpPr/>
          <p:nvPr/>
        </p:nvSpPr>
        <p:spPr>
          <a:xfrm flipH="1">
            <a:off x="3844047" y="3464590"/>
            <a:ext cx="1656184" cy="1512168"/>
          </a:xfrm>
          <a:prstGeom prst="circularArrow">
            <a:avLst>
              <a:gd name="adj1" fmla="val 12500"/>
              <a:gd name="adj2" fmla="val 978863"/>
              <a:gd name="adj3" fmla="val 20457681"/>
              <a:gd name="adj4" fmla="val 343326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32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Classes Geometry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58B5C1F-CFEE-4B57-8099-69DF17FF817C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19460" name="Picture 7" descr="getfile_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071688"/>
            <a:ext cx="6342062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ângulo 6"/>
          <p:cNvSpPr/>
          <p:nvPr/>
        </p:nvSpPr>
        <p:spPr>
          <a:xfrm>
            <a:off x="3357563" y="2000250"/>
            <a:ext cx="4000500" cy="107156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GeometryStripArray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57E585E-AD32-483F-8339-DB08A024687D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685800" y="1657350"/>
            <a:ext cx="8172450" cy="427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PT" altLang="pt-PT" sz="2400" dirty="0"/>
              <a:t>Muitas vezes um vértice é partilhado por vários polígonos. </a:t>
            </a:r>
          </a:p>
          <a:p>
            <a:r>
              <a:rPr lang="pt-PT" altLang="pt-PT" sz="2400" dirty="0"/>
              <a:t>Para que não seja necessário adicionar esses vértices mais do que uma vez, a classe </a:t>
            </a:r>
            <a:r>
              <a:rPr lang="pt-PT" altLang="pt-PT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GeometryStripArray</a:t>
            </a:r>
            <a:r>
              <a:rPr lang="pt-PT" altLang="pt-PT" sz="2400" dirty="0"/>
              <a:t> usa a ideia de </a:t>
            </a:r>
            <a:r>
              <a:rPr lang="pt-PT" altLang="pt-PT" sz="2400" dirty="0">
                <a:solidFill>
                  <a:srgbClr val="FF0000"/>
                </a:solidFill>
              </a:rPr>
              <a:t>strips (tira/faixa)</a:t>
            </a:r>
            <a:r>
              <a:rPr lang="pt-PT" altLang="pt-PT" sz="2400" dirty="0"/>
              <a:t>, para permitir a partilha de vértices adjacentes.</a:t>
            </a:r>
          </a:p>
          <a:p>
            <a:r>
              <a:rPr lang="pt-PT" altLang="pt-PT" sz="2400" dirty="0"/>
              <a:t>Para definir strips separados, o número de vértices em cada strip é indicado com um </a:t>
            </a:r>
            <a:r>
              <a:rPr lang="pt-PT" altLang="pt-PT" sz="2400" dirty="0" err="1"/>
              <a:t>array</a:t>
            </a:r>
            <a:r>
              <a:rPr lang="pt-PT" altLang="pt-PT" sz="2400" dirty="0"/>
              <a:t> de inteiros no construtor da classe, ou através do método:</a:t>
            </a:r>
          </a:p>
          <a:p>
            <a:pPr lvl="1">
              <a:buFont typeface="Arial" charset="0"/>
              <a:buChar char="•"/>
            </a:pPr>
            <a:r>
              <a:rPr lang="pt-PT" altLang="pt-PT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altLang="pt-PT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setStripVertexCounts</a:t>
            </a:r>
            <a:r>
              <a:rPr lang="pt-PT" altLang="pt-PT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altLang="pt-PT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altLang="pt-PT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pt-PT" altLang="pt-PT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stripVertexCounts</a:t>
            </a:r>
            <a:r>
              <a:rPr lang="pt-PT" altLang="pt-PT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pt-PT" altLang="pt-PT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GeometryStripArray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A492BF9-8880-4542-8F18-ABD09AB4F5A7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aphicFrame>
        <p:nvGraphicFramePr>
          <p:cNvPr id="21508" name="Object 6"/>
          <p:cNvGraphicFramePr>
            <a:graphicFrameLocks noChangeAspect="1"/>
          </p:cNvGraphicFramePr>
          <p:nvPr/>
        </p:nvGraphicFramePr>
        <p:xfrm>
          <a:off x="2819400" y="1752600"/>
          <a:ext cx="3481388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Picture" r:id="rId3" imgW="2086356" imgH="714756" progId="Word.Picture.8">
                  <p:embed/>
                </p:oleObj>
              </mc:Choice>
              <mc:Fallback>
                <p:oleObj name="Picture" r:id="rId3" imgW="2086356" imgH="714756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52600"/>
                        <a:ext cx="3481388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214313" y="3124200"/>
            <a:ext cx="8715375" cy="31400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//2 </a:t>
            </a:r>
            <a:r>
              <a:rPr lang="pt-PT" altLang="pt-PT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pt-PT" altLang="pt-PT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strips, com 2 e 3 vértices </a:t>
            </a:r>
            <a:r>
              <a:rPr lang="pt-PT" altLang="pt-PT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respectivamente</a:t>
            </a:r>
            <a:endParaRPr lang="pt-PT" altLang="pt-PT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altLang="pt-PT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pt-PT" altLang="pt-PT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stripVertexCounts</a:t>
            </a:r>
            <a:r>
              <a:rPr lang="pt-PT" altLang="pt-PT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{2, 3};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 dirty="0" err="1">
                <a:latin typeface="Courier New" pitchFamily="49" charset="0"/>
                <a:cs typeface="Courier New" pitchFamily="49" charset="0"/>
              </a:rPr>
              <a:t>LineStripArray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800" dirty="0" err="1">
                <a:latin typeface="Courier New" pitchFamily="49" charset="0"/>
                <a:cs typeface="Courier New" pitchFamily="49" charset="0"/>
              </a:rPr>
              <a:t>lsa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altLang="pt-PT" sz="18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800" dirty="0" err="1">
                <a:latin typeface="Courier New" pitchFamily="49" charset="0"/>
                <a:cs typeface="Courier New" pitchFamily="49" charset="0"/>
              </a:rPr>
              <a:t>LineStripArray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(5, 					</a:t>
            </a:r>
            <a:r>
              <a:rPr lang="pt-PT" altLang="pt-PT" sz="1800" dirty="0" err="1">
                <a:latin typeface="Courier New" pitchFamily="49" charset="0"/>
                <a:cs typeface="Courier New" pitchFamily="49" charset="0"/>
              </a:rPr>
              <a:t>GeometryArray.COORDINATES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PT" altLang="pt-PT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stripVertexCounts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Point3f[] </a:t>
            </a:r>
            <a:r>
              <a:rPr lang="pt-PT" altLang="pt-PT" sz="180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altLang="pt-PT" sz="18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 Point3f[5];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[0] = </a:t>
            </a:r>
            <a:r>
              <a:rPr lang="pt-PT" altLang="pt-PT" sz="18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 Point3f(0f, 0f,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[1] = </a:t>
            </a:r>
            <a:r>
              <a:rPr lang="pt-PT" altLang="pt-PT" sz="18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 Point3f(1f, 1f,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[2] = </a:t>
            </a:r>
            <a:r>
              <a:rPr lang="pt-PT" altLang="pt-PT" sz="18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 Point3f(1f, 0f,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[3] = </a:t>
            </a:r>
            <a:r>
              <a:rPr lang="pt-PT" altLang="pt-PT" sz="18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 Point3f(2f, 1f,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[4] = </a:t>
            </a:r>
            <a:r>
              <a:rPr lang="pt-PT" altLang="pt-PT" sz="18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 Point3f(3f, 0f,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 dirty="0" err="1">
                <a:latin typeface="Courier New" pitchFamily="49" charset="0"/>
                <a:cs typeface="Courier New" pitchFamily="49" charset="0"/>
              </a:rPr>
              <a:t>lsa.setCoordinates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pt-PT" altLang="pt-PT" sz="180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);</a:t>
            </a:r>
            <a:endParaRPr lang="en-US" altLang="pt-PT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2484438" y="270827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3683000" y="1557338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3683000" y="270827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4825512" y="1557338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6207798" y="2784624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 dirty="0">
                <a:solidFill>
                  <a:srgbClr val="FF0000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GeometryStripArray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46A55D4-A573-4E81-8085-9FAA8FB73037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aphicFrame>
        <p:nvGraphicFramePr>
          <p:cNvPr id="22532" name="Object 6"/>
          <p:cNvGraphicFramePr>
            <a:graphicFrameLocks noChangeAspect="1"/>
          </p:cNvGraphicFramePr>
          <p:nvPr/>
        </p:nvGraphicFramePr>
        <p:xfrm>
          <a:off x="1071563" y="2149475"/>
          <a:ext cx="7205662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name="Picture" r:id="rId3" imgW="5257800" imgH="1028700" progId="Word.Picture.8">
                  <p:embed/>
                </p:oleObj>
              </mc:Choice>
              <mc:Fallback>
                <p:oleObj name="Picture" r:id="rId3" imgW="5257800" imgH="10287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2149475"/>
                        <a:ext cx="7205662" cy="140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8"/>
          <p:cNvSpPr txBox="1">
            <a:spLocks noChangeArrowheads="1"/>
          </p:cNvSpPr>
          <p:nvPr/>
        </p:nvSpPr>
        <p:spPr bwMode="auto">
          <a:xfrm>
            <a:off x="1143000" y="1865313"/>
            <a:ext cx="2406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  <a:cs typeface="Courier New" pitchFamily="49" charset="0"/>
              </a:rPr>
              <a:t>TriangleStripArray</a:t>
            </a:r>
          </a:p>
        </p:txBody>
      </p:sp>
      <p:sp>
        <p:nvSpPr>
          <p:cNvPr id="8" name="Chamada rectangular 7"/>
          <p:cNvSpPr/>
          <p:nvPr/>
        </p:nvSpPr>
        <p:spPr>
          <a:xfrm>
            <a:off x="6804025" y="1289050"/>
            <a:ext cx="2016125" cy="576263"/>
          </a:xfrm>
          <a:prstGeom prst="wedgeRectCallout">
            <a:avLst>
              <a:gd name="adj1" fmla="val -12367"/>
              <a:gd name="adj2" fmla="val 15828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PT" sz="1400" dirty="0"/>
              <a:t>2 </a:t>
            </a:r>
            <a:r>
              <a:rPr lang="pt-PT" sz="1400" dirty="0" err="1"/>
              <a:t>stripes</a:t>
            </a:r>
            <a:r>
              <a:rPr lang="pt-PT" sz="1400" dirty="0"/>
              <a:t>, um com 5 vértices e o outro com 4.</a:t>
            </a:r>
          </a:p>
        </p:txBody>
      </p:sp>
      <p:sp>
        <p:nvSpPr>
          <p:cNvPr id="10" name="Chamada rectangular 9"/>
          <p:cNvSpPr/>
          <p:nvPr/>
        </p:nvSpPr>
        <p:spPr>
          <a:xfrm>
            <a:off x="1112722" y="4797152"/>
            <a:ext cx="3672408" cy="1008112"/>
          </a:xfrm>
          <a:prstGeom prst="wedgeRectCallout">
            <a:avLst>
              <a:gd name="adj1" fmla="val -12905"/>
              <a:gd name="adj2" fmla="val -1687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PT" sz="1400" dirty="0" smtClean="0"/>
              <a:t>Usando a classe </a:t>
            </a:r>
            <a:r>
              <a:rPr lang="pt-PT" sz="1400" dirty="0" err="1" smtClean="0"/>
              <a:t>TriangleStripArray</a:t>
            </a:r>
            <a:r>
              <a:rPr lang="pt-PT" sz="1400" dirty="0" smtClean="0"/>
              <a:t>, o primeiro triângulo é formado com os três primeiros vértices  e o próximo triangulo é formado com o próximo vértice e os dois vértices anteriores.</a:t>
            </a:r>
            <a:endParaRPr lang="pt-PT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GeometryStripArray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46A55D4-A573-4E81-8085-9FAA8FB73037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aphicFrame>
        <p:nvGraphicFramePr>
          <p:cNvPr id="22533" name="Object 7"/>
          <p:cNvGraphicFramePr>
            <a:graphicFrameLocks noChangeAspect="1"/>
          </p:cNvGraphicFramePr>
          <p:nvPr/>
        </p:nvGraphicFramePr>
        <p:xfrm>
          <a:off x="1000125" y="3929063"/>
          <a:ext cx="7205663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2" name="Picture" r:id="rId3" imgW="5257800" imgH="1028700" progId="Word.Picture.8">
                  <p:embed/>
                </p:oleObj>
              </mc:Choice>
              <mc:Fallback>
                <p:oleObj name="Picture" r:id="rId3" imgW="5257800" imgH="10287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929063"/>
                        <a:ext cx="7205663" cy="14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9"/>
          <p:cNvSpPr txBox="1">
            <a:spLocks noChangeArrowheads="1"/>
          </p:cNvSpPr>
          <p:nvPr/>
        </p:nvSpPr>
        <p:spPr bwMode="auto">
          <a:xfrm>
            <a:off x="1143000" y="3657600"/>
            <a:ext cx="2159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  <a:cs typeface="Courier New" pitchFamily="49" charset="0"/>
              </a:rPr>
              <a:t>TriangleFanArray</a:t>
            </a:r>
          </a:p>
        </p:txBody>
      </p:sp>
      <p:sp>
        <p:nvSpPr>
          <p:cNvPr id="9" name="Chamada rectangular 8"/>
          <p:cNvSpPr/>
          <p:nvPr/>
        </p:nvSpPr>
        <p:spPr>
          <a:xfrm>
            <a:off x="6804025" y="3081338"/>
            <a:ext cx="2016125" cy="576262"/>
          </a:xfrm>
          <a:prstGeom prst="wedgeRectCallout">
            <a:avLst>
              <a:gd name="adj1" fmla="val -12367"/>
              <a:gd name="adj2" fmla="val 15828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PT" sz="1400" dirty="0"/>
              <a:t>2 </a:t>
            </a:r>
            <a:r>
              <a:rPr lang="pt-PT" sz="1400" dirty="0" err="1"/>
              <a:t>stripes</a:t>
            </a:r>
            <a:r>
              <a:rPr lang="pt-PT" sz="1400" dirty="0"/>
              <a:t>, um com 6 vértices e o outro com 4.</a:t>
            </a:r>
          </a:p>
        </p:txBody>
      </p:sp>
      <p:sp>
        <p:nvSpPr>
          <p:cNvPr id="10" name="Chamada rectangular 9"/>
          <p:cNvSpPr/>
          <p:nvPr/>
        </p:nvSpPr>
        <p:spPr>
          <a:xfrm>
            <a:off x="755576" y="1412776"/>
            <a:ext cx="3672408" cy="1224136"/>
          </a:xfrm>
          <a:prstGeom prst="wedgeRectCallout">
            <a:avLst>
              <a:gd name="adj1" fmla="val -14392"/>
              <a:gd name="adj2" fmla="val 11969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PT" sz="1400" dirty="0" smtClean="0"/>
              <a:t>Usando a classe </a:t>
            </a:r>
            <a:r>
              <a:rPr lang="pt-PT" sz="1400" dirty="0" err="1" smtClean="0"/>
              <a:t>TriangleFanArray</a:t>
            </a:r>
            <a:r>
              <a:rPr lang="pt-PT" sz="1400" dirty="0" smtClean="0"/>
              <a:t>, o primeiro vértice de cada </a:t>
            </a:r>
            <a:r>
              <a:rPr lang="pt-PT" sz="1400" dirty="0" err="1" smtClean="0"/>
              <a:t>stripe</a:t>
            </a:r>
            <a:r>
              <a:rPr lang="pt-PT" sz="1400" dirty="0" smtClean="0"/>
              <a:t> é comum a todos os triângulos dessa </a:t>
            </a:r>
            <a:r>
              <a:rPr lang="pt-PT" sz="1400" dirty="0" err="1" smtClean="0"/>
              <a:t>stripe</a:t>
            </a:r>
            <a:r>
              <a:rPr lang="pt-PT" sz="1400" dirty="0" smtClean="0"/>
              <a:t>. A cada dois vértices é formado um triângulo juntamente com o primeiro vértice.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44195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GeometryStripArray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B4FBBD1-A076-4ACD-8D76-14183507692F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pSp>
        <p:nvGrpSpPr>
          <p:cNvPr id="23556" name="Grupo 33"/>
          <p:cNvGrpSpPr>
            <a:grpSpLocks/>
          </p:cNvGrpSpPr>
          <p:nvPr/>
        </p:nvGrpSpPr>
        <p:grpSpPr bwMode="auto">
          <a:xfrm>
            <a:off x="6500813" y="3500438"/>
            <a:ext cx="2357437" cy="2000250"/>
            <a:chOff x="1357290" y="1857364"/>
            <a:chExt cx="3214710" cy="4214842"/>
          </a:xfrm>
        </p:grpSpPr>
        <p:cxnSp>
          <p:nvCxnSpPr>
            <p:cNvPr id="14" name="Conexão recta 13"/>
            <p:cNvCxnSpPr/>
            <p:nvPr/>
          </p:nvCxnSpPr>
          <p:spPr>
            <a:xfrm rot="5400000" flipH="1" flipV="1">
              <a:off x="874543" y="3946384"/>
              <a:ext cx="4214842" cy="36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cta 15"/>
            <p:cNvCxnSpPr/>
            <p:nvPr/>
          </p:nvCxnSpPr>
          <p:spPr>
            <a:xfrm rot="10800000" flipH="1">
              <a:off x="1357290" y="1857364"/>
              <a:ext cx="1643074" cy="3823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cta 17"/>
            <p:cNvCxnSpPr/>
            <p:nvPr/>
          </p:nvCxnSpPr>
          <p:spPr>
            <a:xfrm flipH="1" flipV="1">
              <a:off x="3000364" y="1857364"/>
              <a:ext cx="1571636" cy="3823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cta 19"/>
            <p:cNvCxnSpPr/>
            <p:nvPr/>
          </p:nvCxnSpPr>
          <p:spPr>
            <a:xfrm rot="5400000" flipH="1" flipV="1">
              <a:off x="363152" y="3321260"/>
              <a:ext cx="4101108" cy="11733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cta 21"/>
            <p:cNvCxnSpPr/>
            <p:nvPr/>
          </p:nvCxnSpPr>
          <p:spPr>
            <a:xfrm rot="5400000" flipH="1">
              <a:off x="1500748" y="3356980"/>
              <a:ext cx="4101108" cy="1101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cta 23"/>
            <p:cNvCxnSpPr/>
            <p:nvPr/>
          </p:nvCxnSpPr>
          <p:spPr>
            <a:xfrm rot="10800000" flipH="1" flipV="1">
              <a:off x="1357290" y="5680827"/>
              <a:ext cx="469758" cy="277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xão recta 25"/>
            <p:cNvCxnSpPr/>
            <p:nvPr/>
          </p:nvCxnSpPr>
          <p:spPr>
            <a:xfrm rot="16200000" flipH="1">
              <a:off x="2338438" y="5447083"/>
              <a:ext cx="113734" cy="1136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xão recta 28"/>
            <p:cNvCxnSpPr/>
            <p:nvPr/>
          </p:nvCxnSpPr>
          <p:spPr>
            <a:xfrm rot="5400000" flipH="1" flipV="1">
              <a:off x="3476035" y="5446000"/>
              <a:ext cx="113734" cy="1138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xão recta 31"/>
            <p:cNvCxnSpPr/>
            <p:nvPr/>
          </p:nvCxnSpPr>
          <p:spPr>
            <a:xfrm rot="5400000" flipH="1" flipV="1">
              <a:off x="4198298" y="5584770"/>
              <a:ext cx="277645" cy="469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85750" y="2338422"/>
            <a:ext cx="8643938" cy="353943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h = 2f;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w = 1f;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n = 60; //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number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of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triangle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patches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altLang="pt-PT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pt-PT" altLang="pt-PT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stripVertexCounts</a:t>
            </a:r>
            <a:r>
              <a:rPr lang="pt-PT" altLang="pt-PT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{n+2}; // 1 strip com n+2 </a:t>
            </a:r>
            <a:r>
              <a:rPr lang="pt-PT" altLang="pt-PT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vertices</a:t>
            </a:r>
            <a:r>
              <a:rPr lang="pt-PT" altLang="pt-PT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TriangleFanArray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tfa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TriangleFanArray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(n+2,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GeometryArray.COORDINATES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PT" altLang="pt-PT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stripVertexCounts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Point3f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apex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Point3f(0, h, 0);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tfa.setCoordinate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apex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ii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ii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&lt;= n;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ii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++)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x = (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)(w*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Math.cos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ii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*2*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Math.PI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/n));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z = (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)(w*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Math.sin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ii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*2*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Math.PI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/n));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   Point3f p =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Point3f(x, 0, z);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tfa.setCoordinate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(ii+1, p);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} </a:t>
            </a:r>
            <a:endParaRPr lang="pt-PT" altLang="pt-PT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571500" y="1357313"/>
            <a:ext cx="7772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Tx/>
              <a:buNone/>
            </a:pPr>
            <a:endParaRPr lang="pt-PT" altLang="pt-PT" sz="2000"/>
          </a:p>
          <a:p>
            <a:pPr>
              <a:buFontTx/>
              <a:buNone/>
            </a:pPr>
            <a:r>
              <a:rPr lang="pt-PT" altLang="pt-PT" sz="2000"/>
              <a:t>Definição da geometria de um cone com </a:t>
            </a:r>
            <a:r>
              <a:rPr lang="pt-PT" altLang="pt-PT" sz="2000">
                <a:latin typeface="Courier New" pitchFamily="49" charset="0"/>
                <a:cs typeface="Courier New" pitchFamily="49" charset="0"/>
              </a:rPr>
              <a:t>TriangleFanArray</a:t>
            </a:r>
            <a:r>
              <a:rPr lang="pt-PT" altLang="pt-PT" sz="20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Classes Geometry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FE0FBD9-4CE9-4F7C-B19C-26E245B5664F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24580" name="Picture 7" descr="getfile_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071688"/>
            <a:ext cx="6342062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ângulo 10"/>
          <p:cNvSpPr/>
          <p:nvPr/>
        </p:nvSpPr>
        <p:spPr>
          <a:xfrm>
            <a:off x="5357813" y="3071813"/>
            <a:ext cx="2071687" cy="150018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2" name="Rectângulo 11"/>
          <p:cNvSpPr/>
          <p:nvPr/>
        </p:nvSpPr>
        <p:spPr>
          <a:xfrm>
            <a:off x="3286125" y="3071813"/>
            <a:ext cx="2071688" cy="42862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IndexedGeometryArray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1BD3893-F4F8-4F5A-A31C-858A33DFBDAA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28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685800" y="1657350"/>
            <a:ext cx="7772400" cy="427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PT" altLang="pt-PT" sz="2400" dirty="0"/>
              <a:t>Outra maneira de evitar duplicação de vértices.</a:t>
            </a:r>
          </a:p>
          <a:p>
            <a:r>
              <a:rPr lang="pt-PT" altLang="pt-PT" sz="2400" dirty="0"/>
              <a:t>Em vez de definirmos um polígono através da definição </a:t>
            </a:r>
            <a:r>
              <a:rPr lang="pt-PT" altLang="pt-PT" sz="2400" dirty="0" err="1"/>
              <a:t>directa</a:t>
            </a:r>
            <a:r>
              <a:rPr lang="pt-PT" altLang="pt-PT" sz="2400" dirty="0"/>
              <a:t> dos seus vértices, a classe </a:t>
            </a:r>
            <a:r>
              <a:rPr lang="pt-PT" altLang="pt-PT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IndexedGeometryArray</a:t>
            </a:r>
            <a:r>
              <a:rPr lang="pt-PT" altLang="pt-PT" sz="2400" dirty="0">
                <a:solidFill>
                  <a:srgbClr val="FF0000"/>
                </a:solidFill>
              </a:rPr>
              <a:t> </a:t>
            </a:r>
            <a:r>
              <a:rPr lang="pt-PT" altLang="pt-PT" sz="2400" dirty="0"/>
              <a:t>permite especificar índices de vértices num </a:t>
            </a:r>
            <a:r>
              <a:rPr lang="pt-PT" altLang="pt-PT" sz="2400" dirty="0" err="1"/>
              <a:t>array</a:t>
            </a:r>
            <a:r>
              <a:rPr lang="pt-PT" altLang="pt-PT" sz="2400" dirty="0"/>
              <a:t> de pontos.</a:t>
            </a:r>
          </a:p>
          <a:p>
            <a:r>
              <a:rPr lang="pt-PT" altLang="pt-PT" sz="2400" dirty="0"/>
              <a:t>Dessa maneira os vértices só têm que ser especificados uma vez (no </a:t>
            </a:r>
            <a:r>
              <a:rPr lang="pt-PT" altLang="pt-PT" sz="2400" dirty="0" err="1"/>
              <a:t>array</a:t>
            </a:r>
            <a:r>
              <a:rPr lang="pt-PT" altLang="pt-PT" sz="2400" dirty="0"/>
              <a:t> de pontos), mas podem ser referenciados várias vezes através dos correspondentes índices.</a:t>
            </a:r>
          </a:p>
          <a:p>
            <a:r>
              <a:rPr lang="pt-PT" altLang="pt-PT" sz="2400" dirty="0"/>
              <a:t>Outros atributos como cores e normais, também podem ser indexados da mesma maneira.</a:t>
            </a:r>
          </a:p>
          <a:p>
            <a:endParaRPr lang="pt-PT" alt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IndexedGeometryArray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57A45C0-7FA6-40E8-9014-A96420363523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29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aphicFrame>
        <p:nvGraphicFramePr>
          <p:cNvPr id="26628" name="Object 6"/>
          <p:cNvGraphicFramePr>
            <a:graphicFrameLocks noChangeAspect="1"/>
          </p:cNvGraphicFramePr>
          <p:nvPr/>
        </p:nvGraphicFramePr>
        <p:xfrm>
          <a:off x="3505200" y="1295400"/>
          <a:ext cx="2225675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9" name="Picture" r:id="rId3" imgW="1333500" imgH="961644" progId="Word.Picture.8">
                  <p:embed/>
                </p:oleObj>
              </mc:Choice>
              <mc:Fallback>
                <p:oleObj name="Picture" r:id="rId3" imgW="1333500" imgH="961644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295400"/>
                        <a:ext cx="2225675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285750" y="2971800"/>
            <a:ext cx="8248650" cy="34163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pitchFamily="49" charset="0"/>
                <a:cs typeface="Courier New" pitchFamily="49" charset="0"/>
              </a:rPr>
              <a:t>IndexedQuadArray iqa = new IndexedQuadArray (6, GeometryArray.COORDINATES, 8);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pitchFamily="49" charset="0"/>
                <a:cs typeface="Courier New" pitchFamily="49" charset="0"/>
              </a:rPr>
              <a:t>Point3f[] coords = new Point3f[6];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pitchFamily="49" charset="0"/>
                <a:cs typeface="Courier New" pitchFamily="49" charset="0"/>
              </a:rPr>
              <a:t>coords[0] = new Point3f(0f, 0f,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pitchFamily="49" charset="0"/>
                <a:cs typeface="Courier New" pitchFamily="49" charset="0"/>
              </a:rPr>
              <a:t>coords[1] = new Point3f(1f, 0f,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pitchFamily="49" charset="0"/>
                <a:cs typeface="Courier New" pitchFamily="49" charset="0"/>
              </a:rPr>
              <a:t>coords[2] = new Point3f(1f, 1f,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pitchFamily="49" charset="0"/>
                <a:cs typeface="Courier New" pitchFamily="49" charset="0"/>
              </a:rPr>
              <a:t>coords[3] = new Point3f(0f, 1f,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pitchFamily="49" charset="0"/>
                <a:cs typeface="Courier New" pitchFamily="49" charset="0"/>
              </a:rPr>
              <a:t>coords[4] = new Point3f(0f, 1f, 1f);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pitchFamily="49" charset="0"/>
                <a:cs typeface="Courier New" pitchFamily="49" charset="0"/>
              </a:rPr>
              <a:t>coords[5] = new Point3f(1f, 1f, 1f);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iqa.setCoordinates(0, coords);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pitchFamily="49" charset="0"/>
                <a:cs typeface="Courier New" pitchFamily="49" charset="0"/>
              </a:rPr>
              <a:t>int[] indices = {0, 1, 2, 3, 2, 3, 4, 5};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iga.setCoordinateIndices(0, indices);</a:t>
            </a:r>
            <a:endParaRPr lang="en-US" altLang="pt-PT" sz="18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30" name="CaixaDeTexto 6"/>
          <p:cNvSpPr txBox="1">
            <a:spLocks noChangeArrowheads="1"/>
          </p:cNvSpPr>
          <p:nvPr/>
        </p:nvSpPr>
        <p:spPr bwMode="auto">
          <a:xfrm>
            <a:off x="3821113" y="2676525"/>
            <a:ext cx="322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26631" name="CaixaDeTexto 7"/>
          <p:cNvSpPr txBox="1">
            <a:spLocks noChangeArrowheads="1"/>
          </p:cNvSpPr>
          <p:nvPr/>
        </p:nvSpPr>
        <p:spPr bwMode="auto">
          <a:xfrm>
            <a:off x="5665788" y="2676525"/>
            <a:ext cx="322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26632" name="CaixaDeTexto 8"/>
          <p:cNvSpPr txBox="1">
            <a:spLocks noChangeArrowheads="1"/>
          </p:cNvSpPr>
          <p:nvPr/>
        </p:nvSpPr>
        <p:spPr bwMode="auto">
          <a:xfrm>
            <a:off x="5668963" y="1196975"/>
            <a:ext cx="322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26633" name="CaixaDeTexto 9"/>
          <p:cNvSpPr txBox="1">
            <a:spLocks noChangeArrowheads="1"/>
          </p:cNvSpPr>
          <p:nvPr/>
        </p:nvSpPr>
        <p:spPr bwMode="auto">
          <a:xfrm>
            <a:off x="3763963" y="1193800"/>
            <a:ext cx="322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26634" name="CaixaDeTexto 10"/>
          <p:cNvSpPr txBox="1">
            <a:spLocks noChangeArrowheads="1"/>
          </p:cNvSpPr>
          <p:nvPr/>
        </p:nvSpPr>
        <p:spPr bwMode="auto">
          <a:xfrm>
            <a:off x="3289300" y="1927225"/>
            <a:ext cx="322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26635" name="CaixaDeTexto 11"/>
          <p:cNvSpPr txBox="1">
            <a:spLocks noChangeArrowheads="1"/>
          </p:cNvSpPr>
          <p:nvPr/>
        </p:nvSpPr>
        <p:spPr bwMode="auto">
          <a:xfrm>
            <a:off x="4846638" y="1944688"/>
            <a:ext cx="322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Pontos e Vectores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5B0A1B-8FB1-4788-B651-EDEAA8D2216F}" type="slidenum">
              <a:rPr lang="pt-PT"/>
              <a:pPr>
                <a:defRPr/>
              </a:pPr>
              <a:t>3</a:t>
            </a:fld>
            <a:endParaRPr lang="pt-PT" dirty="0"/>
          </a:p>
        </p:txBody>
      </p:sp>
      <p:graphicFrame>
        <p:nvGraphicFramePr>
          <p:cNvPr id="4100" name="Object 7"/>
          <p:cNvGraphicFramePr>
            <a:graphicFrameLocks noChangeAspect="1"/>
          </p:cNvGraphicFramePr>
          <p:nvPr/>
        </p:nvGraphicFramePr>
        <p:xfrm>
          <a:off x="5072063" y="3857625"/>
          <a:ext cx="19812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r:id="rId3" imgW="876300" imgH="228600" progId="Equation.3">
                  <p:embed/>
                </p:oleObj>
              </mc:Choice>
              <mc:Fallback>
                <p:oleObj r:id="rId3" imgW="8763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3857625"/>
                        <a:ext cx="19812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8"/>
          <p:cNvGraphicFramePr>
            <a:graphicFrameLocks noChangeAspect="1"/>
          </p:cNvGraphicFramePr>
          <p:nvPr/>
        </p:nvGraphicFramePr>
        <p:xfrm>
          <a:off x="5357813" y="4643438"/>
          <a:ext cx="14636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Equation" r:id="rId5" imgW="647419" imgH="215806" progId="Equation.3">
                  <p:embed/>
                </p:oleObj>
              </mc:Choice>
              <mc:Fallback>
                <p:oleObj name="Equation" r:id="rId5" imgW="647419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4643438"/>
                        <a:ext cx="14636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2" name="Grupo 27"/>
          <p:cNvGrpSpPr>
            <a:grpSpLocks/>
          </p:cNvGrpSpPr>
          <p:nvPr/>
        </p:nvGrpSpPr>
        <p:grpSpPr bwMode="auto">
          <a:xfrm>
            <a:off x="1428750" y="4071938"/>
            <a:ext cx="3214688" cy="2571750"/>
            <a:chOff x="4714876" y="1857364"/>
            <a:chExt cx="3429024" cy="2857520"/>
          </a:xfrm>
        </p:grpSpPr>
        <p:cxnSp>
          <p:nvCxnSpPr>
            <p:cNvPr id="8" name="Conexão recta unidireccional 7"/>
            <p:cNvCxnSpPr/>
            <p:nvPr/>
          </p:nvCxnSpPr>
          <p:spPr>
            <a:xfrm rot="5400000" flipH="1" flipV="1">
              <a:off x="5035589" y="2750780"/>
              <a:ext cx="17868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cta unidireccional 10"/>
            <p:cNvCxnSpPr/>
            <p:nvPr/>
          </p:nvCxnSpPr>
          <p:spPr>
            <a:xfrm>
              <a:off x="5929005" y="3644195"/>
              <a:ext cx="22148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cta unidireccional 12"/>
            <p:cNvCxnSpPr/>
            <p:nvPr/>
          </p:nvCxnSpPr>
          <p:spPr>
            <a:xfrm rot="10800000" flipV="1">
              <a:off x="4714876" y="3644195"/>
              <a:ext cx="1214129" cy="10706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6501355" y="2428868"/>
              <a:ext cx="142241" cy="14287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PT"/>
            </a:p>
          </p:txBody>
        </p:sp>
        <p:cxnSp>
          <p:nvCxnSpPr>
            <p:cNvPr id="21" name="Conexão recta unidireccional 20"/>
            <p:cNvCxnSpPr>
              <a:endCxn id="19" idx="3"/>
            </p:cNvCxnSpPr>
            <p:nvPr/>
          </p:nvCxnSpPr>
          <p:spPr>
            <a:xfrm rot="5400000" flipH="1" flipV="1">
              <a:off x="5678531" y="2801050"/>
              <a:ext cx="1093619" cy="592671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7143133" y="3000372"/>
              <a:ext cx="143935" cy="1428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PT"/>
            </a:p>
          </p:txBody>
        </p:sp>
        <p:cxnSp>
          <p:nvCxnSpPr>
            <p:cNvPr id="24" name="Conexão recta unidireccional 23"/>
            <p:cNvCxnSpPr/>
            <p:nvPr/>
          </p:nvCxnSpPr>
          <p:spPr>
            <a:xfrm flipV="1">
              <a:off x="7270134" y="2515299"/>
              <a:ext cx="714592" cy="50094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PT" altLang="pt-PT" sz="2400" dirty="0"/>
              <a:t>O elemento básico da modelação geométrica é o ponto.</a:t>
            </a:r>
          </a:p>
          <a:p>
            <a:r>
              <a:rPr lang="pt-PT" altLang="pt-PT" sz="2400" dirty="0">
                <a:solidFill>
                  <a:srgbClr val="00B050"/>
                </a:solidFill>
              </a:rPr>
              <a:t>É comum representar pontos por </a:t>
            </a:r>
            <a:r>
              <a:rPr lang="pt-PT" altLang="pt-PT" sz="2400" dirty="0" smtClean="0">
                <a:solidFill>
                  <a:srgbClr val="00B050"/>
                </a:solidFill>
              </a:rPr>
              <a:t>vetores</a:t>
            </a:r>
            <a:r>
              <a:rPr lang="pt-PT" altLang="pt-PT" sz="2400" dirty="0">
                <a:solidFill>
                  <a:srgbClr val="00B050"/>
                </a:solidFill>
              </a:rPr>
              <a:t>.</a:t>
            </a:r>
          </a:p>
          <a:p>
            <a:r>
              <a:rPr lang="pt-PT" altLang="pt-PT" sz="2400" dirty="0">
                <a:solidFill>
                  <a:srgbClr val="FF0000"/>
                </a:solidFill>
              </a:rPr>
              <a:t>Os </a:t>
            </a:r>
            <a:r>
              <a:rPr lang="pt-PT" altLang="pt-PT" sz="2400" dirty="0" smtClean="0">
                <a:solidFill>
                  <a:srgbClr val="FF0000"/>
                </a:solidFill>
              </a:rPr>
              <a:t>vetores </a:t>
            </a:r>
            <a:r>
              <a:rPr lang="pt-PT" altLang="pt-PT" sz="2400" dirty="0">
                <a:solidFill>
                  <a:srgbClr val="FF0000"/>
                </a:solidFill>
              </a:rPr>
              <a:t>também são usados para representar medidas com </a:t>
            </a:r>
            <a:r>
              <a:rPr lang="pt-PT" altLang="pt-PT" sz="2400" dirty="0" smtClean="0">
                <a:solidFill>
                  <a:srgbClr val="FF0000"/>
                </a:solidFill>
              </a:rPr>
              <a:t>direções </a:t>
            </a:r>
            <a:r>
              <a:rPr lang="pt-PT" altLang="pt-PT" sz="2400" dirty="0">
                <a:solidFill>
                  <a:srgbClr val="FF0000"/>
                </a:solidFill>
              </a:rPr>
              <a:t>e sentidos, como forças, velocidades e acelerações.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Classes Geometry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EE16E8A-1FFF-48A8-8001-3EB52BA8978F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30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27652" name="Picture 7" descr="getfile_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071688"/>
            <a:ext cx="6342062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ângulo 10"/>
          <p:cNvSpPr/>
          <p:nvPr/>
        </p:nvSpPr>
        <p:spPr>
          <a:xfrm>
            <a:off x="5286375" y="4572000"/>
            <a:ext cx="2500313" cy="153193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2" name="Rectângulo 11"/>
          <p:cNvSpPr/>
          <p:nvPr/>
        </p:nvSpPr>
        <p:spPr>
          <a:xfrm>
            <a:off x="3286125" y="3071813"/>
            <a:ext cx="2071688" cy="42862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IndexedGeometryStripArray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C5DB9A4-7CEB-49B4-876E-6E1E45387921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31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685800" y="1657350"/>
            <a:ext cx="8243888" cy="427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PT" altLang="pt-PT" sz="2400" dirty="0"/>
              <a:t>Combina as funcionalidades dos </a:t>
            </a:r>
            <a:r>
              <a:rPr lang="pt-PT" altLang="pt-PT" sz="2400" dirty="0" err="1"/>
              <a:t>arrays</a:t>
            </a:r>
            <a:r>
              <a:rPr lang="pt-PT" altLang="pt-PT" sz="2400" dirty="0"/>
              <a:t> de índices e dos </a:t>
            </a:r>
            <a:r>
              <a:rPr lang="pt-PT" altLang="pt-PT" sz="2400" dirty="0" err="1"/>
              <a:t>arrays</a:t>
            </a:r>
            <a:r>
              <a:rPr lang="pt-PT" altLang="pt-PT" sz="2400" dirty="0"/>
              <a:t> de strips.</a:t>
            </a:r>
          </a:p>
          <a:p>
            <a:r>
              <a:rPr lang="pt-PT" altLang="pt-PT" sz="2400" dirty="0"/>
              <a:t>Permite usar índices para definir strips.</a:t>
            </a:r>
          </a:p>
          <a:p>
            <a:r>
              <a:rPr lang="pt-PT" altLang="pt-PT" sz="2400" dirty="0"/>
              <a:t>Para definir strips separados, o número de vértices em cada strip é indicado com um </a:t>
            </a:r>
            <a:r>
              <a:rPr lang="pt-PT" altLang="pt-PT" sz="2400" dirty="0" err="1"/>
              <a:t>array</a:t>
            </a:r>
            <a:r>
              <a:rPr lang="pt-PT" altLang="pt-PT" sz="2400" dirty="0"/>
              <a:t> de inteiros no construtor da classe, ou através do método:</a:t>
            </a:r>
          </a:p>
          <a:p>
            <a:pPr lvl="1">
              <a:buFont typeface="Arial" charset="0"/>
              <a:buChar char="•"/>
            </a:pPr>
            <a:r>
              <a:rPr lang="pt-PT" altLang="pt-PT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altLang="pt-PT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setStripIndexCounts</a:t>
            </a:r>
            <a:r>
              <a:rPr lang="pt-PT" altLang="pt-PT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altLang="pt-PT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altLang="pt-PT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pt-PT" altLang="pt-PT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stripIndexCounts</a:t>
            </a:r>
            <a:r>
              <a:rPr lang="pt-PT" altLang="pt-PT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pt-PT" altLang="pt-PT" sz="2000" dirty="0"/>
          </a:p>
          <a:p>
            <a:endParaRPr lang="pt-PT" alt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IndexedGeometryStripArray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1656A8-5841-459E-8DC1-398957A360DC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32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aphicFrame>
        <p:nvGraphicFramePr>
          <p:cNvPr id="29700" name="Object 6"/>
          <p:cNvGraphicFramePr>
            <a:graphicFrameLocks noChangeAspect="1"/>
          </p:cNvGraphicFramePr>
          <p:nvPr/>
        </p:nvGraphicFramePr>
        <p:xfrm>
          <a:off x="3048000" y="1143000"/>
          <a:ext cx="31242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2" name="Picture" r:id="rId3" imgW="2772156" imgH="1400556" progId="Word.Picture.8">
                  <p:embed/>
                </p:oleObj>
              </mc:Choice>
              <mc:Fallback>
                <p:oleObj name="Picture" r:id="rId3" imgW="2772156" imgH="1400556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143000"/>
                        <a:ext cx="31242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285750" y="2924175"/>
            <a:ext cx="8572500" cy="35401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solidFill>
                  <a:srgbClr val="FF0000"/>
                </a:solidFill>
                <a:latin typeface="Courier New" pitchFamily="49" charset="0"/>
              </a:rPr>
              <a:t>int[] stripIndexCounts = {4, 4}; //2 strips, cada um com 4 vertices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IndexedTriangleStripArray itsa = new IndexedTriangleStripArray(7,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  GeometryArray.COORDINATES, 8, </a:t>
            </a:r>
            <a:r>
              <a:rPr lang="en-US" altLang="pt-PT" sz="1600">
                <a:solidFill>
                  <a:srgbClr val="FF0000"/>
                </a:solidFill>
                <a:latin typeface="Courier New" pitchFamily="49" charset="0"/>
              </a:rPr>
              <a:t>stripIndexCounts</a:t>
            </a:r>
            <a:r>
              <a:rPr lang="en-US" altLang="pt-PT" sz="1600"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Point3f[] coords = new Point3f[7];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coords[0] = new Point3f(0f, 0f,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coords[1] = new Point3f(1f, 0f,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coords[2] = new Point3f(1f, 1f,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coords[3] = new Point3f(2f, 1f,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coords[4] = new Point3f(-1f, 0f,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coords[5] = new Point3f(-1f, -1f,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coords[6] = new Point3f(-2f, -1f,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itsa.setCoordinates(0, coords);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int[] indices = {</a:t>
            </a:r>
            <a:r>
              <a:rPr lang="en-US" altLang="pt-PT" sz="1600">
                <a:solidFill>
                  <a:srgbClr val="00B050"/>
                </a:solidFill>
                <a:latin typeface="Courier New" pitchFamily="49" charset="0"/>
              </a:rPr>
              <a:t>0, 1, 2, 3</a:t>
            </a:r>
            <a:r>
              <a:rPr lang="en-US" altLang="pt-PT" sz="1600">
                <a:latin typeface="Courier New" pitchFamily="49" charset="0"/>
              </a:rPr>
              <a:t>, </a:t>
            </a:r>
            <a:r>
              <a:rPr lang="en-US" altLang="pt-PT" sz="1600">
                <a:solidFill>
                  <a:srgbClr val="00B0F0"/>
                </a:solidFill>
                <a:latin typeface="Courier New" pitchFamily="49" charset="0"/>
              </a:rPr>
              <a:t>0, 4, 5, 6</a:t>
            </a:r>
            <a:r>
              <a:rPr lang="en-US" altLang="pt-PT" sz="1600">
                <a:latin typeface="Courier New" pitchFamily="49" charset="0"/>
              </a:rPr>
              <a:t>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itsa.setCoordinateIndices(0, indices);</a:t>
            </a:r>
          </a:p>
        </p:txBody>
      </p:sp>
      <p:sp>
        <p:nvSpPr>
          <p:cNvPr id="29702" name="CaixaDeTexto 6"/>
          <p:cNvSpPr txBox="1">
            <a:spLocks noChangeArrowheads="1"/>
          </p:cNvSpPr>
          <p:nvPr/>
        </p:nvSpPr>
        <p:spPr bwMode="auto">
          <a:xfrm>
            <a:off x="4321175" y="1619250"/>
            <a:ext cx="322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29703" name="CaixaDeTexto 7"/>
          <p:cNvSpPr txBox="1">
            <a:spLocks noChangeArrowheads="1"/>
          </p:cNvSpPr>
          <p:nvPr/>
        </p:nvSpPr>
        <p:spPr bwMode="auto">
          <a:xfrm>
            <a:off x="5402263" y="1763713"/>
            <a:ext cx="322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29704" name="CaixaDeTexto 8"/>
          <p:cNvSpPr txBox="1">
            <a:spLocks noChangeArrowheads="1"/>
          </p:cNvSpPr>
          <p:nvPr/>
        </p:nvSpPr>
        <p:spPr bwMode="auto">
          <a:xfrm>
            <a:off x="5003800" y="1042988"/>
            <a:ext cx="32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29705" name="CaixaDeTexto 9"/>
          <p:cNvSpPr txBox="1">
            <a:spLocks noChangeArrowheads="1"/>
          </p:cNvSpPr>
          <p:nvPr/>
        </p:nvSpPr>
        <p:spPr bwMode="auto">
          <a:xfrm>
            <a:off x="6121400" y="1125538"/>
            <a:ext cx="322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29706" name="CaixaDeTexto 10"/>
          <p:cNvSpPr txBox="1">
            <a:spLocks noChangeArrowheads="1"/>
          </p:cNvSpPr>
          <p:nvPr/>
        </p:nvSpPr>
        <p:spPr bwMode="auto">
          <a:xfrm>
            <a:off x="3492500" y="1763713"/>
            <a:ext cx="32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29707" name="CaixaDeTexto 11"/>
          <p:cNvSpPr txBox="1">
            <a:spLocks noChangeArrowheads="1"/>
          </p:cNvSpPr>
          <p:nvPr/>
        </p:nvSpPr>
        <p:spPr bwMode="auto">
          <a:xfrm>
            <a:off x="3889375" y="2482850"/>
            <a:ext cx="322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29708" name="CaixaDeTexto 12"/>
          <p:cNvSpPr txBox="1">
            <a:spLocks noChangeArrowheads="1"/>
          </p:cNvSpPr>
          <p:nvPr/>
        </p:nvSpPr>
        <p:spPr bwMode="auto">
          <a:xfrm>
            <a:off x="2771775" y="2482850"/>
            <a:ext cx="322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Construção de um Tetraedro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625F9D-E8D8-4113-A6C5-5EE0EDB19215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33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" name="AutoShape 10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3995936" y="5822950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Book Antiqua" pitchFamily="18" charset="0"/>
              </a:rPr>
              <a:t>Run</a:t>
            </a:r>
          </a:p>
        </p:txBody>
      </p:sp>
      <p:sp>
        <p:nvSpPr>
          <p:cNvPr id="8" name="AutoShape 10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571500" y="5822950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>
                <a:latin typeface="Book Antiqua" pitchFamily="18" charset="0"/>
              </a:rPr>
              <a:t>Fonte 6.1 </a:t>
            </a:r>
          </a:p>
        </p:txBody>
      </p:sp>
      <p:sp>
        <p:nvSpPr>
          <p:cNvPr id="9" name="AutoShape 10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2314575" y="5824538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>
                <a:latin typeface="Book Antiqua" pitchFamily="18" charset="0"/>
              </a:rPr>
              <a:t>Fonte  6.2</a:t>
            </a:r>
          </a:p>
        </p:txBody>
      </p:sp>
      <p:pic>
        <p:nvPicPr>
          <p:cNvPr id="30727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628775"/>
            <a:ext cx="4645025" cy="368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upo 13"/>
          <p:cNvGrpSpPr>
            <a:grpSpLocks/>
          </p:cNvGrpSpPr>
          <p:nvPr/>
        </p:nvGrpSpPr>
        <p:grpSpPr bwMode="auto">
          <a:xfrm>
            <a:off x="5929313" y="3143250"/>
            <a:ext cx="2813050" cy="2709863"/>
            <a:chOff x="6143636" y="3059668"/>
            <a:chExt cx="2813236" cy="2709971"/>
          </a:xfrm>
        </p:grpSpPr>
        <p:pic>
          <p:nvPicPr>
            <p:cNvPr id="31754" name="Picture 11" descr="Dibujo geométrico de un tetraedr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57" t="4546" r="14285" b="18181"/>
            <a:stretch>
              <a:fillRect/>
            </a:stretch>
          </p:blipFill>
          <p:spPr bwMode="auto">
            <a:xfrm rot="14022090" flipH="1">
              <a:off x="6231856" y="3340764"/>
              <a:ext cx="2428875" cy="2428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5" name="CaixaDeTexto 9"/>
            <p:cNvSpPr txBox="1">
              <a:spLocks noChangeArrowheads="1"/>
            </p:cNvSpPr>
            <p:nvPr/>
          </p:nvSpPr>
          <p:spPr bwMode="auto">
            <a:xfrm>
              <a:off x="7759556" y="305966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>
                  <a:latin typeface="Arial" charset="0"/>
                </a:rPr>
                <a:t>0</a:t>
              </a:r>
            </a:p>
          </p:txBody>
        </p:sp>
        <p:sp>
          <p:nvSpPr>
            <p:cNvPr id="31756" name="CaixaDeTexto 10"/>
            <p:cNvSpPr txBox="1">
              <a:spLocks noChangeArrowheads="1"/>
            </p:cNvSpPr>
            <p:nvPr/>
          </p:nvSpPr>
          <p:spPr bwMode="auto">
            <a:xfrm>
              <a:off x="8643966" y="477418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>
                  <a:latin typeface="Arial" charset="0"/>
                </a:rPr>
                <a:t>1</a:t>
              </a:r>
            </a:p>
          </p:txBody>
        </p:sp>
        <p:sp>
          <p:nvSpPr>
            <p:cNvPr id="31757" name="CaixaDeTexto 11"/>
            <p:cNvSpPr txBox="1">
              <a:spLocks noChangeArrowheads="1"/>
            </p:cNvSpPr>
            <p:nvPr/>
          </p:nvSpPr>
          <p:spPr bwMode="auto">
            <a:xfrm>
              <a:off x="6929454" y="327398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>
                  <a:latin typeface="Arial" charset="0"/>
                </a:rPr>
                <a:t>2</a:t>
              </a:r>
            </a:p>
          </p:txBody>
        </p:sp>
        <p:sp>
          <p:nvSpPr>
            <p:cNvPr id="31758" name="CaixaDeTexto 12"/>
            <p:cNvSpPr txBox="1">
              <a:spLocks noChangeArrowheads="1"/>
            </p:cNvSpPr>
            <p:nvPr/>
          </p:nvSpPr>
          <p:spPr bwMode="auto">
            <a:xfrm>
              <a:off x="6143636" y="4643446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>
                  <a:latin typeface="Arial" charset="0"/>
                </a:rPr>
                <a:t>3</a:t>
              </a:r>
            </a:p>
          </p:txBody>
        </p:sp>
      </p:grpSp>
      <p:sp>
        <p:nvSpPr>
          <p:cNvPr id="31747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Construção de um Tetraedro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E20211C-3BF9-4ECD-AE3F-56A8DA214AAA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34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34821" name="Rectangle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85800" y="1657350"/>
            <a:ext cx="7772400" cy="4114800"/>
          </a:xfrm>
          <a:prstGeom prst="rect">
            <a:avLst/>
          </a:prstGeom>
          <a:blipFill rotWithShape="1">
            <a:blip r:embed="rId3"/>
            <a:stretch>
              <a:fillRect l="-1804" t="-1926" b="-16741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PT">
                <a:noFill/>
              </a:rPr>
              <a:t> </a:t>
            </a:r>
          </a:p>
        </p:txBody>
      </p:sp>
      <p:cxnSp>
        <p:nvCxnSpPr>
          <p:cNvPr id="16" name="Conexão recta unidireccional 15"/>
          <p:cNvCxnSpPr/>
          <p:nvPr/>
        </p:nvCxnSpPr>
        <p:spPr>
          <a:xfrm rot="5400000" flipH="1" flipV="1">
            <a:off x="7036594" y="3107532"/>
            <a:ext cx="428625" cy="3571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exão recta unidireccional 16"/>
          <p:cNvCxnSpPr/>
          <p:nvPr/>
        </p:nvCxnSpPr>
        <p:spPr>
          <a:xfrm rot="5400000" flipH="1" flipV="1">
            <a:off x="7465219" y="2964657"/>
            <a:ext cx="428625" cy="3571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exão recta unidireccional 17"/>
          <p:cNvCxnSpPr/>
          <p:nvPr/>
        </p:nvCxnSpPr>
        <p:spPr>
          <a:xfrm rot="5400000" flipH="1" flipV="1">
            <a:off x="8393906" y="4607719"/>
            <a:ext cx="428625" cy="3571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Chamada rectangular 13"/>
          <p:cNvSpPr/>
          <p:nvPr/>
        </p:nvSpPr>
        <p:spPr>
          <a:xfrm>
            <a:off x="6732588" y="1196975"/>
            <a:ext cx="2016125" cy="576263"/>
          </a:xfrm>
          <a:prstGeom prst="wedgeRectCallout">
            <a:avLst>
              <a:gd name="adj1" fmla="val 4911"/>
              <a:gd name="adj2" fmla="val 22250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PT" sz="1400" dirty="0"/>
              <a:t>Normais dos vértices da face 0, 1, 2 -&gt; (n, n, -n)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Construção de um Tetraedro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2286880-BBBB-4898-B6FC-4B3C20E93DC5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35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32772" name="Picture 2" descr="H:\Carlos\Disciplinas\CG\Livros Java\Livro\Livro\Computer_Graphics_Using_Java__2D_and_3D_-_Prentice_Hall_2006\6.3. Geometry_files\getfile_012.d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17638"/>
            <a:ext cx="5786438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hamada rectangular 4"/>
          <p:cNvSpPr/>
          <p:nvPr/>
        </p:nvSpPr>
        <p:spPr>
          <a:xfrm>
            <a:off x="457200" y="3428479"/>
            <a:ext cx="1857375" cy="714375"/>
          </a:xfrm>
          <a:prstGeom prst="wedgeRectCallout">
            <a:avLst>
              <a:gd name="adj1" fmla="val 75153"/>
              <a:gd name="adj2" fmla="val 742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PT" sz="1400" dirty="0" err="1"/>
              <a:t>TransformGroup</a:t>
            </a:r>
            <a:r>
              <a:rPr lang="pt-PT" sz="1400" dirty="0"/>
              <a:t> para o posicionamento inicial do </a:t>
            </a:r>
            <a:r>
              <a:rPr lang="pt-PT" sz="1400" dirty="0" err="1"/>
              <a:t>shape</a:t>
            </a:r>
            <a:r>
              <a:rPr lang="pt-PT" sz="1400" dirty="0"/>
              <a:t>.</a:t>
            </a:r>
          </a:p>
        </p:txBody>
      </p:sp>
      <p:sp>
        <p:nvSpPr>
          <p:cNvPr id="7" name="Chamada rectangular 6"/>
          <p:cNvSpPr/>
          <p:nvPr/>
        </p:nvSpPr>
        <p:spPr>
          <a:xfrm>
            <a:off x="611560" y="1571104"/>
            <a:ext cx="1857375" cy="714375"/>
          </a:xfrm>
          <a:prstGeom prst="wedgeRectCallout">
            <a:avLst>
              <a:gd name="adj1" fmla="val 65547"/>
              <a:gd name="adj2" fmla="val 11512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PT" sz="1400" dirty="0" err="1"/>
              <a:t>TransformGroup</a:t>
            </a:r>
            <a:r>
              <a:rPr lang="pt-PT" sz="1400" dirty="0"/>
              <a:t> para a animação (rotação ao redor do eixo YY)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:\Carlos\Disciplinas\CG\Livros Java\Livro\Livro\Computer_Graphics_Using_Java__2D_and_3D_-_Prentice_Hall_2006\6.3. Geometry_files\getfile_012.d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214438"/>
            <a:ext cx="4008438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Construção de um Tetraedro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71CD35B-AECC-4FE8-9DE1-5CC35B0E203D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36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8" name="Rectângulo 7"/>
          <p:cNvSpPr/>
          <p:nvPr/>
        </p:nvSpPr>
        <p:spPr>
          <a:xfrm>
            <a:off x="2286000" y="4071938"/>
            <a:ext cx="6643688" cy="2124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TransformGroup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spin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TransformGroup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spin.setCapability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TransformGroup.ALLOW_TRANSFORM_WRITE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root.addChild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spin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pt-PT" sz="1200" dirty="0"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>
              <a:defRPr/>
            </a:pP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spin.addChild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tg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tg.addChild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shape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Alpha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alpha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Alpha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(-1, 4000);</a:t>
            </a:r>
          </a:p>
          <a:p>
            <a:pPr>
              <a:defRPr/>
            </a:pPr>
            <a:r>
              <a:rPr lang="pt-PT" sz="1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RotationInterpolator</a:t>
            </a:r>
            <a:r>
              <a:rPr lang="pt-PT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rotator</a:t>
            </a:r>
            <a:r>
              <a:rPr lang="pt-PT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1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RotationInterpolator</a:t>
            </a:r>
            <a:r>
              <a:rPr lang="pt-PT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alpha</a:t>
            </a:r>
            <a:r>
              <a:rPr lang="pt-PT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sz="1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spin</a:t>
            </a:r>
            <a:r>
              <a:rPr lang="pt-PT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BoundingSphere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bounds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BoundingSphere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rotator.setSchedulingBounds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bounds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pt-PT" sz="1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spin.addChild</a:t>
            </a:r>
            <a:r>
              <a:rPr lang="pt-PT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rotator</a:t>
            </a:r>
            <a:r>
              <a:rPr lang="pt-PT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9" name="Oval 8"/>
          <p:cNvSpPr/>
          <p:nvPr/>
        </p:nvSpPr>
        <p:spPr>
          <a:xfrm rot="2669658">
            <a:off x="784225" y="2203450"/>
            <a:ext cx="1674813" cy="68262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Normais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FCF6E2-F6D2-40F3-9859-108F08952402}" type="slidenum">
              <a:rPr lang="pt-PT"/>
              <a:pPr>
                <a:defRPr/>
              </a:pPr>
              <a:t>37</a:t>
            </a:fld>
            <a:endParaRPr lang="pt-PT" dirty="0"/>
          </a:p>
        </p:txBody>
      </p:sp>
      <p:pic>
        <p:nvPicPr>
          <p:cNvPr id="34820" name="Picture 9" descr="getfile_0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2786063"/>
            <a:ext cx="3416300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1" descr="getfile_0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4857750"/>
            <a:ext cx="214312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685800" y="1657349"/>
            <a:ext cx="8243888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PT" altLang="pt-PT" sz="2400" dirty="0"/>
              <a:t>As normais às superfícies são atributos geométricos importantes que são usados  em modos de </a:t>
            </a:r>
            <a:r>
              <a:rPr lang="pt-PT" altLang="pt-PT" sz="2400" dirty="0" err="1"/>
              <a:t>renderização</a:t>
            </a:r>
            <a:r>
              <a:rPr lang="pt-PT" altLang="pt-PT" sz="2400" dirty="0"/>
              <a:t> sofisticados como quando a cena é iluminada.</a:t>
            </a:r>
          </a:p>
          <a:p>
            <a:endParaRPr lang="pt-PT" altLang="pt-PT" sz="2000" dirty="0"/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677863" y="3000375"/>
            <a:ext cx="4822825" cy="355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PT" altLang="pt-PT" sz="2400" dirty="0"/>
              <a:t>A normal de uma superfícies num dado ponto é o </a:t>
            </a:r>
            <a:r>
              <a:rPr lang="pt-PT" altLang="pt-PT" sz="2400" dirty="0" smtClean="0"/>
              <a:t>vetor </a:t>
            </a:r>
            <a:r>
              <a:rPr lang="pt-PT" altLang="pt-PT" sz="2400" dirty="0"/>
              <a:t>perpendicular ao plano tangente nesse ponto.</a:t>
            </a:r>
          </a:p>
          <a:p>
            <a:endParaRPr lang="pt-PT" altLang="pt-PT" sz="2400" dirty="0"/>
          </a:p>
          <a:p>
            <a:endParaRPr lang="pt-PT" altLang="pt-PT" sz="2400" dirty="0"/>
          </a:p>
          <a:p>
            <a:r>
              <a:rPr lang="pt-PT" altLang="pt-PT" sz="2400" dirty="0" smtClean="0"/>
              <a:t>Uma normal pode ser calculada através do produto vetorial.</a:t>
            </a:r>
            <a:endParaRPr lang="pt-PT" altLang="pt-PT" sz="2400" dirty="0"/>
          </a:p>
          <a:p>
            <a:endParaRPr lang="pt-PT" alt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Cálculo de Normais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28269-2115-4DA0-A0F9-06B5B74D503B}" type="slidenum">
              <a:rPr lang="pt-PT"/>
              <a:pPr>
                <a:defRPr/>
              </a:pPr>
              <a:t>38</a:t>
            </a:fld>
            <a:endParaRPr lang="pt-PT" dirty="0"/>
          </a:p>
        </p:txBody>
      </p:sp>
      <p:pic>
        <p:nvPicPr>
          <p:cNvPr id="35844" name="Picture 11" descr="getfile_0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3286125"/>
            <a:ext cx="214312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85800" y="1657350"/>
            <a:ext cx="8243888" cy="907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defRPr/>
            </a:pPr>
            <a:r>
              <a:rPr lang="pt-PT" sz="2400" dirty="0">
                <a:latin typeface="Calibri" pitchFamily="34" charset="0"/>
              </a:rPr>
              <a:t>Exemplo do cálculo de uma normal a um plano definido por 3 pontos: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pt-PT" sz="2000" dirty="0">
              <a:latin typeface="Calibri" pitchFamily="34" charset="0"/>
            </a:endParaRPr>
          </a:p>
        </p:txBody>
      </p:sp>
      <p:sp>
        <p:nvSpPr>
          <p:cNvPr id="35846" name="Rectangle 1"/>
          <p:cNvSpPr>
            <a:spLocks noChangeArrowheads="1"/>
          </p:cNvSpPr>
          <p:nvPr/>
        </p:nvSpPr>
        <p:spPr bwMode="auto">
          <a:xfrm>
            <a:off x="571500" y="2928938"/>
            <a:ext cx="5786438" cy="33861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2000">
                <a:latin typeface="Courier New" pitchFamily="49" charset="0"/>
              </a:rPr>
              <a:t> Point3f p0 = new Point3f(1,1,1);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2000">
                <a:latin typeface="Courier New" pitchFamily="49" charset="0"/>
              </a:rPr>
              <a:t> Point3f p1 = new Point3f(1,-1,-1);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2000">
                <a:latin typeface="Courier New" pitchFamily="49" charset="0"/>
              </a:rPr>
              <a:t> Point3f p2 = new Point3f(-1,1,-1);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2000">
                <a:latin typeface="Courier New" pitchFamily="49" charset="0"/>
              </a:rPr>
              <a:t> p1.sub(p0);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2000">
                <a:latin typeface="Courier New" pitchFamily="49" charset="0"/>
              </a:rPr>
              <a:t> p2.sub(p0);</a:t>
            </a:r>
          </a:p>
          <a:p>
            <a:pPr>
              <a:spcBef>
                <a:spcPct val="0"/>
              </a:spcBef>
              <a:buFontTx/>
              <a:buNone/>
            </a:pPr>
            <a:endParaRPr lang="pt-PT" altLang="pt-PT" sz="200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2000">
                <a:latin typeface="Courier New" pitchFamily="49" charset="0"/>
              </a:rPr>
              <a:t> Vector3f v1 = new Vector3f(p1);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2000">
                <a:latin typeface="Courier New" pitchFamily="49" charset="0"/>
              </a:rPr>
              <a:t> Vector3f v2 = new Vector3f(p2);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2000">
                <a:latin typeface="Courier New" pitchFamily="49" charset="0"/>
              </a:rPr>
              <a:t> Vector3f normal = new Vector3f();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2000">
                <a:latin typeface="Courier New" pitchFamily="49" charset="0"/>
              </a:rPr>
              <a:t> normal.cross(v1, v2);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2000">
                <a:latin typeface="Courier New" pitchFamily="49" charset="0"/>
              </a:rPr>
              <a:t> normal.normalize();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 smtClean="0"/>
              <a:t>Cálculo de Normais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4424F7-6735-43DD-9EBD-3B73629A0B17}" type="slidenum">
              <a:rPr lang="pt-PT"/>
              <a:pPr>
                <a:defRPr/>
              </a:pPr>
              <a:t>39</a:t>
            </a:fld>
            <a:endParaRPr lang="pt-PT" dirty="0"/>
          </a:p>
        </p:txBody>
      </p: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685800" y="1657350"/>
            <a:ext cx="8243888" cy="321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PT" altLang="pt-PT" sz="2400" dirty="0"/>
              <a:t>Para geometrias formadas por faces planas, como o tetraedro anterior, a normal da face pode ser calculada em separado usando o método do produto </a:t>
            </a:r>
            <a:r>
              <a:rPr lang="pt-PT" altLang="pt-PT" sz="2400" dirty="0" smtClean="0"/>
              <a:t>vetorial </a:t>
            </a:r>
            <a:r>
              <a:rPr lang="pt-PT" altLang="pt-PT" sz="2400" dirty="0"/>
              <a:t>do slide anterior.</a:t>
            </a:r>
          </a:p>
          <a:p>
            <a:r>
              <a:rPr lang="pt-PT" altLang="pt-PT" sz="2400" dirty="0"/>
              <a:t>Para uma superfície aproximada por uma malhas de polígonos, a normal de um dado vértice deve ser calculada a partir da superfície original em vez de a partir dos polígonos, de modo a obter uma normal mais precisa.</a:t>
            </a:r>
          </a:p>
          <a:p>
            <a:endParaRPr lang="pt-PT" alt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dirty="0" smtClean="0">
                <a:solidFill>
                  <a:srgbClr val="0070C0"/>
                </a:solidFill>
              </a:rPr>
              <a:t>Pontos e </a:t>
            </a:r>
            <a:r>
              <a:rPr lang="pt-PT" altLang="pt-PT" b="1" dirty="0" err="1" smtClean="0">
                <a:solidFill>
                  <a:srgbClr val="0070C0"/>
                </a:solidFill>
              </a:rPr>
              <a:t>Vectores</a:t>
            </a:r>
            <a:endParaRPr lang="pt-PT" altLang="pt-PT" b="1" dirty="0" smtClean="0">
              <a:solidFill>
                <a:srgbClr val="0070C0"/>
              </a:solidFill>
            </a:endParaRP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E8CB737-E598-445E-AA2A-B64198DAB398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5124" name="Picture 8" descr="getfile_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2501900"/>
            <a:ext cx="2536825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685800" y="1657350"/>
            <a:ext cx="5743575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PT" altLang="pt-PT" sz="2400" dirty="0"/>
              <a:t>O package </a:t>
            </a:r>
            <a:r>
              <a:rPr lang="pt-PT" altLang="pt-PT" sz="2400" dirty="0" err="1">
                <a:solidFill>
                  <a:srgbClr val="FF0000"/>
                </a:solidFill>
              </a:rPr>
              <a:t>javax.vecmath</a:t>
            </a:r>
            <a:r>
              <a:rPr lang="pt-PT" altLang="pt-PT" sz="2400" dirty="0"/>
              <a:t> incluído na distribuição da API Java </a:t>
            </a:r>
            <a:r>
              <a:rPr lang="pt-PT" altLang="pt-PT" sz="2400" dirty="0" smtClean="0"/>
              <a:t>3D, </a:t>
            </a:r>
            <a:r>
              <a:rPr lang="pt-PT" altLang="pt-PT" sz="2400" dirty="0"/>
              <a:t>contem um conjunto extensivo de classes para representar pontos, </a:t>
            </a:r>
            <a:r>
              <a:rPr lang="pt-PT" altLang="pt-PT" sz="2400" dirty="0" smtClean="0"/>
              <a:t>vetores </a:t>
            </a:r>
            <a:r>
              <a:rPr lang="pt-PT" altLang="pt-PT" sz="2400" dirty="0"/>
              <a:t>e matrizes. </a:t>
            </a:r>
          </a:p>
          <a:p>
            <a:r>
              <a:rPr lang="pt-PT" altLang="pt-PT" sz="2400" dirty="0"/>
              <a:t>Alguns métodos da API Java 3D usam </a:t>
            </a:r>
            <a:r>
              <a:rPr lang="pt-PT" altLang="pt-PT" sz="2400" dirty="0" smtClean="0"/>
              <a:t>objetos </a:t>
            </a:r>
            <a:r>
              <a:rPr lang="pt-PT" altLang="pt-PT" sz="2400" dirty="0"/>
              <a:t>dessas classes.</a:t>
            </a:r>
          </a:p>
        </p:txBody>
      </p:sp>
      <p:sp>
        <p:nvSpPr>
          <p:cNvPr id="5126" name="Rectangle 9"/>
          <p:cNvSpPr>
            <a:spLocks noChangeArrowheads="1"/>
          </p:cNvSpPr>
          <p:nvPr/>
        </p:nvSpPr>
        <p:spPr bwMode="auto">
          <a:xfrm>
            <a:off x="214313" y="4214813"/>
            <a:ext cx="6072187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pitchFamily="49" charset="0"/>
                <a:cs typeface="Courier New" pitchFamily="49" charset="0"/>
              </a:rPr>
              <a:t>Point3d p1 = new Point3d(1.0, 2.3, 0.0);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pitchFamily="49" charset="0"/>
                <a:cs typeface="Courier New" pitchFamily="49" charset="0"/>
              </a:rPr>
              <a:t>Point3d p2 = new Point3d(0.0, –0.5, 1.2);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pitchFamily="49" charset="0"/>
                <a:cs typeface="Courier New" pitchFamily="49" charset="0"/>
              </a:rPr>
              <a:t>double dist = p1.distance(p2); </a:t>
            </a:r>
          </a:p>
        </p:txBody>
      </p:sp>
      <p:sp>
        <p:nvSpPr>
          <p:cNvPr id="5127" name="Rectangle 10"/>
          <p:cNvSpPr>
            <a:spLocks noChangeArrowheads="1"/>
          </p:cNvSpPr>
          <p:nvPr/>
        </p:nvSpPr>
        <p:spPr bwMode="auto">
          <a:xfrm>
            <a:off x="214313" y="5429250"/>
            <a:ext cx="6072187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pitchFamily="49" charset="0"/>
                <a:cs typeface="Courier New" pitchFamily="49" charset="0"/>
              </a:rPr>
              <a:t>Vector3f v1 = new Vector3f(1.0, 2.3, 0.0); Vector3f v2 = new Vector3f(0.0, –0.5, 1.2); double angle = v1.angle(v2);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Cálculo de Normais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A690610-834C-4F71-B9C3-E01A738906E7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40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aphicFrame>
        <p:nvGraphicFramePr>
          <p:cNvPr id="37892" name="Object 8"/>
          <p:cNvGraphicFramePr>
            <a:graphicFrameLocks noChangeAspect="1"/>
          </p:cNvGraphicFramePr>
          <p:nvPr/>
        </p:nvGraphicFramePr>
        <p:xfrm>
          <a:off x="3929063" y="3429000"/>
          <a:ext cx="48768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7" r:id="rId3" imgW="2286000" imgH="457200" progId="Equation.3">
                  <p:embed/>
                </p:oleObj>
              </mc:Choice>
              <mc:Fallback>
                <p:oleObj r:id="rId3" imgW="22860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3429000"/>
                        <a:ext cx="487680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9"/>
          <p:cNvGraphicFramePr>
            <a:graphicFrameLocks noChangeAspect="1"/>
          </p:cNvGraphicFramePr>
          <p:nvPr/>
        </p:nvGraphicFramePr>
        <p:xfrm>
          <a:off x="4214813" y="5500688"/>
          <a:ext cx="4114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8" r:id="rId5" imgW="1651000" imgH="228600" progId="Equation.3">
                  <p:embed/>
                </p:oleObj>
              </mc:Choice>
              <mc:Fallback>
                <p:oleObj r:id="rId5" imgW="16510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5500688"/>
                        <a:ext cx="4114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10"/>
          <p:cNvGraphicFramePr>
            <a:graphicFrameLocks noChangeAspect="1"/>
          </p:cNvGraphicFramePr>
          <p:nvPr/>
        </p:nvGraphicFramePr>
        <p:xfrm>
          <a:off x="5181600" y="1752600"/>
          <a:ext cx="1423988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9" r:id="rId7" imgW="710891" imgH="660113" progId="Equation.3">
                  <p:embed/>
                </p:oleObj>
              </mc:Choice>
              <mc:Fallback>
                <p:oleObj r:id="rId7" imgW="710891" imgH="6601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752600"/>
                        <a:ext cx="1423988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533400" y="1828800"/>
            <a:ext cx="425291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sz="2000" dirty="0">
                <a:latin typeface="+mn-lt"/>
              </a:rPr>
              <a:t>Equação paramétrica da superfície: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500063" y="3214688"/>
            <a:ext cx="3286125" cy="1323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sz="2000" dirty="0">
                <a:latin typeface="+mn-lt"/>
              </a:rPr>
              <a:t>Dois vectores do plano tangente à superfícies podem ser obtidos a partir das derivadas: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533400" y="4953000"/>
            <a:ext cx="3181350" cy="1323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sz="2000" dirty="0">
                <a:latin typeface="+mn-lt"/>
              </a:rPr>
              <a:t>A normal da superfícies num dado ponto é obtida a partir do produto vectorial dos dois vectores: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Cálculo de Normais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955D6CE-5EF4-4105-BF8A-A966462D9974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41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533400" y="1828800"/>
            <a:ext cx="4252913" cy="830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sz="2400" dirty="0">
                <a:latin typeface="+mn-lt"/>
              </a:rPr>
              <a:t>Equação paramétrica da superfície: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520700" y="3519488"/>
            <a:ext cx="3286125" cy="460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sz="2400" dirty="0">
                <a:latin typeface="+mn-lt"/>
              </a:rPr>
              <a:t>Derivadas: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533400" y="4953000"/>
            <a:ext cx="3181350" cy="1200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sz="2400" dirty="0">
                <a:latin typeface="+mn-lt"/>
              </a:rPr>
              <a:t>A normal no ponto da superfície definido por (u, v) é:</a:t>
            </a:r>
          </a:p>
        </p:txBody>
      </p:sp>
      <p:sp>
        <p:nvSpPr>
          <p:cNvPr id="10" name="Rectângulo 9"/>
          <p:cNvSpPr/>
          <p:nvPr/>
        </p:nvSpPr>
        <p:spPr>
          <a:xfrm>
            <a:off x="5143500" y="1714500"/>
            <a:ext cx="1928813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" sz="2400" dirty="0">
                <a:solidFill>
                  <a:srgbClr val="00B050"/>
                </a:solidFill>
                <a:latin typeface="+mn-lt"/>
              </a:rPr>
              <a:t>x = u </a:t>
            </a:r>
            <a:r>
              <a:rPr lang="es-ES" sz="2400" dirty="0" err="1">
                <a:solidFill>
                  <a:srgbClr val="00B050"/>
                </a:solidFill>
                <a:latin typeface="+mn-lt"/>
              </a:rPr>
              <a:t>cos</a:t>
            </a:r>
            <a:r>
              <a:rPr lang="es-ES" sz="2400" dirty="0">
                <a:solidFill>
                  <a:srgbClr val="00B050"/>
                </a:solidFill>
                <a:latin typeface="+mn-lt"/>
              </a:rPr>
              <a:t> v</a:t>
            </a:r>
          </a:p>
          <a:p>
            <a:pPr>
              <a:defRPr/>
            </a:pPr>
            <a:r>
              <a:rPr lang="es-ES" sz="2400" dirty="0">
                <a:solidFill>
                  <a:srgbClr val="00B050"/>
                </a:solidFill>
                <a:latin typeface="+mn-lt"/>
              </a:rPr>
              <a:t>y = u sin v</a:t>
            </a:r>
          </a:p>
          <a:p>
            <a:pPr>
              <a:defRPr/>
            </a:pPr>
            <a:r>
              <a:rPr lang="es-ES" sz="2400" dirty="0">
                <a:solidFill>
                  <a:srgbClr val="00B050"/>
                </a:solidFill>
                <a:latin typeface="+mn-lt"/>
              </a:rPr>
              <a:t>z = u</a:t>
            </a:r>
            <a:r>
              <a:rPr lang="es-ES" sz="2400" baseline="30000" dirty="0">
                <a:solidFill>
                  <a:srgbClr val="00B050"/>
                </a:solidFill>
                <a:latin typeface="+mn-lt"/>
              </a:rPr>
              <a:t>2</a:t>
            </a:r>
            <a:endParaRPr lang="es-ES" sz="24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1" name="Rectângulo 10"/>
          <p:cNvSpPr/>
          <p:nvPr/>
        </p:nvSpPr>
        <p:spPr>
          <a:xfrm>
            <a:off x="5143500" y="3433763"/>
            <a:ext cx="3000375" cy="8318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" sz="2400" dirty="0">
                <a:solidFill>
                  <a:srgbClr val="00B0F0"/>
                </a:solidFill>
                <a:latin typeface="+mn-lt"/>
              </a:rPr>
              <a:t>(</a:t>
            </a:r>
            <a:r>
              <a:rPr lang="es-ES" sz="2400" dirty="0" err="1">
                <a:solidFill>
                  <a:srgbClr val="00B0F0"/>
                </a:solidFill>
                <a:latin typeface="+mn-lt"/>
              </a:rPr>
              <a:t>cos</a:t>
            </a:r>
            <a:r>
              <a:rPr lang="es-ES" sz="2400" dirty="0">
                <a:solidFill>
                  <a:srgbClr val="00B0F0"/>
                </a:solidFill>
                <a:latin typeface="+mn-lt"/>
              </a:rPr>
              <a:t> v, sin v, 2u)</a:t>
            </a:r>
          </a:p>
          <a:p>
            <a:pPr>
              <a:defRPr/>
            </a:pPr>
            <a:r>
              <a:rPr lang="es-ES" sz="2400" dirty="0">
                <a:solidFill>
                  <a:srgbClr val="00B0F0"/>
                </a:solidFill>
                <a:latin typeface="+mn-lt"/>
              </a:rPr>
              <a:t>(–u sin v, u </a:t>
            </a:r>
            <a:r>
              <a:rPr lang="es-ES" sz="2400" dirty="0" err="1">
                <a:solidFill>
                  <a:srgbClr val="00B0F0"/>
                </a:solidFill>
                <a:latin typeface="+mn-lt"/>
              </a:rPr>
              <a:t>cos</a:t>
            </a:r>
            <a:r>
              <a:rPr lang="es-ES" sz="2400" dirty="0">
                <a:solidFill>
                  <a:srgbClr val="00B0F0"/>
                </a:solidFill>
                <a:latin typeface="+mn-lt"/>
              </a:rPr>
              <a:t> v, 0)</a:t>
            </a:r>
          </a:p>
        </p:txBody>
      </p:sp>
      <p:sp>
        <p:nvSpPr>
          <p:cNvPr id="12" name="Rectângulo 11"/>
          <p:cNvSpPr/>
          <p:nvPr/>
        </p:nvSpPr>
        <p:spPr>
          <a:xfrm>
            <a:off x="3978275" y="5270500"/>
            <a:ext cx="5000625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" sz="2400" dirty="0">
                <a:solidFill>
                  <a:srgbClr val="C00000"/>
                </a:solidFill>
                <a:latin typeface="+mn-lt"/>
              </a:rPr>
              <a:t>(</a:t>
            </a:r>
            <a:r>
              <a:rPr lang="es-ES" sz="2400" dirty="0" err="1">
                <a:solidFill>
                  <a:srgbClr val="C00000"/>
                </a:solidFill>
                <a:latin typeface="+mn-lt"/>
              </a:rPr>
              <a:t>cos</a:t>
            </a:r>
            <a:r>
              <a:rPr lang="es-ES" sz="2400" dirty="0">
                <a:solidFill>
                  <a:srgbClr val="C00000"/>
                </a:solidFill>
                <a:latin typeface="+mn-lt"/>
              </a:rPr>
              <a:t> v, sin v, 2u) x (–u sin v, u </a:t>
            </a:r>
            <a:r>
              <a:rPr lang="es-ES" sz="2400" dirty="0" err="1">
                <a:solidFill>
                  <a:srgbClr val="C00000"/>
                </a:solidFill>
                <a:latin typeface="+mn-lt"/>
              </a:rPr>
              <a:t>cos</a:t>
            </a:r>
            <a:r>
              <a:rPr lang="es-ES" sz="2400" dirty="0">
                <a:solidFill>
                  <a:srgbClr val="C00000"/>
                </a:solidFill>
                <a:latin typeface="+mn-lt"/>
              </a:rPr>
              <a:t> v, 0) = </a:t>
            </a:r>
          </a:p>
          <a:p>
            <a:pPr>
              <a:defRPr/>
            </a:pPr>
            <a:r>
              <a:rPr lang="es-ES" sz="2400" dirty="0">
                <a:solidFill>
                  <a:srgbClr val="C00000"/>
                </a:solidFill>
                <a:latin typeface="+mn-lt"/>
              </a:rPr>
              <a:t>(–2u</a:t>
            </a:r>
            <a:r>
              <a:rPr lang="es-ES" sz="2400" baseline="30000" dirty="0">
                <a:solidFill>
                  <a:srgbClr val="C00000"/>
                </a:solidFill>
                <a:latin typeface="+mn-lt"/>
              </a:rPr>
              <a:t>2</a:t>
            </a:r>
            <a:r>
              <a:rPr lang="es-ES" sz="24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s-ES" sz="2400" dirty="0" err="1">
                <a:solidFill>
                  <a:srgbClr val="C00000"/>
                </a:solidFill>
                <a:latin typeface="+mn-lt"/>
              </a:rPr>
              <a:t>cos</a:t>
            </a:r>
            <a:r>
              <a:rPr lang="es-ES" sz="2400" dirty="0">
                <a:solidFill>
                  <a:srgbClr val="C00000"/>
                </a:solidFill>
                <a:latin typeface="+mn-lt"/>
              </a:rPr>
              <a:t> v, 2u</a:t>
            </a:r>
            <a:r>
              <a:rPr lang="es-ES" sz="2400" baseline="30000" dirty="0">
                <a:solidFill>
                  <a:srgbClr val="C00000"/>
                </a:solidFill>
                <a:latin typeface="+mn-lt"/>
              </a:rPr>
              <a:t>2</a:t>
            </a:r>
            <a:r>
              <a:rPr lang="es-ES" sz="2400" dirty="0">
                <a:solidFill>
                  <a:srgbClr val="C00000"/>
                </a:solidFill>
                <a:latin typeface="+mn-lt"/>
              </a:rPr>
              <a:t> sin v, u)</a:t>
            </a:r>
            <a:endParaRPr lang="pt-PT" sz="2400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Classe GeometryInfo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6DB3D-B492-43B8-B868-DAA9158C2663}" type="slidenum">
              <a:rPr lang="pt-PT"/>
              <a:pPr>
                <a:defRPr/>
              </a:pPr>
              <a:t>42</a:t>
            </a:fld>
            <a:endParaRPr lang="pt-PT" dirty="0"/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685800" y="1657350"/>
            <a:ext cx="8243888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PT" altLang="pt-PT" sz="2400" dirty="0"/>
              <a:t>Alternativa às classes </a:t>
            </a:r>
            <a:r>
              <a:rPr lang="pt-PT" altLang="pt-PT" sz="2000" dirty="0" err="1">
                <a:latin typeface="Courier New" pitchFamily="49" charset="0"/>
                <a:cs typeface="Courier New" pitchFamily="49" charset="0"/>
              </a:rPr>
              <a:t>GeometryArray</a:t>
            </a:r>
            <a:r>
              <a:rPr lang="pt-PT" altLang="pt-PT" sz="2400" dirty="0"/>
              <a:t> para a geração de geometrias.</a:t>
            </a:r>
          </a:p>
          <a:p>
            <a:r>
              <a:rPr lang="pt-PT" altLang="pt-PT" sz="2400" dirty="0"/>
              <a:t>Permite a definição de faces poligonais mais genéricas (com mais de 4 vértices).</a:t>
            </a:r>
          </a:p>
          <a:p>
            <a:r>
              <a:rPr lang="pt-PT" altLang="pt-PT" sz="2400" dirty="0">
                <a:solidFill>
                  <a:srgbClr val="FF0000"/>
                </a:solidFill>
              </a:rPr>
              <a:t>Permite a geração automática das normais através da classe </a:t>
            </a:r>
            <a:r>
              <a:rPr lang="pt-PT" alt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NormalGenerator</a:t>
            </a:r>
            <a:r>
              <a:rPr lang="pt-PT" altLang="pt-PT" sz="2400" dirty="0"/>
              <a:t>.</a:t>
            </a:r>
          </a:p>
          <a:p>
            <a:r>
              <a:rPr lang="pt-PT" altLang="pt-PT" sz="2400" dirty="0"/>
              <a:t>Permite a conversão de uma dada geometria em strips através da classe </a:t>
            </a:r>
            <a:r>
              <a:rPr lang="pt-PT" alt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Stripifier</a:t>
            </a:r>
            <a:r>
              <a:rPr lang="pt-PT" altLang="pt-PT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Classe GeometryInfo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8FD2D6-A83A-4610-8E24-CB2E72A7E49D}" type="slidenum">
              <a:rPr lang="pt-PT"/>
              <a:pPr>
                <a:defRPr/>
              </a:pPr>
              <a:t>43</a:t>
            </a:fld>
            <a:endParaRPr lang="pt-PT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85800" y="1657350"/>
            <a:ext cx="8243888" cy="5156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400" dirty="0">
                <a:latin typeface="Calibri" pitchFamily="34" charset="0"/>
              </a:rPr>
              <a:t>Um dos construtores recebe como parâmetro um objecto do tipo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GeometryArray</a:t>
            </a:r>
            <a:r>
              <a:rPr lang="pt-PT" sz="2400" dirty="0">
                <a:latin typeface="Calibri" pitchFamily="34" charset="0"/>
              </a:rPr>
              <a:t>, permitindo assim a conversão deste para um objecto do tipo </a:t>
            </a: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GeometryInfo</a:t>
            </a:r>
            <a:r>
              <a:rPr lang="pt-PT" sz="2400" dirty="0">
                <a:latin typeface="Calibri" pitchFamily="34" charset="0"/>
              </a:rPr>
              <a:t>:</a:t>
            </a:r>
          </a:p>
          <a:p>
            <a:pPr marL="800100" lvl="1" indent="-342900" eaLnBrk="0" hangingPunct="0">
              <a:buFont typeface="Arial" charset="0"/>
              <a:buChar char="•"/>
              <a:defRPr/>
            </a:pPr>
            <a:r>
              <a:rPr lang="pt-PT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PT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GeometryInfo</a:t>
            </a:r>
            <a:r>
              <a:rPr lang="pt-PT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GeometryArray</a:t>
            </a:r>
            <a:r>
              <a:rPr lang="pt-PT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ga</a:t>
            </a:r>
            <a:r>
              <a:rPr lang="pt-PT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00100" lvl="1" indent="-342900" eaLnBrk="0" hangingPunct="0">
              <a:buFont typeface="Arial" charset="0"/>
              <a:buChar char="•"/>
              <a:defRPr/>
            </a:pPr>
            <a:endParaRPr lang="pt-PT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400" dirty="0">
                <a:latin typeface="Calibri" pitchFamily="34" charset="0"/>
              </a:rPr>
              <a:t>O outro construtor cria um objecto </a:t>
            </a: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GeomtryInfo</a:t>
            </a:r>
            <a:r>
              <a:rPr lang="pt-PT" sz="2400" dirty="0">
                <a:latin typeface="Calibri" pitchFamily="34" charset="0"/>
              </a:rPr>
              <a:t> vazio com um determinado </a:t>
            </a: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primitiveType</a:t>
            </a:r>
            <a:r>
              <a:rPr lang="pt-PT" sz="2400" dirty="0">
                <a:latin typeface="Calibri" pitchFamily="34" charset="0"/>
              </a:rPr>
              <a:t>:</a:t>
            </a:r>
          </a:p>
          <a:p>
            <a:pPr marL="800100" lvl="1" indent="-342900" eaLnBrk="0" hangingPunct="0">
              <a:buFont typeface="Arial" charset="0"/>
              <a:buChar char="•"/>
              <a:defRPr/>
            </a:pP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GeometryInfo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primitiveType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+mn-lt"/>
              </a:rPr>
              <a:t>O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primitiveType</a:t>
            </a:r>
            <a:r>
              <a:rPr lang="en-US" sz="2400" dirty="0"/>
              <a:t> </a:t>
            </a:r>
            <a:r>
              <a:rPr lang="en-US" sz="2400" dirty="0" err="1">
                <a:latin typeface="+mn-lt"/>
              </a:rPr>
              <a:t>pode</a:t>
            </a:r>
            <a:r>
              <a:rPr lang="en-US" sz="2400" dirty="0">
                <a:latin typeface="+mn-lt"/>
              </a:rPr>
              <a:t> ser:</a:t>
            </a:r>
          </a:p>
          <a:p>
            <a:pPr marL="261938" indent="-261938"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TRIANGLE_ARRAY </a:t>
            </a:r>
          </a:p>
          <a:p>
            <a:pPr marL="261938" indent="-261938"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TRIANGLE_FAN_ARRAY </a:t>
            </a:r>
          </a:p>
          <a:p>
            <a:pPr marL="261938" indent="-261938"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TRIANGLE_STRIP_ARRAY </a:t>
            </a:r>
          </a:p>
          <a:p>
            <a:pPr marL="261938" indent="-261938"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QUAD_ARRAY </a:t>
            </a:r>
          </a:p>
          <a:p>
            <a:pPr marL="261938" indent="-261938"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POLYGON_ARRAY</a:t>
            </a:r>
          </a:p>
          <a:p>
            <a:pPr>
              <a:defRPr/>
            </a:pPr>
            <a:r>
              <a:rPr lang="en-US" sz="2400" dirty="0"/>
              <a:t/>
            </a:r>
            <a:br>
              <a:rPr lang="en-US" sz="2400" dirty="0"/>
            </a:br>
            <a:endParaRPr lang="pt-PT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Classe GeometryInfo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28EA7A-93FF-42F1-AA04-0AB9A7DB44E2}" type="slidenum">
              <a:rPr lang="pt-PT"/>
              <a:pPr>
                <a:defRPr/>
              </a:pPr>
              <a:t>44</a:t>
            </a:fld>
            <a:endParaRPr lang="pt-PT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85800" y="1657350"/>
            <a:ext cx="8243888" cy="455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400" dirty="0" err="1">
                <a:latin typeface="Calibri" pitchFamily="34" charset="0"/>
              </a:rPr>
              <a:t>Arrays</a:t>
            </a:r>
            <a:r>
              <a:rPr lang="pt-PT" sz="2400" dirty="0">
                <a:latin typeface="Calibri" pitchFamily="34" charset="0"/>
              </a:rPr>
              <a:t>  </a:t>
            </a:r>
            <a:r>
              <a:rPr lang="pt-PT" sz="2400" dirty="0" err="1">
                <a:latin typeface="Calibri" pitchFamily="34" charset="0"/>
              </a:rPr>
              <a:t>triangle</a:t>
            </a:r>
            <a:r>
              <a:rPr lang="pt-PT" sz="2400" dirty="0">
                <a:latin typeface="Calibri" pitchFamily="34" charset="0"/>
              </a:rPr>
              <a:t> e </a:t>
            </a:r>
            <a:r>
              <a:rPr lang="pt-PT" sz="2400" dirty="0" err="1">
                <a:latin typeface="Calibri" pitchFamily="34" charset="0"/>
              </a:rPr>
              <a:t>quad</a:t>
            </a:r>
            <a:r>
              <a:rPr lang="pt-PT" sz="2400" dirty="0">
                <a:latin typeface="Calibri" pitchFamily="34" charset="0"/>
              </a:rPr>
              <a:t> são interpretados da mesma maneira como no caso das classes </a:t>
            </a:r>
            <a:r>
              <a:rPr lang="pt-PT" sz="2400" dirty="0" err="1">
                <a:latin typeface="Calibri" pitchFamily="34" charset="0"/>
              </a:rPr>
              <a:t>GeometryArray</a:t>
            </a:r>
            <a:r>
              <a:rPr lang="pt-PT" sz="2400" dirty="0">
                <a:latin typeface="Calibri" pitchFamily="34" charset="0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400" dirty="0">
                <a:latin typeface="Calibri" pitchFamily="34" charset="0"/>
              </a:rPr>
              <a:t>Para configurar as coordenadas dos vértices:</a:t>
            </a:r>
          </a:p>
          <a:p>
            <a:pPr marL="800100" lvl="1" indent="-342900" eaLnBrk="0" hangingPunct="0">
              <a:buFont typeface="Arial" charset="0"/>
              <a:buChar char="•"/>
              <a:defRPr/>
            </a:pPr>
            <a:r>
              <a:rPr lang="pt-PT" sz="20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sz="20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setCoordinates</a:t>
            </a:r>
            <a:r>
              <a:rPr lang="pt-PT" sz="20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(Point3f[] </a:t>
            </a:r>
            <a:r>
              <a:rPr lang="pt-PT" sz="20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pt-PT" sz="20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400" dirty="0">
                <a:latin typeface="Calibri" pitchFamily="34" charset="0"/>
              </a:rPr>
              <a:t>Para usar índices:</a:t>
            </a:r>
          </a:p>
          <a:p>
            <a:pPr marL="800100" lvl="1" indent="-342900" eaLnBrk="0" hangingPunct="0">
              <a:buFont typeface="Arial" charset="0"/>
              <a:buChar char="•"/>
              <a:defRPr/>
            </a:pPr>
            <a:r>
              <a:rPr lang="pt-PT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setCoordinateIndices</a:t>
            </a:r>
            <a:r>
              <a:rPr lang="pt-PT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pt-PT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indices</a:t>
            </a:r>
            <a:r>
              <a:rPr lang="pt-PT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800100" lvl="1" indent="-342900" eaLnBrk="0" hangingPunct="0">
              <a:buFont typeface="Arial" charset="0"/>
              <a:buChar char="•"/>
              <a:defRPr/>
            </a:pPr>
            <a:r>
              <a:rPr lang="pt-PT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setNormalIndices</a:t>
            </a:r>
            <a:r>
              <a:rPr lang="pt-PT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pt-PT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indices</a:t>
            </a:r>
            <a:r>
              <a:rPr lang="pt-PT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800100" lvl="1" indent="-342900" eaLnBrk="0" hangingPunct="0">
              <a:buFont typeface="Arial" charset="0"/>
              <a:buChar char="•"/>
              <a:defRPr/>
            </a:pPr>
            <a:r>
              <a:rPr lang="pt-PT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setColorIndices</a:t>
            </a:r>
            <a:r>
              <a:rPr lang="pt-PT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pt-PT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indices</a:t>
            </a:r>
            <a:r>
              <a:rPr lang="pt-PT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800100" lvl="1" indent="-342900" eaLnBrk="0" hangingPunct="0">
              <a:buFont typeface="Arial" charset="0"/>
              <a:buChar char="•"/>
              <a:defRPr/>
            </a:pPr>
            <a:r>
              <a:rPr lang="pt-PT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setTextureCoordinateIndices</a:t>
            </a:r>
            <a:r>
              <a:rPr lang="pt-PT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pt-PT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indices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 err="1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400" dirty="0">
                <a:latin typeface="Calibri" pitchFamily="34" charset="0"/>
              </a:rPr>
              <a:t>Para definir mais do que um </a:t>
            </a:r>
            <a:r>
              <a:rPr lang="pt-PT" sz="2400" dirty="0" err="1">
                <a:latin typeface="Calibri" pitchFamily="34" charset="0"/>
              </a:rPr>
              <a:t>strip</a:t>
            </a:r>
            <a:r>
              <a:rPr lang="pt-PT" sz="2400" dirty="0">
                <a:latin typeface="Calibri" pitchFamily="34" charset="0"/>
              </a:rPr>
              <a:t> usa-se à mesma um </a:t>
            </a:r>
            <a:r>
              <a:rPr lang="pt-PT" sz="2400" dirty="0" err="1">
                <a:latin typeface="Calibri" pitchFamily="34" charset="0"/>
              </a:rPr>
              <a:t>array</a:t>
            </a:r>
            <a:r>
              <a:rPr lang="pt-PT" sz="2400" dirty="0">
                <a:latin typeface="Calibri" pitchFamily="34" charset="0"/>
              </a:rPr>
              <a:t> de inteiros para indicar o número de </a:t>
            </a:r>
            <a:r>
              <a:rPr lang="pt-PT" sz="2400" dirty="0" err="1">
                <a:latin typeface="Calibri" pitchFamily="34" charset="0"/>
              </a:rPr>
              <a:t>strips</a:t>
            </a:r>
            <a:r>
              <a:rPr lang="pt-PT" sz="2400" dirty="0">
                <a:latin typeface="Calibri" pitchFamily="34" charset="0"/>
              </a:rPr>
              <a:t> e o número de vértices de cada um.</a:t>
            </a:r>
          </a:p>
          <a:p>
            <a:pPr>
              <a:defRPr/>
            </a:pPr>
            <a:r>
              <a:rPr lang="en-US" sz="2400" dirty="0"/>
              <a:t/>
            </a:r>
            <a:br>
              <a:rPr lang="en-US" sz="2400" dirty="0"/>
            </a:br>
            <a:endParaRPr lang="pt-PT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Classe GeometryInfo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ECA488-A592-4AC3-8F8F-AACDBEEEB6EB}" type="slidenum">
              <a:rPr lang="pt-PT"/>
              <a:pPr>
                <a:defRPr/>
              </a:pPr>
              <a:t>45</a:t>
            </a:fld>
            <a:endParaRPr lang="pt-PT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85800" y="1657350"/>
            <a:ext cx="8243888" cy="455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000" dirty="0">
                <a:latin typeface="Calibri" pitchFamily="34" charset="0"/>
              </a:rPr>
              <a:t>Objectos </a:t>
            </a:r>
            <a:r>
              <a:rPr lang="pt-PT" sz="2000" dirty="0" err="1">
                <a:latin typeface="Calibri" pitchFamily="34" charset="0"/>
              </a:rPr>
              <a:t>GeometryInfo</a:t>
            </a:r>
            <a:r>
              <a:rPr lang="pt-PT" sz="2000" dirty="0">
                <a:latin typeface="Calibri" pitchFamily="34" charset="0"/>
              </a:rPr>
              <a:t> criados com a </a:t>
            </a:r>
            <a:r>
              <a:rPr lang="pt-PT" sz="2000" dirty="0" err="1">
                <a:latin typeface="Calibri" pitchFamily="34" charset="0"/>
              </a:rPr>
              <a:t>flag</a:t>
            </a:r>
            <a:r>
              <a:rPr lang="pt-PT" sz="2000" dirty="0">
                <a:latin typeface="Calibri" pitchFamily="34" charset="0"/>
              </a:rPr>
              <a:t> POLYGON_ARRAY permitem definir polígonos mais complexos com mais de 4 lados e opcionalmente com </a:t>
            </a:r>
            <a:r>
              <a:rPr lang="pt-PT" sz="2000" dirty="0" smtClean="0">
                <a:latin typeface="Calibri" pitchFamily="34" charset="0"/>
              </a:rPr>
              <a:t>aberturas.</a:t>
            </a:r>
            <a:endParaRPr lang="pt-PT" sz="20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000" dirty="0">
                <a:latin typeface="Calibri" pitchFamily="34" charset="0"/>
              </a:rPr>
              <a:t>Um polígono consiste num ou mais contornos. O primeiro contorno define a fronteira exterior do polígono e os contornos subsequentes definem </a:t>
            </a:r>
            <a:r>
              <a:rPr lang="pt-PT" sz="2000" dirty="0" smtClean="0">
                <a:latin typeface="Calibri" pitchFamily="34" charset="0"/>
              </a:rPr>
              <a:t>as aberturas.</a:t>
            </a:r>
            <a:endParaRPr lang="pt-PT" sz="20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000" dirty="0">
                <a:latin typeface="Calibri" pitchFamily="34" charset="0"/>
              </a:rPr>
              <a:t>Dois </a:t>
            </a:r>
            <a:r>
              <a:rPr lang="pt-PT" sz="2000" dirty="0" err="1">
                <a:latin typeface="Calibri" pitchFamily="34" charset="0"/>
              </a:rPr>
              <a:t>arrays</a:t>
            </a:r>
            <a:r>
              <a:rPr lang="pt-PT" sz="2000" dirty="0">
                <a:latin typeface="Calibri" pitchFamily="34" charset="0"/>
              </a:rPr>
              <a:t> de inteiros especificam o número de vértices de cada contorno e o número de contornos para cada polígono.</a:t>
            </a:r>
          </a:p>
          <a:p>
            <a:pPr>
              <a:defRPr/>
            </a:pPr>
            <a:r>
              <a:rPr lang="en-US" sz="2400" dirty="0"/>
              <a:t/>
            </a:r>
            <a:br>
              <a:rPr lang="en-US" sz="2400" dirty="0"/>
            </a:br>
            <a:endParaRPr lang="pt-PT" sz="2400" dirty="0">
              <a:latin typeface="Calibri" pitchFamily="34" charset="0"/>
            </a:endParaRPr>
          </a:p>
        </p:txBody>
      </p:sp>
      <p:pic>
        <p:nvPicPr>
          <p:cNvPr id="43013" name="Picture 10" descr="getfile_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988" y="4546600"/>
            <a:ext cx="4659312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hamada rectangular 6"/>
          <p:cNvSpPr/>
          <p:nvPr/>
        </p:nvSpPr>
        <p:spPr>
          <a:xfrm>
            <a:off x="428625" y="4500563"/>
            <a:ext cx="1643063" cy="714375"/>
          </a:xfrm>
          <a:prstGeom prst="wedgeRectCallout">
            <a:avLst>
              <a:gd name="adj1" fmla="val 81365"/>
              <a:gd name="adj2" fmla="val 17288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PT" sz="1400" dirty="0"/>
              <a:t>Há 4 </a:t>
            </a:r>
            <a:r>
              <a:rPr lang="pt-PT" sz="1400" dirty="0" err="1"/>
              <a:t>stripes</a:t>
            </a:r>
            <a:r>
              <a:rPr lang="pt-PT" sz="1400" dirty="0"/>
              <a:t>, com 5, 4, 3 e 4 vértices respectivamente.</a:t>
            </a:r>
          </a:p>
        </p:txBody>
      </p:sp>
      <p:sp>
        <p:nvSpPr>
          <p:cNvPr id="8" name="Chamada rectangular 7"/>
          <p:cNvSpPr/>
          <p:nvPr/>
        </p:nvSpPr>
        <p:spPr>
          <a:xfrm>
            <a:off x="7215188" y="4429125"/>
            <a:ext cx="1643062" cy="1571625"/>
          </a:xfrm>
          <a:prstGeom prst="wedgeRectCallout">
            <a:avLst>
              <a:gd name="adj1" fmla="val -114094"/>
              <a:gd name="adj2" fmla="val 5410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PT" sz="1400" dirty="0"/>
              <a:t>Há 2 polígonos. O primeiro é definido por 1 contorno e o segundo por 3 contornos. Logo, o segundo tem 2 </a:t>
            </a:r>
            <a:r>
              <a:rPr lang="pt-PT" sz="1400" dirty="0" smtClean="0"/>
              <a:t>aberturas.</a:t>
            </a:r>
            <a:endParaRPr lang="pt-PT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Classe GeometryInfo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42FABF-C80D-4911-9A61-CA11D7F23A1D}" type="slidenum">
              <a:rPr lang="pt-PT"/>
              <a:pPr>
                <a:defRPr/>
              </a:pPr>
              <a:t>46</a:t>
            </a:fld>
            <a:endParaRPr lang="pt-PT" dirty="0"/>
          </a:p>
        </p:txBody>
      </p:sp>
      <p:sp>
        <p:nvSpPr>
          <p:cNvPr id="7" name="AutoShape 10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4067175" y="5822950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Book Antiqua" pitchFamily="18" charset="0"/>
              </a:rPr>
              <a:t>Run</a:t>
            </a:r>
          </a:p>
        </p:txBody>
      </p:sp>
      <p:sp>
        <p:nvSpPr>
          <p:cNvPr id="8" name="AutoShape 10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571500" y="5822950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>
                <a:latin typeface="Book Antiqua" pitchFamily="18" charset="0"/>
              </a:rPr>
              <a:t>Fonte  6.3</a:t>
            </a:r>
          </a:p>
        </p:txBody>
      </p:sp>
      <p:pic>
        <p:nvPicPr>
          <p:cNvPr id="44038" name="Picture 2" descr="H:\Carlos\Disciplinas\CG\CG_0708\Livros Java\Livro\Livro\Computer_Graphics_Using_Java__2D_and_3D_-_Prentice_Hall_2006\6.4. GeometryInfo_files\getfile_001.da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571625"/>
            <a:ext cx="47625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0">
            <a:hlinkClick r:id="rId5" action="ppaction://program" highlightClick="1"/>
          </p:cNvPr>
          <p:cNvSpPr>
            <a:spLocks noChangeArrowheads="1"/>
          </p:cNvSpPr>
          <p:nvPr/>
        </p:nvSpPr>
        <p:spPr bwMode="auto">
          <a:xfrm>
            <a:off x="2324100" y="5805488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>
                <a:latin typeface="Book Antiqua" pitchFamily="18" charset="0"/>
              </a:rPr>
              <a:t>Fonte 6.4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Criação de uma </a:t>
            </a:r>
            <a:br>
              <a:rPr lang="pt-PT" altLang="pt-PT" smtClean="0"/>
            </a:br>
            <a:r>
              <a:rPr lang="pt-PT" altLang="pt-PT" smtClean="0"/>
              <a:t>Malha de Polígonos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BBA02-4870-4252-81E4-17DED8EB9577}" type="slidenum">
              <a:rPr lang="pt-PT"/>
              <a:pPr>
                <a:defRPr/>
              </a:pPr>
              <a:t>47</a:t>
            </a:fld>
            <a:endParaRPr lang="pt-PT" dirty="0"/>
          </a:p>
        </p:txBody>
      </p:sp>
      <p:sp>
        <p:nvSpPr>
          <p:cNvPr id="7" name="AutoShape 10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2268538" y="5876925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Book Antiqua" pitchFamily="18" charset="0"/>
              </a:rPr>
              <a:t>Run</a:t>
            </a:r>
          </a:p>
        </p:txBody>
      </p:sp>
      <p:sp>
        <p:nvSpPr>
          <p:cNvPr id="8" name="AutoShape 10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539750" y="5876925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>
                <a:latin typeface="Book Antiqua" pitchFamily="18" charset="0"/>
              </a:rPr>
              <a:t>Fonte </a:t>
            </a:r>
          </a:p>
        </p:txBody>
      </p:sp>
      <p:pic>
        <p:nvPicPr>
          <p:cNvPr id="51206" name="Picture 11" descr="H:\Carlos\Disciplinas\CG\CG_0708\Livros Java\Livro\Livro\Computer_Graphics_Using_Java__2D_and_3D_-_Prentice_Hall_2006\6.4. GeometryInfo_files\getfile_004.da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700213"/>
            <a:ext cx="4972050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Criação de uma </a:t>
            </a:r>
            <a:br>
              <a:rPr lang="pt-PT" altLang="pt-PT" smtClean="0"/>
            </a:br>
            <a:r>
              <a:rPr lang="pt-PT" altLang="pt-PT" smtClean="0"/>
              <a:t>Malha de Polígonos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864BF0-90AD-466C-82C6-505F79137533}" type="slidenum">
              <a:rPr lang="pt-PT"/>
              <a:pPr>
                <a:defRPr/>
              </a:pPr>
              <a:t>48</a:t>
            </a:fld>
            <a:endParaRPr lang="pt-PT" dirty="0"/>
          </a:p>
        </p:txBody>
      </p:sp>
      <p:graphicFrame>
        <p:nvGraphicFramePr>
          <p:cNvPr id="4506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098933"/>
              </p:ext>
            </p:extLst>
          </p:nvPr>
        </p:nvGraphicFramePr>
        <p:xfrm>
          <a:off x="2863850" y="3387725"/>
          <a:ext cx="37496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8" name="Equação" r:id="rId3" imgW="2197080" imgH="457200" progId="Equation.3">
                  <p:embed/>
                </p:oleObj>
              </mc:Choice>
              <mc:Fallback>
                <p:oleObj name="Equação" r:id="rId3" imgW="219708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3387725"/>
                        <a:ext cx="37496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047933"/>
              </p:ext>
            </p:extLst>
          </p:nvPr>
        </p:nvGraphicFramePr>
        <p:xfrm>
          <a:off x="2522538" y="4378325"/>
          <a:ext cx="44084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9" name="Equação" r:id="rId5" imgW="2184120" imgH="241200" progId="Equation.3">
                  <p:embed/>
                </p:oleObj>
              </mc:Choice>
              <mc:Fallback>
                <p:oleObj name="Equação" r:id="rId5" imgW="218412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4378325"/>
                        <a:ext cx="440848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Text Box 8"/>
          <p:cNvSpPr txBox="1">
            <a:spLocks noChangeArrowheads="1"/>
          </p:cNvSpPr>
          <p:nvPr/>
        </p:nvSpPr>
        <p:spPr bwMode="auto">
          <a:xfrm>
            <a:off x="489947" y="3464356"/>
            <a:ext cx="102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2000" dirty="0">
                <a:latin typeface="Times New Roman" pitchFamily="18" charset="0"/>
              </a:rPr>
              <a:t>Vertices</a:t>
            </a:r>
          </a:p>
        </p:txBody>
      </p:sp>
      <p:sp>
        <p:nvSpPr>
          <p:cNvPr id="45063" name="Text Box 9"/>
          <p:cNvSpPr txBox="1">
            <a:spLocks noChangeArrowheads="1"/>
          </p:cNvSpPr>
          <p:nvPr/>
        </p:nvSpPr>
        <p:spPr bwMode="auto">
          <a:xfrm>
            <a:off x="489947" y="4378756"/>
            <a:ext cx="1477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2000" dirty="0">
                <a:latin typeface="Times New Roman" pitchFamily="18" charset="0"/>
              </a:rPr>
              <a:t>Quadrilátero</a:t>
            </a:r>
          </a:p>
        </p:txBody>
      </p:sp>
      <p:sp>
        <p:nvSpPr>
          <p:cNvPr id="2" name="Retângulo 1"/>
          <p:cNvSpPr/>
          <p:nvPr/>
        </p:nvSpPr>
        <p:spPr>
          <a:xfrm>
            <a:off x="537161" y="1935163"/>
            <a:ext cx="15365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pl-PL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l-PL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pl-PL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l-PL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pl-PL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l-PL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pl-PL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l-PL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pl-PL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pl-PL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l-PL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pl-PL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l-PL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pl-PL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pl-PL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l-PL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l-PL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pl-PL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l-PL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l-PL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537161" y="5296331"/>
            <a:ext cx="12849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2000" dirty="0" smtClean="0">
                <a:latin typeface="Times New Roman" pitchFamily="18" charset="0"/>
              </a:rPr>
              <a:t>Triângulos</a:t>
            </a:r>
            <a:endParaRPr lang="pt-PT" altLang="pt-PT" sz="2000" dirty="0">
              <a:latin typeface="Times New Roman" pitchFamily="18" charset="0"/>
            </a:endParaRPr>
          </a:p>
        </p:txBody>
      </p:sp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617770"/>
              </p:ext>
            </p:extLst>
          </p:nvPr>
        </p:nvGraphicFramePr>
        <p:xfrm>
          <a:off x="2388959" y="2420888"/>
          <a:ext cx="23574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0" name="Equação" r:id="rId7" imgW="1168200" imgH="203040" progId="Equation.3">
                  <p:embed/>
                </p:oleObj>
              </mc:Choice>
              <mc:Fallback>
                <p:oleObj name="Equação" r:id="rId7" imgW="1168200" imgH="203040" progId="Equation.3">
                  <p:embed/>
                  <p:pic>
                    <p:nvPicPr>
                      <p:cNvPr id="4506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8959" y="2420888"/>
                        <a:ext cx="235743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787752"/>
              </p:ext>
            </p:extLst>
          </p:nvPr>
        </p:nvGraphicFramePr>
        <p:xfrm>
          <a:off x="2063330" y="5261601"/>
          <a:ext cx="676751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1" name="Equação" r:id="rId9" imgW="3352680" imgH="241200" progId="Equation.3">
                  <p:embed/>
                </p:oleObj>
              </mc:Choice>
              <mc:Fallback>
                <p:oleObj name="Equação" r:id="rId9" imgW="3352680" imgH="241200" progId="Equation.3">
                  <p:embed/>
                  <p:pic>
                    <p:nvPicPr>
                      <p:cNvPr id="4506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330" y="5261601"/>
                        <a:ext cx="676751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Criação de uma </a:t>
            </a:r>
            <a:br>
              <a:rPr lang="pt-PT" altLang="pt-PT" smtClean="0"/>
            </a:br>
            <a:r>
              <a:rPr lang="pt-PT" altLang="pt-PT" smtClean="0"/>
              <a:t>Malha de Polígonos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864BF0-90AD-466C-82C6-505F79137533}" type="slidenum">
              <a:rPr lang="pt-PT"/>
              <a:pPr>
                <a:defRPr/>
              </a:pPr>
              <a:t>49</a:t>
            </a:fld>
            <a:endParaRPr lang="pt-PT" dirty="0"/>
          </a:p>
        </p:txBody>
      </p:sp>
      <p:pic>
        <p:nvPicPr>
          <p:cNvPr id="45064" name="Picture 11" descr="H:\Carlos\Disciplinas\CG\CG_0708\Livros Java\Livro\Livro\Computer_Graphics_Using_Java__2D_and_3D_-_Prentice_Hall_2006\6.4. GeometryInfo_files\getfile_004.d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458" y="3226544"/>
            <a:ext cx="4235084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12" descr="F:\Carlos\Disciplinas\CG\Livros Java\Livro\Livro\Computer_Graphics_Using_Java__2D_and_3D_-_Prentice_Hall_2006\6.4. GeometryInfo_files\getfile_003.d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884" y="2348880"/>
            <a:ext cx="4660232" cy="416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60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Modelação de Formas Geométricas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5C8690E-098C-4686-8EE3-72930D1EBC4B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6152" name="Rectangle 6"/>
          <p:cNvSpPr>
            <a:spLocks noChangeArrowheads="1"/>
          </p:cNvSpPr>
          <p:nvPr/>
        </p:nvSpPr>
        <p:spPr bwMode="auto">
          <a:xfrm>
            <a:off x="685800" y="1657350"/>
            <a:ext cx="7772400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PT" altLang="pt-PT" sz="2000" dirty="0"/>
              <a:t>As formas geométricas dos </a:t>
            </a:r>
            <a:r>
              <a:rPr lang="pt-PT" altLang="pt-PT" sz="2000" dirty="0" smtClean="0"/>
              <a:t>objetos </a:t>
            </a:r>
            <a:r>
              <a:rPr lang="pt-PT" altLang="pt-PT" sz="2000" dirty="0"/>
              <a:t>3D são tipicamente modeladas como pontos, linhas e superfícies</a:t>
            </a:r>
            <a:r>
              <a:rPr lang="pt-PT" altLang="pt-PT" sz="2000" dirty="0" smtClean="0"/>
              <a:t>.</a:t>
            </a:r>
            <a:endParaRPr lang="pt-PT" altLang="pt-PT" sz="2000" dirty="0"/>
          </a:p>
        </p:txBody>
      </p:sp>
      <p:sp>
        <p:nvSpPr>
          <p:cNvPr id="2" name="Trapézio 1"/>
          <p:cNvSpPr/>
          <p:nvPr/>
        </p:nvSpPr>
        <p:spPr>
          <a:xfrm rot="1970557">
            <a:off x="3204463" y="3025888"/>
            <a:ext cx="2935353" cy="2389572"/>
          </a:xfrm>
          <a:prstGeom prst="trapezoid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4528123" y="271650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994744" y="36450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148064" y="594845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2719071" y="43651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Chamada rectangular 14"/>
          <p:cNvSpPr/>
          <p:nvPr/>
        </p:nvSpPr>
        <p:spPr>
          <a:xfrm>
            <a:off x="6372200" y="2716502"/>
            <a:ext cx="720303" cy="426891"/>
          </a:xfrm>
          <a:prstGeom prst="wedgeRectCallout">
            <a:avLst>
              <a:gd name="adj1" fmla="val -73968"/>
              <a:gd name="adj2" fmla="val 15117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PT" sz="1400" dirty="0" smtClean="0"/>
              <a:t>Ponto.</a:t>
            </a:r>
            <a:endParaRPr lang="pt-PT" sz="1400" dirty="0"/>
          </a:p>
        </p:txBody>
      </p:sp>
      <p:sp>
        <p:nvSpPr>
          <p:cNvPr id="16" name="Chamada rectangular 15"/>
          <p:cNvSpPr/>
          <p:nvPr/>
        </p:nvSpPr>
        <p:spPr>
          <a:xfrm>
            <a:off x="2502935" y="2634843"/>
            <a:ext cx="720303" cy="426891"/>
          </a:xfrm>
          <a:prstGeom prst="wedgeRectCallout">
            <a:avLst>
              <a:gd name="adj1" fmla="val 98452"/>
              <a:gd name="adj2" fmla="val 1671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PT" sz="1400" dirty="0" smtClean="0"/>
              <a:t>Linha</a:t>
            </a:r>
            <a:endParaRPr lang="pt-PT" sz="1400" dirty="0"/>
          </a:p>
        </p:txBody>
      </p:sp>
      <p:sp>
        <p:nvSpPr>
          <p:cNvPr id="17" name="Chamada rectangular 16"/>
          <p:cNvSpPr/>
          <p:nvPr/>
        </p:nvSpPr>
        <p:spPr>
          <a:xfrm>
            <a:off x="2467386" y="5159770"/>
            <a:ext cx="952486" cy="426891"/>
          </a:xfrm>
          <a:prstGeom prst="wedgeRectCallout">
            <a:avLst>
              <a:gd name="adj1" fmla="val 162873"/>
              <a:gd name="adj2" fmla="val -11737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PT" sz="1400" dirty="0" smtClean="0"/>
              <a:t>Superfície</a:t>
            </a:r>
            <a:endParaRPr lang="pt-PT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Criação de uma </a:t>
            </a:r>
            <a:br>
              <a:rPr lang="pt-PT" altLang="pt-PT" smtClean="0"/>
            </a:br>
            <a:r>
              <a:rPr lang="pt-PT" altLang="pt-PT" smtClean="0"/>
              <a:t>Malha de Polígonos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ECA62-E0F8-4AB6-8049-8160ACBFAFF5}" type="slidenum">
              <a:rPr lang="pt-PT"/>
              <a:pPr>
                <a:defRPr/>
              </a:pPr>
              <a:t>50</a:t>
            </a:fld>
            <a:endParaRPr lang="pt-PT" dirty="0"/>
          </a:p>
        </p:txBody>
      </p:sp>
      <p:graphicFrame>
        <p:nvGraphicFramePr>
          <p:cNvPr id="46084" name="Object 6"/>
          <p:cNvGraphicFramePr>
            <a:graphicFrameLocks noChangeAspect="1"/>
          </p:cNvGraphicFramePr>
          <p:nvPr/>
        </p:nvGraphicFramePr>
        <p:xfrm>
          <a:off x="395288" y="1833563"/>
          <a:ext cx="3771900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7" name="Equação" r:id="rId3" imgW="2209800" imgH="723900" progId="Equation.3">
                  <p:embed/>
                </p:oleObj>
              </mc:Choice>
              <mc:Fallback>
                <p:oleObj name="Equação" r:id="rId3" imgW="2209800" imgH="723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833563"/>
                        <a:ext cx="3771900" cy="123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Conexão recta 12"/>
          <p:cNvCxnSpPr/>
          <p:nvPr/>
        </p:nvCxnSpPr>
        <p:spPr>
          <a:xfrm flipV="1">
            <a:off x="1908175" y="3429000"/>
            <a:ext cx="2951163" cy="1871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cta 13"/>
          <p:cNvCxnSpPr/>
          <p:nvPr/>
        </p:nvCxnSpPr>
        <p:spPr>
          <a:xfrm flipV="1">
            <a:off x="3203575" y="3644900"/>
            <a:ext cx="2232025" cy="2087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cta 17"/>
          <p:cNvCxnSpPr/>
          <p:nvPr/>
        </p:nvCxnSpPr>
        <p:spPr>
          <a:xfrm flipV="1">
            <a:off x="4140200" y="3860800"/>
            <a:ext cx="1871663" cy="2160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cta 19"/>
          <p:cNvCxnSpPr/>
          <p:nvPr/>
        </p:nvCxnSpPr>
        <p:spPr>
          <a:xfrm flipV="1">
            <a:off x="4859338" y="3933825"/>
            <a:ext cx="1800225" cy="2492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cta 23"/>
          <p:cNvCxnSpPr/>
          <p:nvPr/>
        </p:nvCxnSpPr>
        <p:spPr>
          <a:xfrm flipH="1" flipV="1">
            <a:off x="4427538" y="3429000"/>
            <a:ext cx="2232025" cy="1079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cta 25"/>
          <p:cNvCxnSpPr/>
          <p:nvPr/>
        </p:nvCxnSpPr>
        <p:spPr>
          <a:xfrm flipH="1" flipV="1">
            <a:off x="3779838" y="3789363"/>
            <a:ext cx="252095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cta 29"/>
          <p:cNvCxnSpPr/>
          <p:nvPr/>
        </p:nvCxnSpPr>
        <p:spPr>
          <a:xfrm flipH="1" flipV="1">
            <a:off x="3132138" y="4365625"/>
            <a:ext cx="2519362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cta 30"/>
          <p:cNvCxnSpPr/>
          <p:nvPr/>
        </p:nvCxnSpPr>
        <p:spPr>
          <a:xfrm flipH="1" flipV="1">
            <a:off x="2484438" y="4868863"/>
            <a:ext cx="2663825" cy="1368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cta unidireccional 35"/>
          <p:cNvCxnSpPr/>
          <p:nvPr/>
        </p:nvCxnSpPr>
        <p:spPr>
          <a:xfrm flipV="1">
            <a:off x="1979613" y="3284538"/>
            <a:ext cx="2160587" cy="108108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cta unidireccional 36"/>
          <p:cNvCxnSpPr/>
          <p:nvPr/>
        </p:nvCxnSpPr>
        <p:spPr>
          <a:xfrm flipH="1" flipV="1">
            <a:off x="4787900" y="2997200"/>
            <a:ext cx="2376488" cy="100806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95" name="CaixaDeTexto 40"/>
          <p:cNvSpPr txBox="1">
            <a:spLocks noChangeArrowheads="1"/>
          </p:cNvSpPr>
          <p:nvPr/>
        </p:nvSpPr>
        <p:spPr bwMode="auto">
          <a:xfrm>
            <a:off x="4572000" y="2636838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6096" name="CaixaDeTexto 41"/>
          <p:cNvSpPr txBox="1">
            <a:spLocks noChangeArrowheads="1"/>
          </p:cNvSpPr>
          <p:nvPr/>
        </p:nvSpPr>
        <p:spPr bwMode="auto">
          <a:xfrm>
            <a:off x="7164388" y="3789363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6097" name="CaixaDeTexto 42"/>
          <p:cNvSpPr txBox="1">
            <a:spLocks noChangeArrowheads="1"/>
          </p:cNvSpPr>
          <p:nvPr/>
        </p:nvSpPr>
        <p:spPr bwMode="auto">
          <a:xfrm>
            <a:off x="1619250" y="4221163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46098" name="CaixaDeTexto 43"/>
          <p:cNvSpPr txBox="1">
            <a:spLocks noChangeArrowheads="1"/>
          </p:cNvSpPr>
          <p:nvPr/>
        </p:nvSpPr>
        <p:spPr bwMode="auto">
          <a:xfrm>
            <a:off x="4140200" y="2997200"/>
            <a:ext cx="215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46099" name="CaixaDeTexto 44"/>
          <p:cNvSpPr txBox="1">
            <a:spLocks noChangeArrowheads="1"/>
          </p:cNvSpPr>
          <p:nvPr/>
        </p:nvSpPr>
        <p:spPr bwMode="auto">
          <a:xfrm>
            <a:off x="5940425" y="2997200"/>
            <a:ext cx="350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46100" name="CaixaDeTexto 45"/>
          <p:cNvSpPr txBox="1">
            <a:spLocks noChangeArrowheads="1"/>
          </p:cNvSpPr>
          <p:nvPr/>
        </p:nvSpPr>
        <p:spPr bwMode="auto">
          <a:xfrm>
            <a:off x="2700338" y="3357563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46101" name="CaixaDeTexto 46"/>
          <p:cNvSpPr txBox="1">
            <a:spLocks noChangeArrowheads="1"/>
          </p:cNvSpPr>
          <p:nvPr/>
        </p:nvSpPr>
        <p:spPr bwMode="auto">
          <a:xfrm>
            <a:off x="1258888" y="4365625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46102" name="CaixaDeTexto 47"/>
          <p:cNvSpPr txBox="1">
            <a:spLocks noChangeArrowheads="1"/>
          </p:cNvSpPr>
          <p:nvPr/>
        </p:nvSpPr>
        <p:spPr bwMode="auto">
          <a:xfrm>
            <a:off x="7524750" y="4076700"/>
            <a:ext cx="325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cxnSp>
        <p:nvCxnSpPr>
          <p:cNvPr id="23" name="Conexão recta 22"/>
          <p:cNvCxnSpPr>
            <a:endCxn id="27" idx="4"/>
          </p:cNvCxnSpPr>
          <p:nvPr/>
        </p:nvCxnSpPr>
        <p:spPr>
          <a:xfrm flipV="1">
            <a:off x="5370947" y="2492896"/>
            <a:ext cx="8320" cy="209815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4927044" y="2051556"/>
            <a:ext cx="8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343449" y="2421260"/>
            <a:ext cx="71636" cy="71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Criação de uma </a:t>
            </a:r>
            <a:br>
              <a:rPr lang="pt-PT" altLang="pt-PT" smtClean="0"/>
            </a:br>
            <a:r>
              <a:rPr lang="pt-PT" altLang="pt-PT" smtClean="0"/>
              <a:t>Malha de Polígonos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ECD9CB-E728-4DF7-9CA6-C9257EBB3250}" type="slidenum">
              <a:rPr lang="pt-PT"/>
              <a:pPr>
                <a:defRPr/>
              </a:pPr>
              <a:t>51</a:t>
            </a:fld>
            <a:endParaRPr lang="pt-PT" dirty="0"/>
          </a:p>
        </p:txBody>
      </p:sp>
      <p:grpSp>
        <p:nvGrpSpPr>
          <p:cNvPr id="47108" name="Grupo 24"/>
          <p:cNvGrpSpPr>
            <a:grpSpLocks/>
          </p:cNvGrpSpPr>
          <p:nvPr/>
        </p:nvGrpSpPr>
        <p:grpSpPr bwMode="auto">
          <a:xfrm>
            <a:off x="250825" y="4005064"/>
            <a:ext cx="3962400" cy="2349699"/>
            <a:chOff x="1258888" y="2517678"/>
            <a:chExt cx="6591300" cy="3908522"/>
          </a:xfrm>
        </p:grpSpPr>
        <p:cxnSp>
          <p:nvCxnSpPr>
            <p:cNvPr id="13" name="Conexão recta 12"/>
            <p:cNvCxnSpPr/>
            <p:nvPr/>
          </p:nvCxnSpPr>
          <p:spPr>
            <a:xfrm flipV="1">
              <a:off x="1908511" y="3429039"/>
              <a:ext cx="2949713" cy="1872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cta 13"/>
            <p:cNvCxnSpPr/>
            <p:nvPr/>
          </p:nvCxnSpPr>
          <p:spPr>
            <a:xfrm flipV="1">
              <a:off x="3202476" y="3645574"/>
              <a:ext cx="2234070" cy="2086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cta 17"/>
            <p:cNvCxnSpPr/>
            <p:nvPr/>
          </p:nvCxnSpPr>
          <p:spPr>
            <a:xfrm flipV="1">
              <a:off x="4139942" y="3862109"/>
              <a:ext cx="1872288" cy="216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cta 19"/>
            <p:cNvCxnSpPr/>
            <p:nvPr/>
          </p:nvCxnSpPr>
          <p:spPr>
            <a:xfrm flipV="1">
              <a:off x="4858225" y="3933408"/>
              <a:ext cx="1800988" cy="2492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cta 23"/>
            <p:cNvCxnSpPr/>
            <p:nvPr/>
          </p:nvCxnSpPr>
          <p:spPr>
            <a:xfrm flipH="1" flipV="1">
              <a:off x="4427782" y="3429039"/>
              <a:ext cx="2231431" cy="1080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xão recta 25"/>
            <p:cNvCxnSpPr/>
            <p:nvPr/>
          </p:nvCxnSpPr>
          <p:spPr>
            <a:xfrm flipH="1" flipV="1">
              <a:off x="3780800" y="3788170"/>
              <a:ext cx="2519271" cy="1296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xão recta 29"/>
            <p:cNvCxnSpPr/>
            <p:nvPr/>
          </p:nvCxnSpPr>
          <p:spPr>
            <a:xfrm flipH="1" flipV="1">
              <a:off x="3131177" y="4366478"/>
              <a:ext cx="2519271" cy="12939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xão recta 30"/>
            <p:cNvCxnSpPr/>
            <p:nvPr/>
          </p:nvCxnSpPr>
          <p:spPr>
            <a:xfrm flipH="1" flipV="1">
              <a:off x="2484194" y="4868205"/>
              <a:ext cx="2664513" cy="1367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xão recta unidireccional 35"/>
            <p:cNvCxnSpPr/>
            <p:nvPr/>
          </p:nvCxnSpPr>
          <p:spPr>
            <a:xfrm flipV="1">
              <a:off x="1979812" y="3283803"/>
              <a:ext cx="2160130" cy="1082675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xão recta unidireccional 36"/>
            <p:cNvCxnSpPr/>
            <p:nvPr/>
          </p:nvCxnSpPr>
          <p:spPr>
            <a:xfrm flipH="1" flipV="1">
              <a:off x="4786924" y="2995969"/>
              <a:ext cx="2376671" cy="1008736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22" name="CaixaDeTexto 40"/>
            <p:cNvSpPr txBox="1">
              <a:spLocks noChangeArrowheads="1"/>
            </p:cNvSpPr>
            <p:nvPr/>
          </p:nvSpPr>
          <p:spPr bwMode="auto">
            <a:xfrm>
              <a:off x="4374390" y="2517678"/>
              <a:ext cx="300039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 i="1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47123" name="CaixaDeTexto 41"/>
            <p:cNvSpPr txBox="1">
              <a:spLocks noChangeArrowheads="1"/>
            </p:cNvSpPr>
            <p:nvPr/>
          </p:nvSpPr>
          <p:spPr bwMode="auto">
            <a:xfrm>
              <a:off x="7164388" y="3789363"/>
              <a:ext cx="3000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 i="1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47124" name="CaixaDeTexto 42"/>
            <p:cNvSpPr txBox="1">
              <a:spLocks noChangeArrowheads="1"/>
            </p:cNvSpPr>
            <p:nvPr/>
          </p:nvSpPr>
          <p:spPr bwMode="auto">
            <a:xfrm>
              <a:off x="1619250" y="4221163"/>
              <a:ext cx="3000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 i="1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47125" name="CaixaDeTexto 43"/>
            <p:cNvSpPr txBox="1">
              <a:spLocks noChangeArrowheads="1"/>
            </p:cNvSpPr>
            <p:nvPr/>
          </p:nvSpPr>
          <p:spPr bwMode="auto">
            <a:xfrm>
              <a:off x="4140200" y="2997200"/>
              <a:ext cx="2159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 i="1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7126" name="CaixaDeTexto 44"/>
            <p:cNvSpPr txBox="1">
              <a:spLocks noChangeArrowheads="1"/>
            </p:cNvSpPr>
            <p:nvPr/>
          </p:nvSpPr>
          <p:spPr bwMode="auto">
            <a:xfrm>
              <a:off x="5940425" y="2997200"/>
              <a:ext cx="35083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 i="1"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47127" name="CaixaDeTexto 45"/>
            <p:cNvSpPr txBox="1">
              <a:spLocks noChangeArrowheads="1"/>
            </p:cNvSpPr>
            <p:nvPr/>
          </p:nvSpPr>
          <p:spPr bwMode="auto">
            <a:xfrm>
              <a:off x="2700338" y="3357563"/>
              <a:ext cx="3000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 i="1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47128" name="CaixaDeTexto 46"/>
            <p:cNvSpPr txBox="1">
              <a:spLocks noChangeArrowheads="1"/>
            </p:cNvSpPr>
            <p:nvPr/>
          </p:nvSpPr>
          <p:spPr bwMode="auto">
            <a:xfrm>
              <a:off x="1258888" y="4365625"/>
              <a:ext cx="3143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 i="1"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sp>
          <p:nvSpPr>
            <p:cNvPr id="47129" name="CaixaDeTexto 47"/>
            <p:cNvSpPr txBox="1">
              <a:spLocks noChangeArrowheads="1"/>
            </p:cNvSpPr>
            <p:nvPr/>
          </p:nvSpPr>
          <p:spPr bwMode="auto">
            <a:xfrm>
              <a:off x="7524750" y="4076700"/>
              <a:ext cx="3254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</p:grpSp>
      <p:cxnSp>
        <p:nvCxnSpPr>
          <p:cNvPr id="3" name="Conexão recta 2"/>
          <p:cNvCxnSpPr/>
          <p:nvPr/>
        </p:nvCxnSpPr>
        <p:spPr>
          <a:xfrm flipV="1">
            <a:off x="2721870" y="3840013"/>
            <a:ext cx="0" cy="140846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2267744" y="3356992"/>
            <a:ext cx="8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684149" y="3754686"/>
            <a:ext cx="71636" cy="71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755576" y="1916832"/>
            <a:ext cx="7810151" cy="954107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GeometryInfo</a:t>
            </a:r>
            <a:r>
              <a:rPr kumimoji="0" lang="pt-PT" altLang="pt-PT" sz="14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PT" altLang="pt-PT" sz="14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</a:t>
            </a:r>
            <a:r>
              <a:rPr kumimoji="0" lang="pt-PT" altLang="pt-PT" sz="14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PT" altLang="pt-PT" sz="1400" b="1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pt-PT" altLang="pt-PT" sz="14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PT" altLang="pt-PT" sz="14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GeometryInfo</a:t>
            </a:r>
            <a:r>
              <a:rPr kumimoji="0" lang="pt-PT" altLang="pt-PT" sz="14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PT" altLang="pt-PT" sz="14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GeometryInfo.TRIANGLE_STRIP_ARRAY</a:t>
            </a:r>
            <a:r>
              <a:rPr kumimoji="0" lang="pt-PT" altLang="pt-PT" sz="14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gi.setCoordinates</a:t>
            </a:r>
            <a:r>
              <a:rPr kumimoji="0" lang="pt-PT" altLang="pt-PT" sz="14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PT" altLang="pt-PT" sz="14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pts</a:t>
            </a:r>
            <a:r>
              <a:rPr kumimoji="0" lang="pt-PT" altLang="pt-PT" sz="14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gi.setCoordinateIndices</a:t>
            </a:r>
            <a:r>
              <a:rPr kumimoji="0" lang="pt-PT" altLang="pt-PT" sz="14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PT" altLang="pt-PT" sz="14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kumimoji="0" lang="pt-PT" altLang="pt-PT" sz="14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gi.setStripCounts</a:t>
            </a:r>
            <a:r>
              <a:rPr kumimoji="0" lang="pt-PT" altLang="pt-PT" sz="14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PT" altLang="pt-PT" sz="14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stripCounts</a:t>
            </a:r>
            <a:r>
              <a:rPr kumimoji="0" lang="pt-PT" altLang="pt-PT" sz="14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pt-PT" altLang="pt-PT" sz="1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Criação de uma </a:t>
            </a:r>
            <a:br>
              <a:rPr lang="pt-PT" altLang="pt-PT" smtClean="0"/>
            </a:br>
            <a:r>
              <a:rPr lang="pt-PT" altLang="pt-PT" smtClean="0"/>
              <a:t>Malha de Polígonos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ECD9CB-E728-4DF7-9CA6-C9257EBB3250}" type="slidenum">
              <a:rPr lang="pt-PT"/>
              <a:pPr>
                <a:defRPr/>
              </a:pPr>
              <a:t>52</a:t>
            </a:fld>
            <a:endParaRPr lang="pt-PT" dirty="0"/>
          </a:p>
        </p:txBody>
      </p:sp>
      <p:grpSp>
        <p:nvGrpSpPr>
          <p:cNvPr id="47108" name="Grupo 24"/>
          <p:cNvGrpSpPr>
            <a:grpSpLocks/>
          </p:cNvGrpSpPr>
          <p:nvPr/>
        </p:nvGrpSpPr>
        <p:grpSpPr bwMode="auto">
          <a:xfrm>
            <a:off x="250825" y="4005064"/>
            <a:ext cx="3962400" cy="2349699"/>
            <a:chOff x="1258888" y="2517678"/>
            <a:chExt cx="6591300" cy="3908522"/>
          </a:xfrm>
        </p:grpSpPr>
        <p:cxnSp>
          <p:nvCxnSpPr>
            <p:cNvPr id="13" name="Conexão recta 12"/>
            <p:cNvCxnSpPr/>
            <p:nvPr/>
          </p:nvCxnSpPr>
          <p:spPr>
            <a:xfrm flipV="1">
              <a:off x="1908511" y="3429039"/>
              <a:ext cx="2949713" cy="1872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cta 13"/>
            <p:cNvCxnSpPr/>
            <p:nvPr/>
          </p:nvCxnSpPr>
          <p:spPr>
            <a:xfrm flipV="1">
              <a:off x="3202476" y="3645574"/>
              <a:ext cx="2234070" cy="2086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cta 17"/>
            <p:cNvCxnSpPr/>
            <p:nvPr/>
          </p:nvCxnSpPr>
          <p:spPr>
            <a:xfrm flipV="1">
              <a:off x="4139942" y="3862109"/>
              <a:ext cx="1872288" cy="216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cta 19"/>
            <p:cNvCxnSpPr/>
            <p:nvPr/>
          </p:nvCxnSpPr>
          <p:spPr>
            <a:xfrm flipV="1">
              <a:off x="4858225" y="3933408"/>
              <a:ext cx="1800988" cy="2492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cta 23"/>
            <p:cNvCxnSpPr/>
            <p:nvPr/>
          </p:nvCxnSpPr>
          <p:spPr>
            <a:xfrm flipH="1" flipV="1">
              <a:off x="4427782" y="3429039"/>
              <a:ext cx="2231431" cy="1080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xão recta 25"/>
            <p:cNvCxnSpPr/>
            <p:nvPr/>
          </p:nvCxnSpPr>
          <p:spPr>
            <a:xfrm flipH="1" flipV="1">
              <a:off x="3780800" y="3788170"/>
              <a:ext cx="2519271" cy="1296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xão recta 29"/>
            <p:cNvCxnSpPr/>
            <p:nvPr/>
          </p:nvCxnSpPr>
          <p:spPr>
            <a:xfrm flipH="1" flipV="1">
              <a:off x="3131177" y="4366478"/>
              <a:ext cx="2519271" cy="12939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xão recta 30"/>
            <p:cNvCxnSpPr/>
            <p:nvPr/>
          </p:nvCxnSpPr>
          <p:spPr>
            <a:xfrm flipH="1" flipV="1">
              <a:off x="2484194" y="4868205"/>
              <a:ext cx="2664513" cy="1367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xão recta unidireccional 35"/>
            <p:cNvCxnSpPr/>
            <p:nvPr/>
          </p:nvCxnSpPr>
          <p:spPr>
            <a:xfrm flipV="1">
              <a:off x="1979812" y="3283803"/>
              <a:ext cx="2160130" cy="1082675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xão recta unidireccional 36"/>
            <p:cNvCxnSpPr/>
            <p:nvPr/>
          </p:nvCxnSpPr>
          <p:spPr>
            <a:xfrm flipH="1" flipV="1">
              <a:off x="4786924" y="2995969"/>
              <a:ext cx="2376671" cy="1008736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22" name="CaixaDeTexto 40"/>
            <p:cNvSpPr txBox="1">
              <a:spLocks noChangeArrowheads="1"/>
            </p:cNvSpPr>
            <p:nvPr/>
          </p:nvSpPr>
          <p:spPr bwMode="auto">
            <a:xfrm>
              <a:off x="4374390" y="2517678"/>
              <a:ext cx="300039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47123" name="CaixaDeTexto 41"/>
            <p:cNvSpPr txBox="1">
              <a:spLocks noChangeArrowheads="1"/>
            </p:cNvSpPr>
            <p:nvPr/>
          </p:nvSpPr>
          <p:spPr bwMode="auto">
            <a:xfrm>
              <a:off x="7164388" y="3789363"/>
              <a:ext cx="3000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 i="1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47124" name="CaixaDeTexto 42"/>
            <p:cNvSpPr txBox="1">
              <a:spLocks noChangeArrowheads="1"/>
            </p:cNvSpPr>
            <p:nvPr/>
          </p:nvSpPr>
          <p:spPr bwMode="auto">
            <a:xfrm>
              <a:off x="1619250" y="4221163"/>
              <a:ext cx="3000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 i="1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47125" name="CaixaDeTexto 43"/>
            <p:cNvSpPr txBox="1">
              <a:spLocks noChangeArrowheads="1"/>
            </p:cNvSpPr>
            <p:nvPr/>
          </p:nvSpPr>
          <p:spPr bwMode="auto">
            <a:xfrm>
              <a:off x="4140200" y="2997200"/>
              <a:ext cx="2159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 i="1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7126" name="CaixaDeTexto 44"/>
            <p:cNvSpPr txBox="1">
              <a:spLocks noChangeArrowheads="1"/>
            </p:cNvSpPr>
            <p:nvPr/>
          </p:nvSpPr>
          <p:spPr bwMode="auto">
            <a:xfrm>
              <a:off x="5940425" y="2997200"/>
              <a:ext cx="35083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 i="1"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47127" name="CaixaDeTexto 45"/>
            <p:cNvSpPr txBox="1">
              <a:spLocks noChangeArrowheads="1"/>
            </p:cNvSpPr>
            <p:nvPr/>
          </p:nvSpPr>
          <p:spPr bwMode="auto">
            <a:xfrm>
              <a:off x="2700338" y="3357563"/>
              <a:ext cx="3000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 i="1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47128" name="CaixaDeTexto 46"/>
            <p:cNvSpPr txBox="1">
              <a:spLocks noChangeArrowheads="1"/>
            </p:cNvSpPr>
            <p:nvPr/>
          </p:nvSpPr>
          <p:spPr bwMode="auto">
            <a:xfrm>
              <a:off x="1258888" y="4365625"/>
              <a:ext cx="3143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 i="1"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sp>
          <p:nvSpPr>
            <p:cNvPr id="47129" name="CaixaDeTexto 47"/>
            <p:cNvSpPr txBox="1">
              <a:spLocks noChangeArrowheads="1"/>
            </p:cNvSpPr>
            <p:nvPr/>
          </p:nvSpPr>
          <p:spPr bwMode="auto">
            <a:xfrm>
              <a:off x="7524750" y="4076700"/>
              <a:ext cx="3254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</p:grpSp>
      <p:sp>
        <p:nvSpPr>
          <p:cNvPr id="27" name="Chamada rectangular 26"/>
          <p:cNvSpPr/>
          <p:nvPr/>
        </p:nvSpPr>
        <p:spPr>
          <a:xfrm>
            <a:off x="682278" y="1627981"/>
            <a:ext cx="1441450" cy="576263"/>
          </a:xfrm>
          <a:prstGeom prst="wedgeRectCallout">
            <a:avLst>
              <a:gd name="adj1" fmla="val 82954"/>
              <a:gd name="adj2" fmla="val 26723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PT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pt-PT" sz="1600" i="1" dirty="0">
                <a:latin typeface="Times New Roman" pitchFamily="18" charset="0"/>
                <a:cs typeface="Times New Roman" pitchFamily="18" charset="0"/>
              </a:rPr>
              <a:t>n vértices únicos </a:t>
            </a:r>
            <a:endParaRPr lang="pt-PT" sz="1400" i="1" dirty="0"/>
          </a:p>
        </p:txBody>
      </p:sp>
      <p:pic>
        <p:nvPicPr>
          <p:cNvPr id="471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5"/>
          <a:stretch>
            <a:fillRect/>
          </a:stretch>
        </p:blipFill>
        <p:spPr bwMode="auto">
          <a:xfrm>
            <a:off x="3441700" y="1989138"/>
            <a:ext cx="5451475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ângulo 27"/>
          <p:cNvSpPr/>
          <p:nvPr/>
        </p:nvSpPr>
        <p:spPr>
          <a:xfrm>
            <a:off x="3635375" y="1916113"/>
            <a:ext cx="5257800" cy="2520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cxnSp>
        <p:nvCxnSpPr>
          <p:cNvPr id="3" name="Conexão recta 2"/>
          <p:cNvCxnSpPr/>
          <p:nvPr/>
        </p:nvCxnSpPr>
        <p:spPr>
          <a:xfrm flipV="1">
            <a:off x="2721870" y="3840013"/>
            <a:ext cx="0" cy="140846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2267744" y="3356992"/>
            <a:ext cx="8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684149" y="3754686"/>
            <a:ext cx="71636" cy="71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115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rapézio 26"/>
          <p:cNvSpPr/>
          <p:nvPr/>
        </p:nvSpPr>
        <p:spPr>
          <a:xfrm rot="3135452">
            <a:off x="3399631" y="2834482"/>
            <a:ext cx="1152525" cy="3227388"/>
          </a:xfrm>
          <a:prstGeom prst="trapezoid">
            <a:avLst>
              <a:gd name="adj" fmla="val 27809"/>
            </a:avLst>
          </a:prstGeom>
          <a:solidFill>
            <a:srgbClr val="FF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4813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Criação de uma </a:t>
            </a:r>
            <a:br>
              <a:rPr lang="pt-PT" altLang="pt-PT" smtClean="0"/>
            </a:br>
            <a:r>
              <a:rPr lang="pt-PT" altLang="pt-PT" smtClean="0"/>
              <a:t>Malha de Polígonos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E0761-1AA0-4FF1-B7D5-7F68F58CB4A0}" type="slidenum">
              <a:rPr lang="pt-PT"/>
              <a:pPr>
                <a:defRPr/>
              </a:pPr>
              <a:t>53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 flipV="1">
            <a:off x="1908175" y="3429000"/>
            <a:ext cx="2951163" cy="1871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cta 13"/>
          <p:cNvCxnSpPr/>
          <p:nvPr/>
        </p:nvCxnSpPr>
        <p:spPr>
          <a:xfrm flipV="1">
            <a:off x="3203575" y="3644900"/>
            <a:ext cx="2232025" cy="2087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cta 17"/>
          <p:cNvCxnSpPr/>
          <p:nvPr/>
        </p:nvCxnSpPr>
        <p:spPr>
          <a:xfrm flipV="1">
            <a:off x="4140200" y="3860800"/>
            <a:ext cx="1871663" cy="2160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cta 19"/>
          <p:cNvCxnSpPr/>
          <p:nvPr/>
        </p:nvCxnSpPr>
        <p:spPr>
          <a:xfrm flipV="1">
            <a:off x="4859338" y="3933825"/>
            <a:ext cx="1800225" cy="2492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cta 23"/>
          <p:cNvCxnSpPr/>
          <p:nvPr/>
        </p:nvCxnSpPr>
        <p:spPr>
          <a:xfrm flipH="1" flipV="1">
            <a:off x="4427538" y="3429000"/>
            <a:ext cx="2232025" cy="1079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cta 25"/>
          <p:cNvCxnSpPr/>
          <p:nvPr/>
        </p:nvCxnSpPr>
        <p:spPr>
          <a:xfrm flipH="1" flipV="1">
            <a:off x="3779838" y="3789363"/>
            <a:ext cx="252095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cta 29"/>
          <p:cNvCxnSpPr/>
          <p:nvPr/>
        </p:nvCxnSpPr>
        <p:spPr>
          <a:xfrm flipH="1" flipV="1">
            <a:off x="3132138" y="4365625"/>
            <a:ext cx="2519362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cta 30"/>
          <p:cNvCxnSpPr/>
          <p:nvPr/>
        </p:nvCxnSpPr>
        <p:spPr>
          <a:xfrm flipH="1" flipV="1">
            <a:off x="2484438" y="4868863"/>
            <a:ext cx="2663825" cy="1368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cta unidireccional 35"/>
          <p:cNvCxnSpPr/>
          <p:nvPr/>
        </p:nvCxnSpPr>
        <p:spPr>
          <a:xfrm flipV="1">
            <a:off x="1979613" y="3284538"/>
            <a:ext cx="2160587" cy="108108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cta unidireccional 36"/>
          <p:cNvCxnSpPr/>
          <p:nvPr/>
        </p:nvCxnSpPr>
        <p:spPr>
          <a:xfrm flipH="1" flipV="1">
            <a:off x="4787900" y="2997200"/>
            <a:ext cx="2376488" cy="100806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43" name="CaixaDeTexto 40"/>
          <p:cNvSpPr txBox="1">
            <a:spLocks noChangeArrowheads="1"/>
          </p:cNvSpPr>
          <p:nvPr/>
        </p:nvSpPr>
        <p:spPr bwMode="auto">
          <a:xfrm>
            <a:off x="4572000" y="2636838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8144" name="CaixaDeTexto 41"/>
          <p:cNvSpPr txBox="1">
            <a:spLocks noChangeArrowheads="1"/>
          </p:cNvSpPr>
          <p:nvPr/>
        </p:nvSpPr>
        <p:spPr bwMode="auto">
          <a:xfrm>
            <a:off x="7164388" y="3789363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8145" name="CaixaDeTexto 42"/>
          <p:cNvSpPr txBox="1">
            <a:spLocks noChangeArrowheads="1"/>
          </p:cNvSpPr>
          <p:nvPr/>
        </p:nvSpPr>
        <p:spPr bwMode="auto">
          <a:xfrm>
            <a:off x="1619250" y="4221163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48146" name="CaixaDeTexto 43"/>
          <p:cNvSpPr txBox="1">
            <a:spLocks noChangeArrowheads="1"/>
          </p:cNvSpPr>
          <p:nvPr/>
        </p:nvSpPr>
        <p:spPr bwMode="auto">
          <a:xfrm>
            <a:off x="4140200" y="2997200"/>
            <a:ext cx="215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48147" name="CaixaDeTexto 44"/>
          <p:cNvSpPr txBox="1">
            <a:spLocks noChangeArrowheads="1"/>
          </p:cNvSpPr>
          <p:nvPr/>
        </p:nvSpPr>
        <p:spPr bwMode="auto">
          <a:xfrm>
            <a:off x="5940425" y="2997200"/>
            <a:ext cx="350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48148" name="CaixaDeTexto 45"/>
          <p:cNvSpPr txBox="1">
            <a:spLocks noChangeArrowheads="1"/>
          </p:cNvSpPr>
          <p:nvPr/>
        </p:nvSpPr>
        <p:spPr bwMode="auto">
          <a:xfrm>
            <a:off x="2700338" y="3357563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48149" name="CaixaDeTexto 46"/>
          <p:cNvSpPr txBox="1">
            <a:spLocks noChangeArrowheads="1"/>
          </p:cNvSpPr>
          <p:nvPr/>
        </p:nvSpPr>
        <p:spPr bwMode="auto">
          <a:xfrm>
            <a:off x="1258888" y="4365625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48150" name="CaixaDeTexto 47"/>
          <p:cNvSpPr txBox="1">
            <a:spLocks noChangeArrowheads="1"/>
          </p:cNvSpPr>
          <p:nvPr/>
        </p:nvSpPr>
        <p:spPr bwMode="auto">
          <a:xfrm>
            <a:off x="7524750" y="4076700"/>
            <a:ext cx="325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8" name="Chamada rectangular 27"/>
          <p:cNvSpPr/>
          <p:nvPr/>
        </p:nvSpPr>
        <p:spPr>
          <a:xfrm>
            <a:off x="539750" y="6021388"/>
            <a:ext cx="1152525" cy="360362"/>
          </a:xfrm>
          <a:prstGeom prst="wedgeRectCallout">
            <a:avLst>
              <a:gd name="adj1" fmla="val 118945"/>
              <a:gd name="adj2" fmla="val -22244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PT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pt-PT" sz="1400" dirty="0"/>
              <a:t> </a:t>
            </a:r>
            <a:r>
              <a:rPr lang="pt-PT" sz="1400" dirty="0" err="1"/>
              <a:t>stripes</a:t>
            </a:r>
            <a:endParaRPr lang="pt-PT" sz="1400" dirty="0"/>
          </a:p>
        </p:txBody>
      </p:sp>
      <p:sp>
        <p:nvSpPr>
          <p:cNvPr id="29" name="Oval 28"/>
          <p:cNvSpPr/>
          <p:nvPr/>
        </p:nvSpPr>
        <p:spPr>
          <a:xfrm>
            <a:off x="2470150" y="4830763"/>
            <a:ext cx="144463" cy="14446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2" name="Oval 31"/>
          <p:cNvSpPr/>
          <p:nvPr/>
        </p:nvSpPr>
        <p:spPr>
          <a:xfrm>
            <a:off x="3203575" y="4365625"/>
            <a:ext cx="144463" cy="14287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3" name="Oval 32"/>
          <p:cNvSpPr/>
          <p:nvPr/>
        </p:nvSpPr>
        <p:spPr>
          <a:xfrm>
            <a:off x="3995738" y="3860800"/>
            <a:ext cx="144462" cy="14446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4" name="Oval 33"/>
          <p:cNvSpPr/>
          <p:nvPr/>
        </p:nvSpPr>
        <p:spPr>
          <a:xfrm>
            <a:off x="4572000" y="3500438"/>
            <a:ext cx="144463" cy="14446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5" name="Oval 34"/>
          <p:cNvSpPr/>
          <p:nvPr/>
        </p:nvSpPr>
        <p:spPr>
          <a:xfrm>
            <a:off x="5148263" y="3789363"/>
            <a:ext cx="144462" cy="14446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8" name="Oval 37"/>
          <p:cNvSpPr/>
          <p:nvPr/>
        </p:nvSpPr>
        <p:spPr>
          <a:xfrm>
            <a:off x="4656138" y="4233863"/>
            <a:ext cx="144462" cy="14446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9" name="Oval 38"/>
          <p:cNvSpPr/>
          <p:nvPr/>
        </p:nvSpPr>
        <p:spPr>
          <a:xfrm>
            <a:off x="4054475" y="4843463"/>
            <a:ext cx="144463" cy="14446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40" name="Oval 39"/>
          <p:cNvSpPr/>
          <p:nvPr/>
        </p:nvSpPr>
        <p:spPr>
          <a:xfrm>
            <a:off x="3492500" y="5373688"/>
            <a:ext cx="142875" cy="14287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50" name="Chamada rectangular 49"/>
          <p:cNvSpPr/>
          <p:nvPr/>
        </p:nvSpPr>
        <p:spPr>
          <a:xfrm>
            <a:off x="468313" y="2349500"/>
            <a:ext cx="2447925" cy="863600"/>
          </a:xfrm>
          <a:prstGeom prst="wedgeRectCallout">
            <a:avLst>
              <a:gd name="adj1" fmla="val 59088"/>
              <a:gd name="adj2" fmla="val 1675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PT" sz="1600" i="1" dirty="0">
                <a:latin typeface="Times New Roman" pitchFamily="18" charset="0"/>
                <a:cs typeface="Times New Roman" pitchFamily="18" charset="0"/>
              </a:rPr>
              <a:t>2n</a:t>
            </a:r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 índices de coordenadas por </a:t>
            </a:r>
            <a:r>
              <a:rPr lang="pt-PT" sz="1600" dirty="0" err="1">
                <a:latin typeface="Times New Roman" pitchFamily="18" charset="0"/>
                <a:cs typeface="Times New Roman" pitchFamily="18" charset="0"/>
              </a:rPr>
              <a:t>stripe</a:t>
            </a:r>
            <a:endParaRPr lang="pt-PT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pt-PT" sz="1600" i="1" dirty="0">
                <a:latin typeface="Times New Roman" pitchFamily="18" charset="0"/>
                <a:cs typeface="Times New Roman" pitchFamily="18" charset="0"/>
              </a:rPr>
              <a:t>2n</a:t>
            </a:r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PT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-1) no total</a:t>
            </a:r>
            <a:endParaRPr lang="pt-PT" sz="1400" dirty="0"/>
          </a:p>
        </p:txBody>
      </p:sp>
      <p:pic>
        <p:nvPicPr>
          <p:cNvPr id="48161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989138"/>
            <a:ext cx="507682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ângulo 40"/>
          <p:cNvSpPr/>
          <p:nvPr/>
        </p:nvSpPr>
        <p:spPr>
          <a:xfrm>
            <a:off x="3825875" y="1916113"/>
            <a:ext cx="5113338" cy="576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rapézio 40"/>
          <p:cNvSpPr/>
          <p:nvPr/>
        </p:nvSpPr>
        <p:spPr>
          <a:xfrm rot="3135452">
            <a:off x="2353469" y="3005932"/>
            <a:ext cx="1152525" cy="3227387"/>
          </a:xfrm>
          <a:prstGeom prst="trapezoid">
            <a:avLst>
              <a:gd name="adj" fmla="val 27809"/>
            </a:avLst>
          </a:prstGeom>
          <a:solidFill>
            <a:srgbClr val="FF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4915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Criação de uma </a:t>
            </a:r>
            <a:br>
              <a:rPr lang="pt-PT" altLang="pt-PT" smtClean="0"/>
            </a:br>
            <a:r>
              <a:rPr lang="pt-PT" altLang="pt-PT" smtClean="0"/>
              <a:t>Malha de Polígonos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EFEDC4-2A8D-4735-9DD3-4294CBD941DF}" type="slidenum">
              <a:rPr lang="pt-PT"/>
              <a:pPr>
                <a:defRPr/>
              </a:pPr>
              <a:t>54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 flipV="1">
            <a:off x="862013" y="3600450"/>
            <a:ext cx="2951162" cy="1871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cta 13"/>
          <p:cNvCxnSpPr/>
          <p:nvPr/>
        </p:nvCxnSpPr>
        <p:spPr>
          <a:xfrm flipV="1">
            <a:off x="2157413" y="3816350"/>
            <a:ext cx="2232025" cy="2087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cta 17"/>
          <p:cNvCxnSpPr/>
          <p:nvPr/>
        </p:nvCxnSpPr>
        <p:spPr>
          <a:xfrm flipV="1">
            <a:off x="3094038" y="4032250"/>
            <a:ext cx="1871662" cy="2160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cta 19"/>
          <p:cNvCxnSpPr/>
          <p:nvPr/>
        </p:nvCxnSpPr>
        <p:spPr>
          <a:xfrm flipV="1">
            <a:off x="3813175" y="4105275"/>
            <a:ext cx="1800225" cy="2492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cta 23"/>
          <p:cNvCxnSpPr/>
          <p:nvPr/>
        </p:nvCxnSpPr>
        <p:spPr>
          <a:xfrm flipH="1" flipV="1">
            <a:off x="3381375" y="3600450"/>
            <a:ext cx="2232025" cy="1079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cta 25"/>
          <p:cNvCxnSpPr/>
          <p:nvPr/>
        </p:nvCxnSpPr>
        <p:spPr>
          <a:xfrm flipH="1" flipV="1">
            <a:off x="2733675" y="3960813"/>
            <a:ext cx="252095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cta 29"/>
          <p:cNvCxnSpPr/>
          <p:nvPr/>
        </p:nvCxnSpPr>
        <p:spPr>
          <a:xfrm flipH="1" flipV="1">
            <a:off x="2085975" y="4537075"/>
            <a:ext cx="2519363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cta 30"/>
          <p:cNvCxnSpPr/>
          <p:nvPr/>
        </p:nvCxnSpPr>
        <p:spPr>
          <a:xfrm flipH="1" flipV="1">
            <a:off x="1438275" y="5040313"/>
            <a:ext cx="2663825" cy="1368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cta unidireccional 35"/>
          <p:cNvCxnSpPr/>
          <p:nvPr/>
        </p:nvCxnSpPr>
        <p:spPr>
          <a:xfrm flipV="1">
            <a:off x="933450" y="3455988"/>
            <a:ext cx="2160588" cy="108108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cta unidireccional 36"/>
          <p:cNvCxnSpPr/>
          <p:nvPr/>
        </p:nvCxnSpPr>
        <p:spPr>
          <a:xfrm flipH="1" flipV="1">
            <a:off x="3741738" y="3168650"/>
            <a:ext cx="2376487" cy="100806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67" name="CaixaDeTexto 40"/>
          <p:cNvSpPr txBox="1">
            <a:spLocks noChangeArrowheads="1"/>
          </p:cNvSpPr>
          <p:nvPr/>
        </p:nvSpPr>
        <p:spPr bwMode="auto">
          <a:xfrm>
            <a:off x="3525838" y="2808288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9168" name="CaixaDeTexto 41"/>
          <p:cNvSpPr txBox="1">
            <a:spLocks noChangeArrowheads="1"/>
          </p:cNvSpPr>
          <p:nvPr/>
        </p:nvSpPr>
        <p:spPr bwMode="auto">
          <a:xfrm>
            <a:off x="6118225" y="3960813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9169" name="CaixaDeTexto 42"/>
          <p:cNvSpPr txBox="1">
            <a:spLocks noChangeArrowheads="1"/>
          </p:cNvSpPr>
          <p:nvPr/>
        </p:nvSpPr>
        <p:spPr bwMode="auto">
          <a:xfrm>
            <a:off x="573088" y="4392613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49170" name="CaixaDeTexto 43"/>
          <p:cNvSpPr txBox="1">
            <a:spLocks noChangeArrowheads="1"/>
          </p:cNvSpPr>
          <p:nvPr/>
        </p:nvSpPr>
        <p:spPr bwMode="auto">
          <a:xfrm>
            <a:off x="3094038" y="3168650"/>
            <a:ext cx="215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49171" name="CaixaDeTexto 44"/>
          <p:cNvSpPr txBox="1">
            <a:spLocks noChangeArrowheads="1"/>
          </p:cNvSpPr>
          <p:nvPr/>
        </p:nvSpPr>
        <p:spPr bwMode="auto">
          <a:xfrm>
            <a:off x="4894263" y="3168650"/>
            <a:ext cx="350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49172" name="CaixaDeTexto 45"/>
          <p:cNvSpPr txBox="1">
            <a:spLocks noChangeArrowheads="1"/>
          </p:cNvSpPr>
          <p:nvPr/>
        </p:nvSpPr>
        <p:spPr bwMode="auto">
          <a:xfrm>
            <a:off x="1654175" y="3529013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49173" name="CaixaDeTexto 46"/>
          <p:cNvSpPr txBox="1">
            <a:spLocks noChangeArrowheads="1"/>
          </p:cNvSpPr>
          <p:nvPr/>
        </p:nvSpPr>
        <p:spPr bwMode="auto">
          <a:xfrm>
            <a:off x="212725" y="4537075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49174" name="CaixaDeTexto 47"/>
          <p:cNvSpPr txBox="1">
            <a:spLocks noChangeArrowheads="1"/>
          </p:cNvSpPr>
          <p:nvPr/>
        </p:nvSpPr>
        <p:spPr bwMode="auto">
          <a:xfrm>
            <a:off x="6478588" y="4248150"/>
            <a:ext cx="325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9" name="Oval 28"/>
          <p:cNvSpPr/>
          <p:nvPr/>
        </p:nvSpPr>
        <p:spPr>
          <a:xfrm>
            <a:off x="1423988" y="5002213"/>
            <a:ext cx="144462" cy="14446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2" name="Oval 31"/>
          <p:cNvSpPr/>
          <p:nvPr/>
        </p:nvSpPr>
        <p:spPr>
          <a:xfrm>
            <a:off x="2157413" y="4537075"/>
            <a:ext cx="144462" cy="14287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3" name="Oval 32"/>
          <p:cNvSpPr/>
          <p:nvPr/>
        </p:nvSpPr>
        <p:spPr>
          <a:xfrm>
            <a:off x="2949575" y="4032250"/>
            <a:ext cx="144463" cy="14446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4" name="Oval 33"/>
          <p:cNvSpPr/>
          <p:nvPr/>
        </p:nvSpPr>
        <p:spPr>
          <a:xfrm>
            <a:off x="3525838" y="3671888"/>
            <a:ext cx="144462" cy="14446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5" name="Oval 34"/>
          <p:cNvSpPr/>
          <p:nvPr/>
        </p:nvSpPr>
        <p:spPr>
          <a:xfrm>
            <a:off x="4102100" y="3960813"/>
            <a:ext cx="144463" cy="14446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8" name="Oval 37"/>
          <p:cNvSpPr/>
          <p:nvPr/>
        </p:nvSpPr>
        <p:spPr>
          <a:xfrm>
            <a:off x="3609975" y="4405313"/>
            <a:ext cx="144463" cy="14446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9" name="Oval 38"/>
          <p:cNvSpPr/>
          <p:nvPr/>
        </p:nvSpPr>
        <p:spPr>
          <a:xfrm>
            <a:off x="3008313" y="5014913"/>
            <a:ext cx="144462" cy="14446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40" name="Oval 39"/>
          <p:cNvSpPr/>
          <p:nvPr/>
        </p:nvSpPr>
        <p:spPr>
          <a:xfrm>
            <a:off x="2446338" y="5545138"/>
            <a:ext cx="142875" cy="14287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50" name="Chamada rectangular 49"/>
          <p:cNvSpPr/>
          <p:nvPr/>
        </p:nvSpPr>
        <p:spPr>
          <a:xfrm>
            <a:off x="539750" y="2133600"/>
            <a:ext cx="2089150" cy="504825"/>
          </a:xfrm>
          <a:prstGeom prst="wedgeRectCallout">
            <a:avLst>
              <a:gd name="adj1" fmla="val 85544"/>
              <a:gd name="adj2" fmla="val 26185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Índices de coordenadas por </a:t>
            </a:r>
            <a:r>
              <a:rPr lang="pt-PT" sz="1600" dirty="0" err="1">
                <a:latin typeface="Times New Roman" pitchFamily="18" charset="0"/>
                <a:cs typeface="Times New Roman" pitchFamily="18" charset="0"/>
              </a:rPr>
              <a:t>stripe</a:t>
            </a:r>
            <a:endParaRPr lang="pt-PT" sz="1400" dirty="0"/>
          </a:p>
        </p:txBody>
      </p:sp>
      <p:sp>
        <p:nvSpPr>
          <p:cNvPr id="49184" name="CaixaDeTexto 48"/>
          <p:cNvSpPr txBox="1">
            <a:spLocks noChangeArrowheads="1"/>
          </p:cNvSpPr>
          <p:nvPr/>
        </p:nvSpPr>
        <p:spPr bwMode="auto">
          <a:xfrm>
            <a:off x="3454400" y="3744913"/>
            <a:ext cx="431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9185" name="CaixaDeTexto 51"/>
          <p:cNvSpPr txBox="1">
            <a:spLocks noChangeArrowheads="1"/>
          </p:cNvSpPr>
          <p:nvPr/>
        </p:nvSpPr>
        <p:spPr bwMode="auto">
          <a:xfrm>
            <a:off x="2805113" y="4105275"/>
            <a:ext cx="433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9186" name="CaixaDeTexto 52"/>
          <p:cNvSpPr txBox="1">
            <a:spLocks noChangeArrowheads="1"/>
          </p:cNvSpPr>
          <p:nvPr/>
        </p:nvSpPr>
        <p:spPr bwMode="auto">
          <a:xfrm>
            <a:off x="1365250" y="5113338"/>
            <a:ext cx="647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n-1</a:t>
            </a:r>
          </a:p>
        </p:txBody>
      </p:sp>
      <p:sp>
        <p:nvSpPr>
          <p:cNvPr id="49187" name="CaixaDeTexto 53"/>
          <p:cNvSpPr txBox="1">
            <a:spLocks noChangeArrowheads="1"/>
          </p:cNvSpPr>
          <p:nvPr/>
        </p:nvSpPr>
        <p:spPr bwMode="auto">
          <a:xfrm>
            <a:off x="2012950" y="4608513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. . .</a:t>
            </a:r>
          </a:p>
        </p:txBody>
      </p:sp>
      <p:sp>
        <p:nvSpPr>
          <p:cNvPr id="49188" name="CaixaDeTexto 54"/>
          <p:cNvSpPr txBox="1">
            <a:spLocks noChangeArrowheads="1"/>
          </p:cNvSpPr>
          <p:nvPr/>
        </p:nvSpPr>
        <p:spPr bwMode="auto">
          <a:xfrm>
            <a:off x="3454400" y="4527550"/>
            <a:ext cx="595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n+1</a:t>
            </a:r>
          </a:p>
        </p:txBody>
      </p:sp>
      <p:sp>
        <p:nvSpPr>
          <p:cNvPr id="49189" name="CaixaDeTexto 50"/>
          <p:cNvSpPr txBox="1">
            <a:spLocks noChangeArrowheads="1"/>
          </p:cNvSpPr>
          <p:nvPr/>
        </p:nvSpPr>
        <p:spPr bwMode="auto">
          <a:xfrm>
            <a:off x="4102100" y="4032250"/>
            <a:ext cx="360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pic>
        <p:nvPicPr>
          <p:cNvPr id="49190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0" y="1773238"/>
            <a:ext cx="357663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Rectângulo 41"/>
          <p:cNvSpPr/>
          <p:nvPr/>
        </p:nvSpPr>
        <p:spPr>
          <a:xfrm>
            <a:off x="5292725" y="1773238"/>
            <a:ext cx="3646488" cy="1800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rapézio 41"/>
          <p:cNvSpPr/>
          <p:nvPr/>
        </p:nvSpPr>
        <p:spPr>
          <a:xfrm rot="3135452">
            <a:off x="2353469" y="3005932"/>
            <a:ext cx="1152525" cy="3227387"/>
          </a:xfrm>
          <a:prstGeom prst="trapezoid">
            <a:avLst>
              <a:gd name="adj" fmla="val 27809"/>
            </a:avLst>
          </a:prstGeom>
          <a:solidFill>
            <a:srgbClr val="FF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5017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Criação de uma </a:t>
            </a:r>
            <a:br>
              <a:rPr lang="pt-PT" altLang="pt-PT" smtClean="0"/>
            </a:br>
            <a:r>
              <a:rPr lang="pt-PT" altLang="pt-PT" smtClean="0"/>
              <a:t>Malha de Polígonos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2B809-04A3-4F23-A40D-3CFECE596ABC}" type="slidenum">
              <a:rPr lang="pt-PT"/>
              <a:pPr>
                <a:defRPr/>
              </a:pPr>
              <a:t>55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 flipV="1">
            <a:off x="862013" y="3600450"/>
            <a:ext cx="2951162" cy="1871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cta 13"/>
          <p:cNvCxnSpPr/>
          <p:nvPr/>
        </p:nvCxnSpPr>
        <p:spPr>
          <a:xfrm flipV="1">
            <a:off x="2157413" y="3816350"/>
            <a:ext cx="2232025" cy="2087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cta 17"/>
          <p:cNvCxnSpPr/>
          <p:nvPr/>
        </p:nvCxnSpPr>
        <p:spPr>
          <a:xfrm flipV="1">
            <a:off x="3094038" y="4032250"/>
            <a:ext cx="1871662" cy="2160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cta 19"/>
          <p:cNvCxnSpPr/>
          <p:nvPr/>
        </p:nvCxnSpPr>
        <p:spPr>
          <a:xfrm flipV="1">
            <a:off x="3813175" y="4105275"/>
            <a:ext cx="1800225" cy="2492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cta 23"/>
          <p:cNvCxnSpPr/>
          <p:nvPr/>
        </p:nvCxnSpPr>
        <p:spPr>
          <a:xfrm flipH="1" flipV="1">
            <a:off x="3381375" y="3600450"/>
            <a:ext cx="2232025" cy="1079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cta 25"/>
          <p:cNvCxnSpPr/>
          <p:nvPr/>
        </p:nvCxnSpPr>
        <p:spPr>
          <a:xfrm flipH="1" flipV="1">
            <a:off x="2733675" y="3960813"/>
            <a:ext cx="252095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cta 29"/>
          <p:cNvCxnSpPr/>
          <p:nvPr/>
        </p:nvCxnSpPr>
        <p:spPr>
          <a:xfrm flipH="1" flipV="1">
            <a:off x="2085975" y="4537075"/>
            <a:ext cx="2519363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cta 30"/>
          <p:cNvCxnSpPr/>
          <p:nvPr/>
        </p:nvCxnSpPr>
        <p:spPr>
          <a:xfrm flipH="1" flipV="1">
            <a:off x="1438275" y="5040313"/>
            <a:ext cx="2663825" cy="1368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cta unidireccional 35"/>
          <p:cNvCxnSpPr/>
          <p:nvPr/>
        </p:nvCxnSpPr>
        <p:spPr>
          <a:xfrm flipV="1">
            <a:off x="933450" y="3455988"/>
            <a:ext cx="2160588" cy="108108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cta unidireccional 36"/>
          <p:cNvCxnSpPr/>
          <p:nvPr/>
        </p:nvCxnSpPr>
        <p:spPr>
          <a:xfrm flipH="1" flipV="1">
            <a:off x="3741738" y="3168650"/>
            <a:ext cx="2376487" cy="100806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91" name="CaixaDeTexto 40"/>
          <p:cNvSpPr txBox="1">
            <a:spLocks noChangeArrowheads="1"/>
          </p:cNvSpPr>
          <p:nvPr/>
        </p:nvSpPr>
        <p:spPr bwMode="auto">
          <a:xfrm>
            <a:off x="3491880" y="2808288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50192" name="CaixaDeTexto 41"/>
          <p:cNvSpPr txBox="1">
            <a:spLocks noChangeArrowheads="1"/>
          </p:cNvSpPr>
          <p:nvPr/>
        </p:nvSpPr>
        <p:spPr bwMode="auto">
          <a:xfrm>
            <a:off x="6118225" y="3960813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50193" name="CaixaDeTexto 42"/>
          <p:cNvSpPr txBox="1">
            <a:spLocks noChangeArrowheads="1"/>
          </p:cNvSpPr>
          <p:nvPr/>
        </p:nvSpPr>
        <p:spPr bwMode="auto">
          <a:xfrm>
            <a:off x="573088" y="4392613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50194" name="CaixaDeTexto 43"/>
          <p:cNvSpPr txBox="1">
            <a:spLocks noChangeArrowheads="1"/>
          </p:cNvSpPr>
          <p:nvPr/>
        </p:nvSpPr>
        <p:spPr bwMode="auto">
          <a:xfrm>
            <a:off x="3094038" y="3168650"/>
            <a:ext cx="215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50195" name="CaixaDeTexto 44"/>
          <p:cNvSpPr txBox="1">
            <a:spLocks noChangeArrowheads="1"/>
          </p:cNvSpPr>
          <p:nvPr/>
        </p:nvSpPr>
        <p:spPr bwMode="auto">
          <a:xfrm>
            <a:off x="4894263" y="3168650"/>
            <a:ext cx="350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50196" name="CaixaDeTexto 45"/>
          <p:cNvSpPr txBox="1">
            <a:spLocks noChangeArrowheads="1"/>
          </p:cNvSpPr>
          <p:nvPr/>
        </p:nvSpPr>
        <p:spPr bwMode="auto">
          <a:xfrm>
            <a:off x="1654175" y="3529013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50197" name="CaixaDeTexto 46"/>
          <p:cNvSpPr txBox="1">
            <a:spLocks noChangeArrowheads="1"/>
          </p:cNvSpPr>
          <p:nvPr/>
        </p:nvSpPr>
        <p:spPr bwMode="auto">
          <a:xfrm>
            <a:off x="212725" y="4537075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50198" name="CaixaDeTexto 47"/>
          <p:cNvSpPr txBox="1">
            <a:spLocks noChangeArrowheads="1"/>
          </p:cNvSpPr>
          <p:nvPr/>
        </p:nvSpPr>
        <p:spPr bwMode="auto">
          <a:xfrm>
            <a:off x="6478588" y="4248150"/>
            <a:ext cx="325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9" name="Oval 28"/>
          <p:cNvSpPr/>
          <p:nvPr/>
        </p:nvSpPr>
        <p:spPr>
          <a:xfrm>
            <a:off x="1423988" y="5002213"/>
            <a:ext cx="144462" cy="14446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2" name="Oval 31"/>
          <p:cNvSpPr/>
          <p:nvPr/>
        </p:nvSpPr>
        <p:spPr>
          <a:xfrm>
            <a:off x="2157413" y="4537075"/>
            <a:ext cx="144462" cy="14287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3" name="Oval 32"/>
          <p:cNvSpPr/>
          <p:nvPr/>
        </p:nvSpPr>
        <p:spPr>
          <a:xfrm>
            <a:off x="2949575" y="4032250"/>
            <a:ext cx="144463" cy="14446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4" name="Oval 33"/>
          <p:cNvSpPr/>
          <p:nvPr/>
        </p:nvSpPr>
        <p:spPr>
          <a:xfrm>
            <a:off x="3525838" y="3671888"/>
            <a:ext cx="144462" cy="14446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5" name="Oval 34"/>
          <p:cNvSpPr/>
          <p:nvPr/>
        </p:nvSpPr>
        <p:spPr>
          <a:xfrm>
            <a:off x="4102100" y="3960813"/>
            <a:ext cx="144463" cy="14446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8" name="Oval 37"/>
          <p:cNvSpPr/>
          <p:nvPr/>
        </p:nvSpPr>
        <p:spPr>
          <a:xfrm>
            <a:off x="3609975" y="4405313"/>
            <a:ext cx="144463" cy="14446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9" name="Oval 38"/>
          <p:cNvSpPr/>
          <p:nvPr/>
        </p:nvSpPr>
        <p:spPr>
          <a:xfrm>
            <a:off x="3008313" y="5014913"/>
            <a:ext cx="144462" cy="14446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40" name="Oval 39"/>
          <p:cNvSpPr/>
          <p:nvPr/>
        </p:nvSpPr>
        <p:spPr>
          <a:xfrm>
            <a:off x="2446338" y="5545138"/>
            <a:ext cx="142875" cy="14287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50" name="Chamada rectangular 49"/>
          <p:cNvSpPr/>
          <p:nvPr/>
        </p:nvSpPr>
        <p:spPr>
          <a:xfrm>
            <a:off x="468313" y="1844675"/>
            <a:ext cx="2665412" cy="576263"/>
          </a:xfrm>
          <a:prstGeom prst="wedgeRectCallout">
            <a:avLst>
              <a:gd name="adj1" fmla="val 54048"/>
              <a:gd name="adj2" fmla="val 27474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Sequência de índices para criar a </a:t>
            </a:r>
            <a:r>
              <a:rPr lang="pt-PT" sz="1600" dirty="0" err="1">
                <a:latin typeface="Times New Roman" pitchFamily="18" charset="0"/>
                <a:cs typeface="Times New Roman" pitchFamily="18" charset="0"/>
              </a:rPr>
              <a:t>stripe</a:t>
            </a:r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: n, 0, n+1, 1, . . .</a:t>
            </a:r>
            <a:endParaRPr lang="pt-PT" sz="1400" dirty="0"/>
          </a:p>
        </p:txBody>
      </p:sp>
      <p:sp>
        <p:nvSpPr>
          <p:cNvPr id="50208" name="CaixaDeTexto 48"/>
          <p:cNvSpPr txBox="1">
            <a:spLocks noChangeArrowheads="1"/>
          </p:cNvSpPr>
          <p:nvPr/>
        </p:nvSpPr>
        <p:spPr bwMode="auto">
          <a:xfrm>
            <a:off x="3454400" y="3744913"/>
            <a:ext cx="431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0209" name="CaixaDeTexto 51"/>
          <p:cNvSpPr txBox="1">
            <a:spLocks noChangeArrowheads="1"/>
          </p:cNvSpPr>
          <p:nvPr/>
        </p:nvSpPr>
        <p:spPr bwMode="auto">
          <a:xfrm>
            <a:off x="2805113" y="4105275"/>
            <a:ext cx="433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0210" name="CaixaDeTexto 52"/>
          <p:cNvSpPr txBox="1">
            <a:spLocks noChangeArrowheads="1"/>
          </p:cNvSpPr>
          <p:nvPr/>
        </p:nvSpPr>
        <p:spPr bwMode="auto">
          <a:xfrm>
            <a:off x="1365250" y="5113338"/>
            <a:ext cx="647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n-1</a:t>
            </a:r>
          </a:p>
        </p:txBody>
      </p:sp>
      <p:sp>
        <p:nvSpPr>
          <p:cNvPr id="50211" name="CaixaDeTexto 53"/>
          <p:cNvSpPr txBox="1">
            <a:spLocks noChangeArrowheads="1"/>
          </p:cNvSpPr>
          <p:nvPr/>
        </p:nvSpPr>
        <p:spPr bwMode="auto">
          <a:xfrm>
            <a:off x="2012950" y="4608513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. . .</a:t>
            </a:r>
          </a:p>
        </p:txBody>
      </p:sp>
      <p:sp>
        <p:nvSpPr>
          <p:cNvPr id="50212" name="CaixaDeTexto 54"/>
          <p:cNvSpPr txBox="1">
            <a:spLocks noChangeArrowheads="1"/>
          </p:cNvSpPr>
          <p:nvPr/>
        </p:nvSpPr>
        <p:spPr bwMode="auto">
          <a:xfrm>
            <a:off x="3454400" y="4527550"/>
            <a:ext cx="595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n+1</a:t>
            </a:r>
          </a:p>
        </p:txBody>
      </p:sp>
      <p:sp>
        <p:nvSpPr>
          <p:cNvPr id="50213" name="CaixaDeTexto 50"/>
          <p:cNvSpPr txBox="1">
            <a:spLocks noChangeArrowheads="1"/>
          </p:cNvSpPr>
          <p:nvPr/>
        </p:nvSpPr>
        <p:spPr bwMode="auto">
          <a:xfrm>
            <a:off x="4102100" y="4032250"/>
            <a:ext cx="360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cxnSp>
        <p:nvCxnSpPr>
          <p:cNvPr id="57" name="Conexão recta 56"/>
          <p:cNvCxnSpPr>
            <a:stCxn id="50208" idx="0"/>
            <a:endCxn id="35" idx="1"/>
          </p:cNvCxnSpPr>
          <p:nvPr/>
        </p:nvCxnSpPr>
        <p:spPr>
          <a:xfrm>
            <a:off x="3670300" y="3744913"/>
            <a:ext cx="452438" cy="236537"/>
          </a:xfrm>
          <a:prstGeom prst="line">
            <a:avLst/>
          </a:prstGeom>
          <a:ln w="28575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xão recta 57"/>
          <p:cNvCxnSpPr/>
          <p:nvPr/>
        </p:nvCxnSpPr>
        <p:spPr>
          <a:xfrm flipH="1" flipV="1">
            <a:off x="3597275" y="3816350"/>
            <a:ext cx="65088" cy="609600"/>
          </a:xfrm>
          <a:prstGeom prst="line">
            <a:avLst/>
          </a:prstGeom>
          <a:ln w="28575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xão recta 62"/>
          <p:cNvCxnSpPr/>
          <p:nvPr/>
        </p:nvCxnSpPr>
        <p:spPr>
          <a:xfrm>
            <a:off x="3094038" y="4176713"/>
            <a:ext cx="525462" cy="236537"/>
          </a:xfrm>
          <a:prstGeom prst="line">
            <a:avLst/>
          </a:prstGeom>
          <a:ln w="28575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xão recta 67"/>
          <p:cNvCxnSpPr>
            <a:stCxn id="39" idx="0"/>
          </p:cNvCxnSpPr>
          <p:nvPr/>
        </p:nvCxnSpPr>
        <p:spPr>
          <a:xfrm flipH="1" flipV="1">
            <a:off x="3021013" y="4248150"/>
            <a:ext cx="60325" cy="766763"/>
          </a:xfrm>
          <a:prstGeom prst="line">
            <a:avLst/>
          </a:prstGeom>
          <a:ln w="28575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218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0" y="1773238"/>
            <a:ext cx="357663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Rectângulo 45"/>
          <p:cNvSpPr/>
          <p:nvPr/>
        </p:nvSpPr>
        <p:spPr>
          <a:xfrm>
            <a:off x="5292725" y="1773238"/>
            <a:ext cx="3646488" cy="1800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Primitivas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DDE649-83BA-43EF-B31E-B78CFAE912A1}" type="slidenum">
              <a:rPr lang="pt-PT"/>
              <a:pPr>
                <a:defRPr/>
              </a:pPr>
              <a:t>56</a:t>
            </a:fld>
            <a:endParaRPr lang="pt-PT" dirty="0"/>
          </a:p>
        </p:txBody>
      </p:sp>
      <p:pic>
        <p:nvPicPr>
          <p:cNvPr id="52228" name="Picture 12" descr="getfile_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88" y="2143125"/>
            <a:ext cx="1643062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Rectangle 6"/>
          <p:cNvSpPr>
            <a:spLocks noChangeArrowheads="1"/>
          </p:cNvSpPr>
          <p:nvPr/>
        </p:nvSpPr>
        <p:spPr bwMode="auto">
          <a:xfrm>
            <a:off x="685800" y="1657350"/>
            <a:ext cx="6386513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PT" altLang="pt-PT" sz="2400" dirty="0"/>
              <a:t>A API Java 3D contem classes que implementam um conjunto de primitivas geométricas </a:t>
            </a:r>
            <a:r>
              <a:rPr lang="pt-PT" altLang="pt-PT" sz="2400" dirty="0" smtClean="0"/>
              <a:t>comuns. </a:t>
            </a:r>
            <a:endParaRPr lang="pt-PT" altLang="pt-PT" sz="2400" dirty="0"/>
          </a:p>
          <a:p>
            <a:r>
              <a:rPr lang="pt-PT" altLang="pt-PT" sz="2400" dirty="0"/>
              <a:t>A classe </a:t>
            </a:r>
            <a:r>
              <a:rPr lang="pt-PT" altLang="pt-PT" sz="2400" dirty="0" err="1">
                <a:solidFill>
                  <a:srgbClr val="FF0000"/>
                </a:solidFill>
              </a:rPr>
              <a:t>Primitive</a:t>
            </a:r>
            <a:r>
              <a:rPr lang="pt-PT" altLang="pt-PT" sz="2400" dirty="0"/>
              <a:t> é uma subclasse de </a:t>
            </a:r>
            <a:r>
              <a:rPr lang="pt-PT" altLang="pt-PT" sz="2400" dirty="0" err="1">
                <a:solidFill>
                  <a:srgbClr val="FF0000"/>
                </a:solidFill>
              </a:rPr>
              <a:t>Group</a:t>
            </a:r>
            <a:r>
              <a:rPr lang="pt-PT" altLang="pt-PT" sz="2400" dirty="0"/>
              <a:t>, pelo que os objectos podem ser adicionadas directamente ao grafo de cena como nós </a:t>
            </a:r>
            <a:r>
              <a:rPr lang="pt-PT" altLang="pt-PT" sz="2400" dirty="0" err="1"/>
              <a:t>Group</a:t>
            </a:r>
            <a:r>
              <a:rPr lang="pt-PT" altLang="pt-PT" sz="2400" dirty="0"/>
              <a:t>.</a:t>
            </a:r>
          </a:p>
          <a:p>
            <a:endParaRPr lang="pt-PT" altLang="pt-PT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Primitivas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5F1F40-C34A-4E0E-9396-DA5DB39EDC7C}" type="slidenum">
              <a:rPr lang="pt-PT"/>
              <a:pPr>
                <a:defRPr/>
              </a:pPr>
              <a:t>57</a:t>
            </a:fld>
            <a:endParaRPr lang="pt-PT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85800" y="1657350"/>
            <a:ext cx="8243888" cy="455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000" dirty="0">
                <a:latin typeface="Calibri" pitchFamily="34" charset="0"/>
              </a:rPr>
              <a:t>O tamanho das primitivas pode ser escolhido através dos respectivos construtores: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Box(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xdim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ydim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zdim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Appearance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appearance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Cone(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radius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height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Cylinder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radius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height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Sphere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radius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000" dirty="0">
                <a:latin typeface="Calibri" pitchFamily="34" charset="0"/>
              </a:rPr>
              <a:t>A aparência das primitivas pode ser configurada através dos métodos: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setAppearance</a:t>
            </a:r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setAppearance</a:t>
            </a:r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(Appearance </a:t>
            </a:r>
            <a:r>
              <a:rPr lang="en-US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appearance</a:t>
            </a:r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setAppearance</a:t>
            </a:r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subpart, Appearance </a:t>
            </a:r>
            <a:r>
              <a:rPr lang="en-US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appearance</a:t>
            </a:r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PT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pt-PT" sz="2000" dirty="0">
              <a:latin typeface="Calibri" pitchFamily="34" charset="0"/>
            </a:endParaRPr>
          </a:p>
          <a:p>
            <a:pPr>
              <a:defRPr/>
            </a:pPr>
            <a:r>
              <a:rPr lang="en-US" sz="2400" dirty="0"/>
              <a:t/>
            </a:r>
            <a:br>
              <a:rPr lang="en-US" sz="2400" dirty="0"/>
            </a:br>
            <a:endParaRPr lang="pt-PT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Primitivas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A1B426-1F2D-4210-878B-59F63736F851}" type="slidenum">
              <a:rPr lang="pt-PT"/>
              <a:pPr>
                <a:defRPr/>
              </a:pPr>
              <a:t>58</a:t>
            </a:fld>
            <a:endParaRPr lang="pt-PT" dirty="0"/>
          </a:p>
        </p:txBody>
      </p:sp>
      <p:pic>
        <p:nvPicPr>
          <p:cNvPr id="54276" name="Picture 12" descr="getfile_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00213"/>
            <a:ext cx="1833562" cy="364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0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2428875" y="5822950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Book Antiqua" pitchFamily="18" charset="0"/>
              </a:rPr>
              <a:t>Run</a:t>
            </a:r>
          </a:p>
        </p:txBody>
      </p:sp>
      <p:sp>
        <p:nvSpPr>
          <p:cNvPr id="8" name="AutoShape 10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571500" y="5822950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>
                <a:latin typeface="Book Antiqua" pitchFamily="18" charset="0"/>
              </a:rPr>
              <a:t>Fonte </a:t>
            </a:r>
          </a:p>
        </p:txBody>
      </p:sp>
      <p:pic>
        <p:nvPicPr>
          <p:cNvPr id="54279" name="Picture 18" descr="getfile_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628775"/>
            <a:ext cx="47625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Primitivas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FEF830-6A98-4043-B0E0-3187D1E65BA0}" type="slidenum">
              <a:rPr lang="pt-PT"/>
              <a:pPr>
                <a:defRPr/>
              </a:pPr>
              <a:t>59</a:t>
            </a:fld>
            <a:endParaRPr lang="pt-PT" dirty="0"/>
          </a:p>
        </p:txBody>
      </p:sp>
      <p:pic>
        <p:nvPicPr>
          <p:cNvPr id="55300" name="Picture 2" descr="H:\Carlos\Disciplinas\CG\Livros Java\Livro\Livro\Computer_Graphics_Using_Java__2D_and_3D_-_Prentice_Hall_2006\6.5. Primitives_files\getfile_002.d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219200"/>
            <a:ext cx="6402388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Modelação de Formas Geométricas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5C8690E-098C-4686-8EE3-72930D1EBC4B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aphicFrame>
        <p:nvGraphicFramePr>
          <p:cNvPr id="614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385142"/>
              </p:ext>
            </p:extLst>
          </p:nvPr>
        </p:nvGraphicFramePr>
        <p:xfrm>
          <a:off x="3214688" y="3332870"/>
          <a:ext cx="164306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8" r:id="rId3" imgW="837836" imgH="203112" progId="Equation.3">
                  <p:embed/>
                </p:oleObj>
              </mc:Choice>
              <mc:Fallback>
                <p:oleObj r:id="rId3" imgW="83783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3332870"/>
                        <a:ext cx="1643062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208658"/>
              </p:ext>
            </p:extLst>
          </p:nvPr>
        </p:nvGraphicFramePr>
        <p:xfrm>
          <a:off x="3500438" y="3925007"/>
          <a:ext cx="121443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9" r:id="rId5" imgW="710891" imgH="660113" progId="Equation.3">
                  <p:embed/>
                </p:oleObj>
              </mc:Choice>
              <mc:Fallback>
                <p:oleObj r:id="rId5" imgW="710891" imgH="6601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3925007"/>
                        <a:ext cx="1214437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1143000" y="3282070"/>
            <a:ext cx="2039938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pt-PT" sz="2000" dirty="0">
                <a:latin typeface="+mn-lt"/>
              </a:rPr>
              <a:t>Equação implícita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1143000" y="4282195"/>
            <a:ext cx="237807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pt-PT" sz="2000" dirty="0">
                <a:latin typeface="+mn-lt"/>
              </a:rPr>
              <a:t>Equação Paramétrica</a:t>
            </a:r>
          </a:p>
        </p:txBody>
      </p:sp>
      <p:sp>
        <p:nvSpPr>
          <p:cNvPr id="6152" name="Rectangle 6"/>
          <p:cNvSpPr>
            <a:spLocks noChangeArrowheads="1"/>
          </p:cNvSpPr>
          <p:nvPr/>
        </p:nvSpPr>
        <p:spPr bwMode="auto">
          <a:xfrm>
            <a:off x="685800" y="1657350"/>
            <a:ext cx="7772400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PT" altLang="pt-PT" sz="2000" dirty="0" smtClean="0"/>
              <a:t>Pontos </a:t>
            </a:r>
            <a:r>
              <a:rPr lang="pt-PT" altLang="pt-PT" sz="2000" dirty="0"/>
              <a:t>e linhas (incluindo curvas), são simples de definir. São normalmente simples extensões dos correspondentes modelos 2D.</a:t>
            </a:r>
          </a:p>
          <a:p>
            <a:r>
              <a:rPr lang="pt-PT" altLang="pt-PT" sz="2000" dirty="0"/>
              <a:t>A modelação com superfícies é muito mais complexa.</a:t>
            </a:r>
          </a:p>
        </p:txBody>
      </p:sp>
      <p:sp>
        <p:nvSpPr>
          <p:cNvPr id="6153" name="Rectangle 6"/>
          <p:cNvSpPr>
            <a:spLocks noChangeArrowheads="1"/>
          </p:cNvSpPr>
          <p:nvPr/>
        </p:nvSpPr>
        <p:spPr bwMode="auto">
          <a:xfrm>
            <a:off x="642938" y="5429250"/>
            <a:ext cx="77724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PT" altLang="pt-PT" sz="2000" dirty="0"/>
              <a:t>Devido à óbvia complexidade em representar uma superfícies 3D arbitrária, esta é normalmente aproximada por uma </a:t>
            </a:r>
            <a:r>
              <a:rPr lang="pt-PT" altLang="pt-PT" sz="2000" dirty="0" smtClean="0"/>
              <a:t>coleção </a:t>
            </a:r>
            <a:r>
              <a:rPr lang="pt-PT" altLang="pt-PT" sz="2000" dirty="0"/>
              <a:t>de superfícies mais simples.</a:t>
            </a:r>
          </a:p>
        </p:txBody>
      </p:sp>
    </p:spTree>
    <p:extLst>
      <p:ext uri="{BB962C8B-B14F-4D97-AF65-F5344CB8AC3E}">
        <p14:creationId xmlns:p14="http://schemas.microsoft.com/office/powerpoint/2010/main" val="58751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Fontes e Texto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F59BC3-2693-4DBD-9D63-596CD6ECC1AA}" type="slidenum">
              <a:rPr lang="pt-PT"/>
              <a:pPr>
                <a:defRPr/>
              </a:pPr>
              <a:t>60</a:t>
            </a:fld>
            <a:endParaRPr lang="pt-PT" dirty="0"/>
          </a:p>
        </p:txBody>
      </p:sp>
      <p:sp>
        <p:nvSpPr>
          <p:cNvPr id="56324" name="Rectangle 7"/>
          <p:cNvSpPr>
            <a:spLocks noChangeArrowheads="1"/>
          </p:cNvSpPr>
          <p:nvPr/>
        </p:nvSpPr>
        <p:spPr bwMode="auto">
          <a:xfrm>
            <a:off x="990600" y="2286000"/>
            <a:ext cx="7239000" cy="13112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2000" dirty="0">
                <a:latin typeface="Courier New" pitchFamily="49" charset="0"/>
              </a:rPr>
              <a:t>Font </a:t>
            </a:r>
            <a:r>
              <a:rPr lang="en-US" altLang="pt-PT" sz="2000" dirty="0" err="1">
                <a:latin typeface="Courier New" pitchFamily="49" charset="0"/>
              </a:rPr>
              <a:t>font</a:t>
            </a:r>
            <a:r>
              <a:rPr lang="en-US" altLang="pt-PT" sz="2000" dirty="0">
                <a:latin typeface="Courier New" pitchFamily="49" charset="0"/>
              </a:rPr>
              <a:t> = new Font(“Serif”, </a:t>
            </a:r>
            <a:r>
              <a:rPr lang="en-US" altLang="pt-PT" sz="2000" dirty="0" err="1">
                <a:latin typeface="Courier New" pitchFamily="49" charset="0"/>
              </a:rPr>
              <a:t>Font.BOLD</a:t>
            </a:r>
            <a:r>
              <a:rPr lang="en-US" altLang="pt-PT" sz="2000" dirty="0">
                <a:latin typeface="Courier New" pitchFamily="49" charset="0"/>
              </a:rPr>
              <a:t>, 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2000" dirty="0" err="1">
                <a:latin typeface="Courier New" pitchFamily="49" charset="0"/>
              </a:rPr>
              <a:t>FontExtrusion</a:t>
            </a:r>
            <a:r>
              <a:rPr lang="en-US" altLang="pt-PT" sz="2000" dirty="0">
                <a:latin typeface="Courier New" pitchFamily="49" charset="0"/>
              </a:rPr>
              <a:t> extrusion = new </a:t>
            </a:r>
            <a:r>
              <a:rPr lang="en-US" altLang="pt-PT" sz="2000" dirty="0" err="1">
                <a:latin typeface="Courier New" pitchFamily="49" charset="0"/>
              </a:rPr>
              <a:t>FontExtrusion</a:t>
            </a:r>
            <a:r>
              <a:rPr lang="en-US" altLang="pt-PT" sz="2000" dirty="0">
                <a:latin typeface="Courier New" pitchFamily="49" charset="0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2000" dirty="0">
                <a:latin typeface="Courier New" pitchFamily="49" charset="0"/>
              </a:rPr>
              <a:t>Font3D </a:t>
            </a:r>
            <a:r>
              <a:rPr lang="en-US" altLang="pt-PT" sz="2000" dirty="0" err="1">
                <a:latin typeface="Courier New" pitchFamily="49" charset="0"/>
              </a:rPr>
              <a:t>font3d</a:t>
            </a:r>
            <a:r>
              <a:rPr lang="en-US" altLang="pt-PT" sz="2000" dirty="0">
                <a:latin typeface="Courier New" pitchFamily="49" charset="0"/>
              </a:rPr>
              <a:t> = new Font3D(font, extrusion);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2000" dirty="0">
                <a:latin typeface="Courier New" pitchFamily="49" charset="0"/>
              </a:rPr>
              <a:t>Text3D text = new Text3D(font3d, “Hello”);</a:t>
            </a:r>
          </a:p>
        </p:txBody>
      </p:sp>
      <p:sp>
        <p:nvSpPr>
          <p:cNvPr id="56325" name="Rectangle 8"/>
          <p:cNvSpPr>
            <a:spLocks noChangeArrowheads="1"/>
          </p:cNvSpPr>
          <p:nvPr/>
        </p:nvSpPr>
        <p:spPr bwMode="auto">
          <a:xfrm>
            <a:off x="990600" y="4419600"/>
            <a:ext cx="7239000" cy="7016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2000">
                <a:latin typeface="Courier New" pitchFamily="49" charset="0"/>
              </a:rPr>
              <a:t>Text2D text = new Text2D(“Hello”, Color.blue, “Serif”, 16, Font.Italic);</a:t>
            </a:r>
          </a:p>
        </p:txBody>
      </p:sp>
      <p:sp>
        <p:nvSpPr>
          <p:cNvPr id="56326" name="Text Box 9"/>
          <p:cNvSpPr txBox="1">
            <a:spLocks noChangeArrowheads="1"/>
          </p:cNvSpPr>
          <p:nvPr/>
        </p:nvSpPr>
        <p:spPr bwMode="auto">
          <a:xfrm>
            <a:off x="990600" y="1752600"/>
            <a:ext cx="3321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2000">
                <a:latin typeface="Times New Roman" pitchFamily="18" charset="0"/>
              </a:rPr>
              <a:t>Criação de um objecto Text3D</a:t>
            </a:r>
          </a:p>
        </p:txBody>
      </p:sp>
      <p:sp>
        <p:nvSpPr>
          <p:cNvPr id="56327" name="Text Box 10"/>
          <p:cNvSpPr txBox="1">
            <a:spLocks noChangeArrowheads="1"/>
          </p:cNvSpPr>
          <p:nvPr/>
        </p:nvSpPr>
        <p:spPr bwMode="auto">
          <a:xfrm>
            <a:off x="990600" y="3886200"/>
            <a:ext cx="3321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2000">
                <a:latin typeface="Times New Roman" pitchFamily="18" charset="0"/>
              </a:rPr>
              <a:t>Criação de um objecto Text2D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Aparência e Atributos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922ACA-9820-4458-9E47-B76102B53153}" type="slidenum">
              <a:rPr lang="pt-PT"/>
              <a:pPr>
                <a:defRPr/>
              </a:pPr>
              <a:t>61</a:t>
            </a:fld>
            <a:endParaRPr lang="pt-PT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85800" y="1657350"/>
            <a:ext cx="8243888" cy="455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400" dirty="0">
                <a:latin typeface="Calibri" pitchFamily="34" charset="0"/>
              </a:rPr>
              <a:t>Para além da geometria, os objectos gráficos possuem atributos que definem a sua aparência.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400" dirty="0" smtClean="0">
                <a:latin typeface="Calibri" pitchFamily="34" charset="0"/>
              </a:rPr>
              <a:t>Com base em cor:</a:t>
            </a:r>
            <a:endParaRPr lang="pt-PT" sz="2400" dirty="0">
              <a:latin typeface="Calibri" pitchFamily="34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400" dirty="0">
                <a:latin typeface="Calibri" pitchFamily="34" charset="0"/>
              </a:rPr>
              <a:t>Cor ú</a:t>
            </a:r>
            <a:r>
              <a:rPr lang="pt-PT" sz="2400" dirty="0" smtClean="0">
                <a:latin typeface="Calibri" pitchFamily="34" charset="0"/>
              </a:rPr>
              <a:t>nica</a:t>
            </a:r>
            <a:endParaRPr lang="pt-PT" sz="2400" dirty="0">
              <a:latin typeface="Calibri" pitchFamily="34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400" dirty="0">
                <a:latin typeface="Calibri" pitchFamily="34" charset="0"/>
              </a:rPr>
              <a:t>Cor interpolada a partir da cor dos vértices.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400" dirty="0">
                <a:latin typeface="Calibri" pitchFamily="34" charset="0"/>
              </a:rPr>
              <a:t>Cor realista (determinada tendo em conta as propriedades reflectivas do objecto, a sua geometria, as fontes de luz, a luz emissiva, a luz ambiente e o ponto de vista).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400" dirty="0" smtClean="0">
                <a:latin typeface="Calibri" pitchFamily="34" charset="0"/>
              </a:rPr>
              <a:t>Com base em textura: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400" dirty="0" smtClean="0">
                <a:latin typeface="Calibri" pitchFamily="34" charset="0"/>
              </a:rPr>
              <a:t>O </a:t>
            </a:r>
            <a:r>
              <a:rPr lang="pt-PT" sz="2400" dirty="0">
                <a:latin typeface="Calibri" pitchFamily="34" charset="0"/>
              </a:rPr>
              <a:t>mapeamento de texturas é outra técnica poderosa para obter uma aparência realista</a:t>
            </a:r>
            <a:r>
              <a:rPr lang="pt-PT" sz="2400" dirty="0" smtClean="0">
                <a:latin typeface="Calibri" pitchFamily="34" charset="0"/>
              </a:rPr>
              <a:t>.</a:t>
            </a:r>
            <a:endParaRPr lang="pt-PT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Aparência e Atributos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1E7076-7F65-4B2B-A575-E263B9BE0BC8}" type="slidenum">
              <a:rPr lang="pt-PT"/>
              <a:pPr>
                <a:defRPr/>
              </a:pPr>
              <a:t>62</a:t>
            </a:fld>
            <a:endParaRPr lang="pt-PT" dirty="0"/>
          </a:p>
        </p:txBody>
      </p:sp>
      <p:sp>
        <p:nvSpPr>
          <p:cNvPr id="58372" name="Rectangle 6"/>
          <p:cNvSpPr>
            <a:spLocks noChangeArrowheads="1"/>
          </p:cNvSpPr>
          <p:nvPr/>
        </p:nvSpPr>
        <p:spPr bwMode="auto">
          <a:xfrm>
            <a:off x="685800" y="1657350"/>
            <a:ext cx="8243888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PT" altLang="pt-PT" sz="2400" dirty="0"/>
              <a:t>Os atributos relacionados com um dado </a:t>
            </a:r>
            <a:r>
              <a:rPr lang="pt-PT" altLang="pt-PT" sz="2400" dirty="0" err="1"/>
              <a:t>objecto</a:t>
            </a:r>
            <a:r>
              <a:rPr lang="pt-PT" altLang="pt-PT" sz="2400" dirty="0"/>
              <a:t> são especificados através de um </a:t>
            </a:r>
            <a:r>
              <a:rPr lang="pt-PT" altLang="pt-PT" sz="2400" dirty="0" err="1"/>
              <a:t>objecto</a:t>
            </a:r>
            <a:r>
              <a:rPr lang="pt-PT" altLang="pt-PT" sz="2400" dirty="0"/>
              <a:t> </a:t>
            </a:r>
            <a:r>
              <a:rPr lang="pt-PT" altLang="pt-PT" sz="2000" dirty="0" err="1">
                <a:latin typeface="Courier New" pitchFamily="49" charset="0"/>
                <a:cs typeface="Courier New" pitchFamily="49" charset="0"/>
              </a:rPr>
              <a:t>Appearance</a:t>
            </a:r>
            <a:r>
              <a:rPr lang="pt-PT" altLang="pt-PT" sz="2400" dirty="0"/>
              <a:t>.</a:t>
            </a:r>
          </a:p>
          <a:p>
            <a:r>
              <a:rPr lang="pt-PT" altLang="pt-PT" sz="2400" dirty="0"/>
              <a:t>O </a:t>
            </a:r>
            <a:r>
              <a:rPr lang="pt-PT" altLang="pt-PT" sz="2400" dirty="0" err="1"/>
              <a:t>objecto</a:t>
            </a:r>
            <a:r>
              <a:rPr lang="pt-PT" altLang="pt-PT" sz="2400" dirty="0"/>
              <a:t> </a:t>
            </a:r>
            <a:r>
              <a:rPr lang="pt-PT" altLang="pt-PT" sz="2000" dirty="0" err="1">
                <a:latin typeface="Courier New" pitchFamily="49" charset="0"/>
                <a:cs typeface="Courier New" pitchFamily="49" charset="0"/>
              </a:rPr>
              <a:t>Appearance</a:t>
            </a:r>
            <a:r>
              <a:rPr lang="pt-PT" altLang="pt-PT" sz="2400" dirty="0"/>
              <a:t> contem normalmente um conjunto de referências para </a:t>
            </a:r>
            <a:r>
              <a:rPr lang="pt-PT" altLang="pt-PT" sz="2400" dirty="0" err="1"/>
              <a:t>objectos</a:t>
            </a:r>
            <a:r>
              <a:rPr lang="pt-PT" altLang="pt-PT" sz="2400" dirty="0"/>
              <a:t> que definem a aparência.</a:t>
            </a:r>
          </a:p>
          <a:p>
            <a:pPr>
              <a:buFontTx/>
              <a:buNone/>
            </a:pPr>
            <a:r>
              <a:rPr lang="en-US" altLang="pt-PT" sz="2400" dirty="0">
                <a:latin typeface="Arial" charset="0"/>
              </a:rPr>
              <a:t/>
            </a:r>
            <a:br>
              <a:rPr lang="en-US" altLang="pt-PT" sz="2400" dirty="0">
                <a:latin typeface="Arial" charset="0"/>
              </a:rPr>
            </a:br>
            <a:endParaRPr lang="pt-PT" altLang="pt-PT" sz="2400" dirty="0"/>
          </a:p>
        </p:txBody>
      </p:sp>
      <p:pic>
        <p:nvPicPr>
          <p:cNvPr id="58373" name="Picture 13" descr="getfile_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571875"/>
            <a:ext cx="5534025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 err="1" smtClean="0"/>
              <a:t>ColoringAttributes</a:t>
            </a:r>
            <a:endParaRPr lang="pt-PT" altLang="pt-PT" dirty="0" smtClean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912DAC-1415-4E95-A5CC-E04F0F9D0489}" type="slidenum">
              <a:rPr lang="pt-PT"/>
              <a:pPr>
                <a:defRPr/>
              </a:pPr>
              <a:t>63</a:t>
            </a:fld>
            <a:endParaRPr lang="pt-PT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85800" y="1657350"/>
            <a:ext cx="8243888" cy="455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400" dirty="0">
                <a:latin typeface="Calibri" pitchFamily="34" charset="0"/>
              </a:rPr>
              <a:t>Define a cor a ser usada para colorir o objecto.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400" dirty="0">
                <a:latin typeface="Calibri" pitchFamily="34" charset="0"/>
              </a:rPr>
              <a:t>É ignorado se foram definidas cores para os vértices ou se a cena é iluminada.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400" dirty="0">
                <a:latin typeface="Calibri" pitchFamily="34" charset="0"/>
              </a:rPr>
              <a:t>Define também o </a:t>
            </a:r>
            <a:r>
              <a:rPr lang="pt-PT" sz="2400" i="1" dirty="0" err="1">
                <a:latin typeface="Calibri" pitchFamily="34" charset="0"/>
              </a:rPr>
              <a:t>shading</a:t>
            </a:r>
            <a:r>
              <a:rPr lang="pt-PT" sz="2400" i="1" dirty="0">
                <a:latin typeface="Calibri" pitchFamily="34" charset="0"/>
              </a:rPr>
              <a:t> </a:t>
            </a:r>
            <a:r>
              <a:rPr lang="pt-PT" sz="2400" i="1" dirty="0" err="1">
                <a:latin typeface="Calibri" pitchFamily="34" charset="0"/>
              </a:rPr>
              <a:t>model</a:t>
            </a:r>
            <a:r>
              <a:rPr lang="pt-PT" sz="2400" dirty="0">
                <a:latin typeface="Calibri" pitchFamily="34" charset="0"/>
              </a:rPr>
              <a:t>: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0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SHAD_FLAT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0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SHAD_GOURAUD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0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SHAD_FASTEST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0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SHAD_NICEST</a:t>
            </a:r>
          </a:p>
          <a:p>
            <a:pPr>
              <a:defRPr/>
            </a:pPr>
            <a:r>
              <a:rPr lang="en-US" sz="2400" dirty="0"/>
              <a:t/>
            </a:r>
            <a:br>
              <a:rPr lang="en-US" sz="2400" dirty="0"/>
            </a:br>
            <a:endParaRPr lang="pt-PT" sz="2400" dirty="0">
              <a:latin typeface="Calibri" pitchFamily="34" charset="0"/>
            </a:endParaRPr>
          </a:p>
        </p:txBody>
      </p:sp>
      <p:sp>
        <p:nvSpPr>
          <p:cNvPr id="59397" name="AutoShape 9"/>
          <p:cNvSpPr>
            <a:spLocks noChangeArrowheads="1"/>
          </p:cNvSpPr>
          <p:nvPr/>
        </p:nvSpPr>
        <p:spPr bwMode="auto">
          <a:xfrm>
            <a:off x="5395913" y="5214938"/>
            <a:ext cx="1295400" cy="114300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rgbClr val="CC0000"/>
              </a:gs>
            </a:gsLst>
            <a:path path="rect">
              <a:fillToRect t="100000" r="100000"/>
            </a:path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>
              <a:latin typeface="Arial" charset="0"/>
            </a:endParaRPr>
          </a:p>
        </p:txBody>
      </p:sp>
      <p:sp>
        <p:nvSpPr>
          <p:cNvPr id="59398" name="AutoShape 10"/>
          <p:cNvSpPr>
            <a:spLocks noChangeArrowheads="1"/>
          </p:cNvSpPr>
          <p:nvPr/>
        </p:nvSpPr>
        <p:spPr bwMode="auto">
          <a:xfrm flipV="1">
            <a:off x="6043613" y="5214938"/>
            <a:ext cx="1295400" cy="114300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chemeClr val="tx2"/>
              </a:gs>
              <a:gs pos="100000">
                <a:srgbClr val="CC0000"/>
              </a:gs>
            </a:gsLst>
            <a:path path="rect">
              <a:fillToRect l="100000" b="100000"/>
            </a:path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>
              <a:latin typeface="Arial" charset="0"/>
            </a:endParaRPr>
          </a:p>
        </p:txBody>
      </p:sp>
      <p:sp>
        <p:nvSpPr>
          <p:cNvPr id="59399" name="AutoShape 11"/>
          <p:cNvSpPr>
            <a:spLocks noChangeArrowheads="1"/>
          </p:cNvSpPr>
          <p:nvPr/>
        </p:nvSpPr>
        <p:spPr bwMode="auto">
          <a:xfrm>
            <a:off x="1852613" y="5214938"/>
            <a:ext cx="1295400" cy="1143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>
              <a:latin typeface="Arial" charset="0"/>
            </a:endParaRPr>
          </a:p>
        </p:txBody>
      </p:sp>
      <p:sp>
        <p:nvSpPr>
          <p:cNvPr id="59400" name="AutoShape 12"/>
          <p:cNvSpPr>
            <a:spLocks noChangeArrowheads="1"/>
          </p:cNvSpPr>
          <p:nvPr/>
        </p:nvSpPr>
        <p:spPr bwMode="auto">
          <a:xfrm flipV="1">
            <a:off x="2500313" y="5214938"/>
            <a:ext cx="1295400" cy="114300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 err="1" smtClean="0"/>
              <a:t>ColoringAttributes</a:t>
            </a:r>
            <a:endParaRPr lang="pt-PT" altLang="pt-PT" dirty="0" smtClean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912DAC-1415-4E95-A5CC-E04F0F9D0489}" type="slidenum">
              <a:rPr lang="pt-PT"/>
              <a:pPr>
                <a:defRPr/>
              </a:pPr>
              <a:t>64</a:t>
            </a:fld>
            <a:endParaRPr lang="pt-PT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51520" y="2286000"/>
            <a:ext cx="8640960" cy="2246769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2000" dirty="0">
                <a:latin typeface="Courier New" pitchFamily="49" charset="0"/>
              </a:rPr>
              <a:t>Sphere </a:t>
            </a:r>
            <a:r>
              <a:rPr lang="en-US" altLang="pt-PT" sz="2000" dirty="0" err="1">
                <a:latin typeface="Courier New" pitchFamily="49" charset="0"/>
              </a:rPr>
              <a:t>sphere</a:t>
            </a:r>
            <a:r>
              <a:rPr lang="en-US" altLang="pt-PT" sz="2000" dirty="0">
                <a:latin typeface="Courier New" pitchFamily="49" charset="0"/>
              </a:rPr>
              <a:t> = new Sphere();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2000" dirty="0">
                <a:latin typeface="Courier New" pitchFamily="49" charset="0"/>
              </a:rPr>
              <a:t>Appearance </a:t>
            </a:r>
            <a:r>
              <a:rPr lang="en-US" altLang="pt-PT" sz="2000" dirty="0" err="1">
                <a:latin typeface="Courier New" pitchFamily="49" charset="0"/>
              </a:rPr>
              <a:t>ap</a:t>
            </a:r>
            <a:r>
              <a:rPr lang="en-US" altLang="pt-PT" sz="2000" dirty="0">
                <a:latin typeface="Courier New" pitchFamily="49" charset="0"/>
              </a:rPr>
              <a:t> = new Appearance();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2000" dirty="0">
                <a:latin typeface="Courier New" pitchFamily="49" charset="0"/>
              </a:rPr>
              <a:t>Color3f col = new Color3f(0.0f, 0.0f, 1.0f);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2000" dirty="0" err="1">
                <a:latin typeface="Courier New" pitchFamily="49" charset="0"/>
              </a:rPr>
              <a:t>ColoringAttributes</a:t>
            </a:r>
            <a:r>
              <a:rPr lang="en-US" altLang="pt-PT" sz="2000" dirty="0">
                <a:latin typeface="Courier New" pitchFamily="49" charset="0"/>
              </a:rPr>
              <a:t> ca = new </a:t>
            </a:r>
            <a:r>
              <a:rPr lang="en-US" altLang="pt-PT" sz="2000" dirty="0" err="1">
                <a:latin typeface="Courier New" pitchFamily="49" charset="0"/>
              </a:rPr>
              <a:t>ColoringAttributes</a:t>
            </a:r>
            <a:r>
              <a:rPr lang="en-US" altLang="pt-PT" sz="2000" dirty="0">
                <a:latin typeface="Courier New" pitchFamily="49" charset="0"/>
              </a:rPr>
              <a:t>(col, </a:t>
            </a:r>
            <a:r>
              <a:rPr lang="en-US" altLang="pt-PT" sz="2000" dirty="0" err="1">
                <a:latin typeface="Courier New" pitchFamily="49" charset="0"/>
              </a:rPr>
              <a:t>ColoringAttributes.NICEST</a:t>
            </a:r>
            <a:r>
              <a:rPr lang="en-US" altLang="pt-PT" sz="2000" dirty="0"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2000" dirty="0" err="1">
                <a:latin typeface="Courier New" pitchFamily="49" charset="0"/>
              </a:rPr>
              <a:t>ap.setColoringAttributes</a:t>
            </a:r>
            <a:r>
              <a:rPr lang="en-US" altLang="pt-PT" sz="2000" dirty="0">
                <a:latin typeface="Courier New" pitchFamily="49" charset="0"/>
              </a:rPr>
              <a:t>(ca);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2000" dirty="0" err="1">
                <a:latin typeface="Courier New" pitchFamily="49" charset="0"/>
              </a:rPr>
              <a:t>sphere.setAppearance</a:t>
            </a:r>
            <a:r>
              <a:rPr lang="en-US" altLang="pt-PT" sz="2000" dirty="0">
                <a:latin typeface="Courier New" pitchFamily="49" charset="0"/>
              </a:rPr>
              <a:t>(</a:t>
            </a:r>
            <a:r>
              <a:rPr lang="en-US" altLang="pt-PT" sz="2000" dirty="0" err="1">
                <a:latin typeface="Courier New" pitchFamily="49" charset="0"/>
              </a:rPr>
              <a:t>ap</a:t>
            </a:r>
            <a:r>
              <a:rPr lang="en-US" altLang="pt-PT" sz="20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1500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PointAttributes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561118-FC3F-435B-990E-B6DAE2DB5585}" type="slidenum">
              <a:rPr lang="pt-PT"/>
              <a:pPr>
                <a:defRPr/>
              </a:pPr>
              <a:t>65</a:t>
            </a:fld>
            <a:endParaRPr lang="pt-PT" dirty="0"/>
          </a:p>
        </p:txBody>
      </p:sp>
      <p:sp>
        <p:nvSpPr>
          <p:cNvPr id="60420" name="Rectangle 6"/>
          <p:cNvSpPr>
            <a:spLocks noChangeArrowheads="1"/>
          </p:cNvSpPr>
          <p:nvPr/>
        </p:nvSpPr>
        <p:spPr bwMode="auto">
          <a:xfrm>
            <a:off x="685800" y="1657350"/>
            <a:ext cx="8243888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PT" altLang="pt-PT" sz="2400" dirty="0"/>
              <a:t>Define os atributos relacionados com a </a:t>
            </a:r>
            <a:r>
              <a:rPr lang="pt-PT" altLang="pt-PT" sz="2400" dirty="0" err="1"/>
              <a:t>renderização</a:t>
            </a:r>
            <a:r>
              <a:rPr lang="pt-PT" altLang="pt-PT" sz="2400" dirty="0"/>
              <a:t> de pontos.</a:t>
            </a:r>
          </a:p>
          <a:p>
            <a:r>
              <a:rPr lang="pt-PT" altLang="pt-PT" sz="2400" dirty="0"/>
              <a:t>Permite especificar o tamanho dos pontos e o uso de </a:t>
            </a:r>
            <a:r>
              <a:rPr lang="pt-PT" altLang="pt-PT" sz="2400" dirty="0" err="1"/>
              <a:t>antialiasing</a:t>
            </a:r>
            <a:r>
              <a:rPr lang="pt-PT" altLang="pt-PT" sz="2400" dirty="0" smtClean="0"/>
              <a:t>.</a:t>
            </a:r>
          </a:p>
          <a:p>
            <a:endParaRPr lang="pt-PT" altLang="pt-PT" sz="2400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971600" y="3921445"/>
            <a:ext cx="7239000" cy="1877437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None/>
            </a:pP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Appearance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Appearance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>
              <a:buNone/>
            </a:pP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PointAttributes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pta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PointAttributes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>
              <a:buNone/>
            </a:pPr>
            <a:r>
              <a:rPr lang="pt-PT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pta.setPointSize</a:t>
            </a:r>
            <a:r>
              <a:rPr lang="pt-P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(10.0f);</a:t>
            </a:r>
            <a:endParaRPr lang="pt-P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t-PT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pta.setPointAntialiasingEnable</a:t>
            </a:r>
            <a:r>
              <a:rPr lang="pt-P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P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P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t-PT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app.setPointAttributes</a:t>
            </a:r>
            <a:r>
              <a:rPr lang="pt-P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pta</a:t>
            </a:r>
            <a:r>
              <a:rPr lang="pt-P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P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LineAttributes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476A61-C6FD-442C-9DB1-555A5F5FDB12}" type="slidenum">
              <a:rPr lang="pt-PT"/>
              <a:pPr>
                <a:defRPr/>
              </a:pPr>
              <a:t>66</a:t>
            </a:fld>
            <a:endParaRPr lang="pt-PT" dirty="0"/>
          </a:p>
        </p:txBody>
      </p:sp>
      <p:sp>
        <p:nvSpPr>
          <p:cNvPr id="61444" name="Rectangle 6"/>
          <p:cNvSpPr>
            <a:spLocks noChangeArrowheads="1"/>
          </p:cNvSpPr>
          <p:nvPr/>
        </p:nvSpPr>
        <p:spPr bwMode="auto">
          <a:xfrm>
            <a:off x="685800" y="1657350"/>
            <a:ext cx="8243888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PT" altLang="pt-PT" sz="2400" dirty="0"/>
              <a:t>Define os atributos relacionados com a </a:t>
            </a:r>
            <a:r>
              <a:rPr lang="pt-PT" altLang="pt-PT" sz="2400" dirty="0" err="1"/>
              <a:t>renderização</a:t>
            </a:r>
            <a:r>
              <a:rPr lang="pt-PT" altLang="pt-PT" sz="2400" dirty="0"/>
              <a:t> de linhas.</a:t>
            </a:r>
          </a:p>
          <a:p>
            <a:r>
              <a:rPr lang="pt-PT" altLang="pt-PT" sz="2400" dirty="0"/>
              <a:t>Permite especificar a largura e o uso de </a:t>
            </a:r>
            <a:r>
              <a:rPr lang="pt-PT" altLang="pt-PT" sz="2400" dirty="0" err="1"/>
              <a:t>antialiasing</a:t>
            </a:r>
            <a:r>
              <a:rPr lang="pt-PT" altLang="pt-PT" sz="2400" dirty="0"/>
              <a:t>.</a:t>
            </a:r>
          </a:p>
          <a:p>
            <a:r>
              <a:rPr lang="pt-PT" altLang="pt-PT" sz="2400" dirty="0"/>
              <a:t>Permite também especificar o padrão da linha:</a:t>
            </a:r>
          </a:p>
          <a:p>
            <a:pPr lvl="1">
              <a:buFont typeface="Arial" charset="0"/>
              <a:buChar char="•"/>
            </a:pPr>
            <a:r>
              <a:rPr lang="pt-PT" altLang="pt-PT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PATTERN_SOLID</a:t>
            </a:r>
            <a:r>
              <a:rPr lang="pt-PT" altLang="pt-PT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Font typeface="Arial" charset="0"/>
              <a:buChar char="•"/>
            </a:pPr>
            <a:r>
              <a:rPr lang="pt-PT" altLang="pt-PT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PATTERN_DASH</a:t>
            </a:r>
            <a:r>
              <a:rPr lang="pt-PT" altLang="pt-PT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Font typeface="Arial" charset="0"/>
              <a:buChar char="•"/>
            </a:pPr>
            <a:r>
              <a:rPr lang="pt-PT" altLang="pt-PT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PATTERN_DOT</a:t>
            </a:r>
            <a:r>
              <a:rPr lang="pt-PT" altLang="pt-PT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Font typeface="Arial" charset="0"/>
              <a:buChar char="•"/>
            </a:pPr>
            <a:r>
              <a:rPr lang="pt-PT" altLang="pt-PT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PATTERN_DASH_DOT</a:t>
            </a:r>
            <a:r>
              <a:rPr lang="pt-PT" altLang="pt-PT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Font typeface="Arial" charset="0"/>
              <a:buChar char="•"/>
            </a:pPr>
            <a:r>
              <a:rPr lang="pt-PT" altLang="pt-PT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PATTERN_USER_DEFINED</a:t>
            </a:r>
            <a:endParaRPr lang="pt-PT" altLang="pt-PT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LineAttributes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476A61-C6FD-442C-9DB1-555A5F5FDB12}" type="slidenum">
              <a:rPr lang="pt-PT"/>
              <a:pPr>
                <a:defRPr/>
              </a:pPr>
              <a:t>67</a:t>
            </a:fld>
            <a:endParaRPr lang="pt-PT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990600" y="2286000"/>
            <a:ext cx="7397824" cy="1754326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800" dirty="0" err="1">
                <a:latin typeface="Courier New" pitchFamily="49" charset="0"/>
              </a:rPr>
              <a:t>LineAttributes</a:t>
            </a:r>
            <a:r>
              <a:rPr lang="en-US" altLang="pt-PT" sz="1800" dirty="0">
                <a:latin typeface="Courier New" pitchFamily="49" charset="0"/>
              </a:rPr>
              <a:t> </a:t>
            </a:r>
            <a:r>
              <a:rPr lang="en-US" altLang="pt-PT" sz="1800" dirty="0" err="1">
                <a:latin typeface="Courier New" pitchFamily="49" charset="0"/>
              </a:rPr>
              <a:t>myLA</a:t>
            </a:r>
            <a:r>
              <a:rPr lang="en-US" altLang="pt-PT" sz="1800" dirty="0">
                <a:latin typeface="Courier New" pitchFamily="49" charset="0"/>
              </a:rPr>
              <a:t> = new </a:t>
            </a:r>
            <a:r>
              <a:rPr lang="en-US" altLang="pt-PT" sz="1800" dirty="0" err="1">
                <a:latin typeface="Courier New" pitchFamily="49" charset="0"/>
              </a:rPr>
              <a:t>LineAttributes</a:t>
            </a:r>
            <a:r>
              <a:rPr lang="en-US" altLang="pt-PT" sz="1800" dirty="0">
                <a:latin typeface="Courier New" pitchFamily="49" charset="0"/>
              </a:rPr>
              <a:t>(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 dirty="0" err="1" smtClean="0">
                <a:latin typeface="Courier New" pitchFamily="49" charset="0"/>
              </a:rPr>
              <a:t>myLA.setLineWidth</a:t>
            </a:r>
            <a:r>
              <a:rPr lang="en-US" altLang="pt-PT" sz="1800" dirty="0" smtClean="0">
                <a:latin typeface="Courier New" pitchFamily="49" charset="0"/>
              </a:rPr>
              <a:t>(10.0f);</a:t>
            </a:r>
            <a:endParaRPr lang="en-US" altLang="pt-PT" sz="1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 dirty="0" err="1" smtClean="0">
                <a:latin typeface="Courier New" pitchFamily="49" charset="0"/>
              </a:rPr>
              <a:t>myLA.setLinePattern</a:t>
            </a:r>
            <a:r>
              <a:rPr lang="en-US" altLang="pt-PT" sz="1800" dirty="0" smtClean="0">
                <a:latin typeface="Courier New" pitchFamily="49" charset="0"/>
              </a:rPr>
              <a:t>(</a:t>
            </a:r>
            <a:r>
              <a:rPr lang="en-US" altLang="pt-PT" sz="1800" dirty="0" err="1" smtClean="0">
                <a:latin typeface="Courier New" pitchFamily="49" charset="0"/>
              </a:rPr>
              <a:t>LineAttributes.PATTERN_SOLID</a:t>
            </a:r>
            <a:r>
              <a:rPr lang="en-US" altLang="pt-PT" sz="1800" dirty="0" smtClean="0">
                <a:latin typeface="Courier New" pitchFamily="49" charset="0"/>
              </a:rPr>
              <a:t>);</a:t>
            </a:r>
            <a:endParaRPr lang="en-US" altLang="pt-PT" sz="1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 dirty="0" err="1" smtClean="0">
                <a:latin typeface="Courier New" pitchFamily="49" charset="0"/>
              </a:rPr>
              <a:t>myLA.setLineAntialiasingEnable</a:t>
            </a:r>
            <a:r>
              <a:rPr lang="en-US" altLang="pt-PT" sz="1800" dirty="0" smtClean="0">
                <a:latin typeface="Courier New" pitchFamily="49" charset="0"/>
              </a:rPr>
              <a:t>(true);</a:t>
            </a:r>
            <a:endParaRPr lang="en-US" altLang="pt-PT" sz="1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 dirty="0" smtClean="0">
                <a:latin typeface="Courier New" pitchFamily="49" charset="0"/>
              </a:rPr>
              <a:t>Appearance </a:t>
            </a:r>
            <a:r>
              <a:rPr lang="en-US" altLang="pt-PT" sz="1800" dirty="0" err="1">
                <a:latin typeface="Courier New" pitchFamily="49" charset="0"/>
              </a:rPr>
              <a:t>myAppear</a:t>
            </a:r>
            <a:r>
              <a:rPr lang="en-US" altLang="pt-PT" sz="1800" dirty="0">
                <a:latin typeface="Courier New" pitchFamily="49" charset="0"/>
              </a:rPr>
              <a:t> = new Appearance(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 dirty="0" err="1" smtClean="0">
                <a:latin typeface="Courier New" pitchFamily="49" charset="0"/>
              </a:rPr>
              <a:t>myAppear.setLineAttributes</a:t>
            </a:r>
            <a:r>
              <a:rPr lang="en-US" altLang="pt-PT" sz="1800" dirty="0" smtClean="0">
                <a:latin typeface="Courier New" pitchFamily="49" charset="0"/>
              </a:rPr>
              <a:t>(</a:t>
            </a:r>
            <a:r>
              <a:rPr lang="en-US" altLang="pt-PT" sz="1800" dirty="0" err="1" smtClean="0">
                <a:latin typeface="Courier New" pitchFamily="49" charset="0"/>
              </a:rPr>
              <a:t>myLA</a:t>
            </a:r>
            <a:r>
              <a:rPr lang="en-US" altLang="pt-PT" sz="1800" dirty="0" smtClean="0">
                <a:latin typeface="Courier New" pitchFamily="49" charset="0"/>
              </a:rPr>
              <a:t>);</a:t>
            </a:r>
            <a:endParaRPr lang="en-US" altLang="pt-PT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79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PolygonAttributes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8C93E-6B93-42F2-84B6-9AE75A93543C}" type="slidenum">
              <a:rPr lang="pt-PT"/>
              <a:pPr>
                <a:defRPr/>
              </a:pPr>
              <a:t>68</a:t>
            </a:fld>
            <a:endParaRPr lang="pt-PT" dirty="0"/>
          </a:p>
        </p:txBody>
      </p:sp>
      <p:sp>
        <p:nvSpPr>
          <p:cNvPr id="53252" name="Rectangle 6"/>
          <p:cNvSpPr>
            <a:spLocks noChangeArrowheads="1"/>
          </p:cNvSpPr>
          <p:nvPr/>
        </p:nvSpPr>
        <p:spPr bwMode="auto">
          <a:xfrm>
            <a:off x="685800" y="1657350"/>
            <a:ext cx="8243888" cy="455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>
                <a:latin typeface="Calibri" pitchFamily="34" charset="0"/>
              </a:rPr>
              <a:t>Define os atributos relacionados com a </a:t>
            </a:r>
            <a:r>
              <a:rPr lang="pt-PT" sz="2400" dirty="0" err="1">
                <a:latin typeface="Calibri" pitchFamily="34" charset="0"/>
              </a:rPr>
              <a:t>renderização</a:t>
            </a:r>
            <a:r>
              <a:rPr lang="pt-PT" sz="2400" dirty="0">
                <a:latin typeface="Calibri" pitchFamily="34" charset="0"/>
              </a:rPr>
              <a:t> de polígonos.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>
                <a:latin typeface="Calibri" pitchFamily="34" charset="0"/>
              </a:rPr>
              <a:t>Controla o modo como os polígonos são desenhados. Existem 3 modos:</a:t>
            </a:r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000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POLYGON_POINT </a:t>
            </a:r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000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POLYGON_LINE </a:t>
            </a:r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000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POLYGON_FILL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PolygonAttributes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8C93E-6B93-42F2-84B6-9AE75A93543C}" type="slidenum">
              <a:rPr lang="pt-PT"/>
              <a:pPr>
                <a:defRPr/>
              </a:pPr>
              <a:t>69</a:t>
            </a:fld>
            <a:endParaRPr lang="pt-PT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990600" y="2286000"/>
            <a:ext cx="7397824" cy="147732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800" dirty="0">
                <a:latin typeface="Courier New" pitchFamily="49" charset="0"/>
              </a:rPr>
              <a:t>Appearance app = new Appearance(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 dirty="0" err="1">
                <a:latin typeface="Courier New" pitchFamily="49" charset="0"/>
              </a:rPr>
              <a:t>PolygonAttributes</a:t>
            </a:r>
            <a:r>
              <a:rPr lang="en-US" altLang="pt-PT" sz="1800" dirty="0">
                <a:latin typeface="Courier New" pitchFamily="49" charset="0"/>
              </a:rPr>
              <a:t> pa = new </a:t>
            </a:r>
            <a:r>
              <a:rPr lang="en-US" altLang="pt-PT" sz="1800" dirty="0" err="1">
                <a:latin typeface="Courier New" pitchFamily="49" charset="0"/>
              </a:rPr>
              <a:t>PolygonAttributes</a:t>
            </a:r>
            <a:r>
              <a:rPr lang="en-US" altLang="pt-PT" sz="1800" dirty="0">
                <a:latin typeface="Courier New" pitchFamily="49" charset="0"/>
              </a:rPr>
              <a:t>(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 dirty="0" err="1" smtClean="0">
                <a:latin typeface="Courier New" pitchFamily="49" charset="0"/>
              </a:rPr>
              <a:t>pa.setCullFace</a:t>
            </a:r>
            <a:r>
              <a:rPr lang="en-US" altLang="pt-PT" sz="1800" dirty="0" smtClean="0">
                <a:latin typeface="Courier New" pitchFamily="49" charset="0"/>
              </a:rPr>
              <a:t>(</a:t>
            </a:r>
            <a:r>
              <a:rPr lang="en-US" altLang="pt-PT" sz="1800" dirty="0" err="1" smtClean="0">
                <a:latin typeface="Courier New" pitchFamily="49" charset="0"/>
              </a:rPr>
              <a:t>PolygonAttributes.CULL_NONE</a:t>
            </a:r>
            <a:r>
              <a:rPr lang="en-US" altLang="pt-PT" sz="1800" dirty="0" smtClean="0">
                <a:latin typeface="Courier New" pitchFamily="49" charset="0"/>
              </a:rPr>
              <a:t>);</a:t>
            </a:r>
            <a:endParaRPr lang="en-US" altLang="pt-PT" sz="1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 dirty="0" err="1" smtClean="0">
                <a:latin typeface="Courier New" pitchFamily="49" charset="0"/>
              </a:rPr>
              <a:t>pa.setPolygonMode</a:t>
            </a:r>
            <a:r>
              <a:rPr lang="en-US" altLang="pt-PT" sz="1800" dirty="0" smtClean="0">
                <a:latin typeface="Courier New" pitchFamily="49" charset="0"/>
              </a:rPr>
              <a:t>(</a:t>
            </a:r>
            <a:r>
              <a:rPr lang="en-US" altLang="pt-PT" sz="1800" dirty="0" err="1" smtClean="0">
                <a:latin typeface="Courier New" pitchFamily="49" charset="0"/>
              </a:rPr>
              <a:t>PolygonAttributes.POLYGON_FILL</a:t>
            </a:r>
            <a:r>
              <a:rPr lang="en-US" altLang="pt-PT" sz="1800" dirty="0" smtClean="0">
                <a:latin typeface="Courier New" pitchFamily="49" charset="0"/>
              </a:rPr>
              <a:t>);</a:t>
            </a:r>
            <a:endParaRPr lang="en-US" altLang="pt-PT" sz="1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 dirty="0" err="1" smtClean="0">
                <a:latin typeface="Courier New" pitchFamily="49" charset="0"/>
              </a:rPr>
              <a:t>app.setPolygonAttributes</a:t>
            </a:r>
            <a:r>
              <a:rPr lang="en-US" altLang="pt-PT" sz="1800" dirty="0" smtClean="0">
                <a:latin typeface="Courier New" pitchFamily="49" charset="0"/>
              </a:rPr>
              <a:t>(pa);</a:t>
            </a:r>
            <a:endParaRPr lang="en-US" altLang="pt-PT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6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Representação de Superfícies Através de Polígonos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6A46F60-8115-4865-A57E-6125F65C0CDD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7172" name="Picture 6" descr="getfile_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2300288"/>
            <a:ext cx="46958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285750" y="4643438"/>
            <a:ext cx="85725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Tx/>
              <a:buNone/>
            </a:pPr>
            <a:r>
              <a:rPr lang="pt-PT" altLang="pt-PT" sz="1800"/>
              <a:t>Esfera aproximada (com diferentes resoluções) por uma </a:t>
            </a:r>
            <a:r>
              <a:rPr lang="pt-PT" altLang="pt-PT" sz="1800">
                <a:solidFill>
                  <a:srgbClr val="FF0000"/>
                </a:solidFill>
              </a:rPr>
              <a:t>malha de polígonos </a:t>
            </a:r>
            <a:r>
              <a:rPr lang="pt-PT" altLang="pt-PT" sz="1800"/>
              <a:t>(triângulos).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TransparencyAttributes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2AE198-E1A3-4304-A0EB-BEF62527DE34}" type="slidenum">
              <a:rPr lang="pt-PT"/>
              <a:pPr>
                <a:defRPr/>
              </a:pPr>
              <a:t>70</a:t>
            </a:fld>
            <a:endParaRPr lang="pt-PT" dirty="0"/>
          </a:p>
        </p:txBody>
      </p:sp>
      <p:sp>
        <p:nvSpPr>
          <p:cNvPr id="63492" name="Rectangle 6"/>
          <p:cNvSpPr>
            <a:spLocks noChangeArrowheads="1"/>
          </p:cNvSpPr>
          <p:nvPr/>
        </p:nvSpPr>
        <p:spPr bwMode="auto">
          <a:xfrm>
            <a:off x="685800" y="1657350"/>
            <a:ext cx="8243888" cy="19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PT" altLang="pt-PT" sz="2400" dirty="0"/>
              <a:t>Define o nível de transparência a usar na </a:t>
            </a:r>
            <a:r>
              <a:rPr lang="pt-PT" altLang="pt-PT" sz="2400" dirty="0" err="1"/>
              <a:t>renderização</a:t>
            </a:r>
            <a:r>
              <a:rPr lang="pt-PT" altLang="pt-PT" sz="2400" dirty="0"/>
              <a:t> de um </a:t>
            </a:r>
            <a:r>
              <a:rPr lang="pt-PT" altLang="pt-PT" sz="2400" dirty="0" smtClean="0"/>
              <a:t>objeto</a:t>
            </a:r>
            <a:r>
              <a:rPr lang="pt-PT" altLang="pt-PT" sz="2400" dirty="0"/>
              <a:t>.</a:t>
            </a:r>
          </a:p>
          <a:p>
            <a:endParaRPr lang="pt-PT" altLang="pt-PT" sz="2400" dirty="0"/>
          </a:p>
          <a:p>
            <a:pPr>
              <a:buFontTx/>
              <a:buNone/>
            </a:pPr>
            <a:r>
              <a:rPr lang="pt-PT" altLang="pt-PT" sz="2400" dirty="0"/>
              <a:t>	</a:t>
            </a:r>
            <a:endParaRPr lang="pt-PT" altLang="pt-PT" sz="24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pt-PT" altLang="pt-PT" sz="2400" dirty="0">
                <a:latin typeface="Arial" charset="0"/>
              </a:rPr>
              <a:t>	</a:t>
            </a:r>
            <a:endParaRPr lang="pt-PT" altLang="pt-PT" sz="2400" dirty="0"/>
          </a:p>
        </p:txBody>
      </p:sp>
      <p:sp>
        <p:nvSpPr>
          <p:cNvPr id="63493" name="Rectângulo 6"/>
          <p:cNvSpPr>
            <a:spLocks noChangeArrowheads="1"/>
          </p:cNvSpPr>
          <p:nvPr/>
        </p:nvSpPr>
        <p:spPr bwMode="auto">
          <a:xfrm>
            <a:off x="467544" y="3429000"/>
            <a:ext cx="8258175" cy="17666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Tx/>
              <a:buNone/>
            </a:pPr>
            <a:r>
              <a:rPr lang="pt-PT" alt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PT" alt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tMode</a:t>
            </a:r>
            <a:r>
              <a:rPr lang="pt-PT" alt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PT" alt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TransparencyAttributes.BLENDED</a:t>
            </a:r>
            <a:r>
              <a:rPr lang="pt-PT" alt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buFontTx/>
              <a:buNone/>
            </a:pPr>
            <a:r>
              <a:rPr lang="pt-PT" alt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PT" alt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tValue</a:t>
            </a:r>
            <a:r>
              <a:rPr lang="pt-PT" alt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0.6f; </a:t>
            </a:r>
          </a:p>
          <a:p>
            <a:pPr>
              <a:buFontTx/>
              <a:buNone/>
            </a:pPr>
            <a:r>
              <a:rPr lang="pt-PT" alt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TransparencyAttributes</a:t>
            </a:r>
            <a:r>
              <a:rPr lang="pt-PT" alt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ta = </a:t>
            </a:r>
            <a:r>
              <a:rPr lang="pt-PT" alt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PT" alt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TransparencyAttributes</a:t>
            </a:r>
            <a:r>
              <a:rPr lang="pt-PT" alt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alt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tMode</a:t>
            </a:r>
            <a:r>
              <a:rPr lang="pt-PT" alt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altLang="pt-PT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tValue</a:t>
            </a:r>
            <a:r>
              <a:rPr lang="pt-PT" alt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buFontTx/>
              <a:buNone/>
            </a:pPr>
            <a:r>
              <a:rPr lang="pt-PT" alt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Appearance</a:t>
            </a:r>
            <a:r>
              <a:rPr lang="pt-PT" alt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pt-PT" alt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PT" alt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PT" alt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Appearance</a:t>
            </a:r>
            <a:r>
              <a:rPr lang="pt-PT" alt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>
              <a:buFontTx/>
              <a:buNone/>
            </a:pPr>
            <a:r>
              <a:rPr lang="pt-PT" alt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ap.setTransparencyAttributes</a:t>
            </a:r>
            <a:r>
              <a:rPr lang="pt-PT" alt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(ta);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Teste de Diferentes </a:t>
            </a:r>
            <a:br>
              <a:rPr lang="pt-PT" altLang="pt-PT" smtClean="0"/>
            </a:br>
            <a:r>
              <a:rPr lang="pt-PT" altLang="pt-PT" smtClean="0"/>
              <a:t>Atributos de Aparência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405396-7617-4E78-A55B-7154AB07FF21}" type="slidenum">
              <a:rPr lang="pt-PT"/>
              <a:pPr>
                <a:defRPr/>
              </a:pPr>
              <a:t>71</a:t>
            </a:fld>
            <a:endParaRPr lang="pt-PT" dirty="0"/>
          </a:p>
        </p:txBody>
      </p:sp>
      <p:sp>
        <p:nvSpPr>
          <p:cNvPr id="7" name="AutoShape 10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2428875" y="5822950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Book Antiqua" pitchFamily="18" charset="0"/>
              </a:rPr>
              <a:t>Run</a:t>
            </a:r>
          </a:p>
        </p:txBody>
      </p:sp>
      <p:sp>
        <p:nvSpPr>
          <p:cNvPr id="8" name="AutoShape 10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571500" y="5822950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>
                <a:latin typeface="Book Antiqua" pitchFamily="18" charset="0"/>
              </a:rPr>
              <a:t>Fonte </a:t>
            </a:r>
          </a:p>
        </p:txBody>
      </p:sp>
      <p:pic>
        <p:nvPicPr>
          <p:cNvPr id="64518" name="Picture 2" descr="H:\Carlos\Disciplinas\CG\CG_0708\Livros Java\Livro\Livro\Computer_Graphics_Using_Java__2D_and_3D_-_Prentice_Hall_2006\6.7. Appearance and Attributes_files\getfile_001.da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643063"/>
            <a:ext cx="47625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 descr="getfile_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4214813"/>
            <a:ext cx="2782887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dirty="0" smtClean="0">
                <a:solidFill>
                  <a:srgbClr val="0070C0"/>
                </a:solidFill>
              </a:rPr>
              <a:t>O Nó Shape3D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D04EB52-56D1-44E8-86C5-27B3FD634C5C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685800" y="1657350"/>
            <a:ext cx="7772400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PT" altLang="pt-PT" sz="2000" dirty="0"/>
              <a:t>Num garfo de cena Java 3D, um </a:t>
            </a:r>
            <a:r>
              <a:rPr lang="pt-PT" altLang="pt-PT" sz="2000" dirty="0" smtClean="0"/>
              <a:t>objeto </a:t>
            </a:r>
            <a:r>
              <a:rPr lang="pt-PT" altLang="pt-PT" sz="2000" dirty="0"/>
              <a:t>visual é normalmente representado por um nó folha do tipo</a:t>
            </a:r>
            <a:r>
              <a:rPr lang="pt-PT" altLang="pt-PT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Shape3D</a:t>
            </a:r>
            <a:r>
              <a:rPr lang="pt-PT" altLang="pt-PT" sz="2000" dirty="0"/>
              <a:t>.</a:t>
            </a:r>
          </a:p>
          <a:p>
            <a:r>
              <a:rPr lang="pt-PT" altLang="pt-PT" sz="2000" dirty="0"/>
              <a:t>O </a:t>
            </a:r>
            <a:r>
              <a:rPr lang="pt-PT" altLang="pt-PT" sz="2000" dirty="0" smtClean="0"/>
              <a:t>objeto </a:t>
            </a:r>
            <a:r>
              <a:rPr lang="pt-PT" altLang="pt-PT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Shape3D</a:t>
            </a:r>
            <a:r>
              <a:rPr lang="pt-PT" altLang="pt-PT" sz="2000" dirty="0"/>
              <a:t> </a:t>
            </a:r>
            <a:r>
              <a:rPr lang="pt-PT" altLang="pt-PT" sz="2000" dirty="0" err="1" smtClean="0"/>
              <a:t>referencía</a:t>
            </a:r>
            <a:r>
              <a:rPr lang="pt-PT" altLang="pt-PT" sz="2000" dirty="0" smtClean="0"/>
              <a:t> </a:t>
            </a:r>
            <a:r>
              <a:rPr lang="pt-PT" altLang="pt-PT" sz="2000" dirty="0"/>
              <a:t>um </a:t>
            </a:r>
            <a:r>
              <a:rPr lang="pt-PT" altLang="pt-PT" sz="2000" dirty="0" err="1"/>
              <a:t>objecto</a:t>
            </a:r>
            <a:r>
              <a:rPr lang="pt-PT" altLang="pt-PT" sz="2000" dirty="0"/>
              <a:t> </a:t>
            </a:r>
            <a:r>
              <a:rPr lang="pt-PT" alt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Geometry</a:t>
            </a:r>
            <a:r>
              <a:rPr lang="pt-PT" altLang="pt-PT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2000" dirty="0"/>
              <a:t>que define a forma e outras características geométricas do </a:t>
            </a:r>
            <a:r>
              <a:rPr lang="pt-PT" altLang="pt-PT" sz="2000" dirty="0" err="1"/>
              <a:t>objecto</a:t>
            </a:r>
            <a:r>
              <a:rPr lang="pt-PT" altLang="pt-PT" sz="2000" dirty="0"/>
              <a:t> visual.</a:t>
            </a:r>
          </a:p>
          <a:p>
            <a:r>
              <a:rPr lang="pt-PT" altLang="pt-PT" sz="2000" dirty="0"/>
              <a:t>O </a:t>
            </a:r>
            <a:r>
              <a:rPr lang="pt-PT" altLang="pt-PT" sz="2000" dirty="0" smtClean="0"/>
              <a:t>objeto </a:t>
            </a:r>
            <a:r>
              <a:rPr lang="pt-PT" altLang="pt-PT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Shape3D</a:t>
            </a:r>
            <a:r>
              <a:rPr lang="pt-PT" altLang="pt-PT" sz="2000" dirty="0"/>
              <a:t> </a:t>
            </a:r>
            <a:r>
              <a:rPr lang="pt-PT" altLang="pt-PT" sz="2000" dirty="0" smtClean="0"/>
              <a:t>referencia </a:t>
            </a:r>
            <a:r>
              <a:rPr lang="pt-PT" altLang="pt-PT" sz="2000" dirty="0"/>
              <a:t>um </a:t>
            </a:r>
            <a:r>
              <a:rPr lang="pt-PT" altLang="pt-PT" sz="2000" dirty="0" err="1"/>
              <a:t>objecto</a:t>
            </a:r>
            <a:r>
              <a:rPr lang="pt-PT" altLang="pt-PT" sz="2000" dirty="0"/>
              <a:t> </a:t>
            </a:r>
            <a:r>
              <a:rPr lang="pt-PT" alt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Appearance</a:t>
            </a:r>
            <a:r>
              <a:rPr lang="pt-PT" altLang="pt-PT" sz="2000" dirty="0"/>
              <a:t> para definir a sua aparência na </a:t>
            </a:r>
            <a:r>
              <a:rPr lang="pt-PT" altLang="pt-PT" sz="2000" dirty="0" err="1"/>
              <a:t>renderização</a:t>
            </a:r>
            <a:r>
              <a:rPr lang="pt-PT" altLang="pt-PT" sz="2000" dirty="0"/>
              <a:t>.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50825" y="3933825"/>
            <a:ext cx="6016625" cy="156845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Appearance ap = new Appearance();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ap.setMaterial(new Material());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Font3D font = new Font3D(new Font("SansSerif",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	Font.PLAIN, 1), new FontExtrusion());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Text3D text = new Text3D(font, "Hello 3D");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Shape3D shape = new Shape3D(text, ap);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Classes Geometry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C6FDC2B-70DE-444D-9068-A0A1296D1F4D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9220" name="Picture 7" descr="getfile_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071688"/>
            <a:ext cx="6342062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11777</TotalTime>
  <Words>3658</Words>
  <Application>Microsoft Office PowerPoint</Application>
  <PresentationFormat>Apresentação no Ecrã (4:3)</PresentationFormat>
  <Paragraphs>662</Paragraphs>
  <Slides>71</Slides>
  <Notes>2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4</vt:i4>
      </vt:variant>
      <vt:variant>
        <vt:lpstr>Títulos dos diapositivos</vt:lpstr>
      </vt:variant>
      <vt:variant>
        <vt:i4>71</vt:i4>
      </vt:variant>
    </vt:vector>
  </HeadingPairs>
  <TitlesOfParts>
    <vt:vector size="82" baseType="lpstr">
      <vt:lpstr>Arial</vt:lpstr>
      <vt:lpstr>Book Antiqua</vt:lpstr>
      <vt:lpstr>Calibri</vt:lpstr>
      <vt:lpstr>Courier New</vt:lpstr>
      <vt:lpstr>Times New Roman</vt:lpstr>
      <vt:lpstr>Wingdings</vt:lpstr>
      <vt:lpstr>Tema do Office</vt:lpstr>
      <vt:lpstr>Microsoft Equation 3.0</vt:lpstr>
      <vt:lpstr>Equation</vt:lpstr>
      <vt:lpstr>Picture</vt:lpstr>
      <vt:lpstr>Equação</vt:lpstr>
      <vt:lpstr>Capítulo 6 Modelação de Objectos Gráficos 3D</vt:lpstr>
      <vt:lpstr>Objetivos</vt:lpstr>
      <vt:lpstr>Pontos e Vectores</vt:lpstr>
      <vt:lpstr>Pontos e Vectores</vt:lpstr>
      <vt:lpstr>Modelação de Formas Geométricas</vt:lpstr>
      <vt:lpstr>Modelação de Formas Geométricas</vt:lpstr>
      <vt:lpstr>Representação de Superfícies Através de Polígonos</vt:lpstr>
      <vt:lpstr>O Nó Shape3D</vt:lpstr>
      <vt:lpstr>Classes Geometry</vt:lpstr>
      <vt:lpstr>Família de Classes GeometryArray</vt:lpstr>
      <vt:lpstr>Classes Geometry</vt:lpstr>
      <vt:lpstr>PointArray</vt:lpstr>
      <vt:lpstr>LineArray</vt:lpstr>
      <vt:lpstr>TriangleArray</vt:lpstr>
      <vt:lpstr>TriangleArray</vt:lpstr>
      <vt:lpstr>QuadArray</vt:lpstr>
      <vt:lpstr>Configuração de Outros Atributos</vt:lpstr>
      <vt:lpstr>Configuração de Outros Atributos</vt:lpstr>
      <vt:lpstr>Renderização das Faces</vt:lpstr>
      <vt:lpstr>Renderização das Faces</vt:lpstr>
      <vt:lpstr>Classes Geometry</vt:lpstr>
      <vt:lpstr>GeometryStripArray</vt:lpstr>
      <vt:lpstr>GeometryStripArray</vt:lpstr>
      <vt:lpstr>GeometryStripArray</vt:lpstr>
      <vt:lpstr>GeometryStripArray</vt:lpstr>
      <vt:lpstr>GeometryStripArray</vt:lpstr>
      <vt:lpstr>Classes Geometry</vt:lpstr>
      <vt:lpstr>IndexedGeometryArray</vt:lpstr>
      <vt:lpstr>IndexedGeometryArray</vt:lpstr>
      <vt:lpstr>Classes Geometry</vt:lpstr>
      <vt:lpstr>IndexedGeometryStripArray</vt:lpstr>
      <vt:lpstr>IndexedGeometryStripArray</vt:lpstr>
      <vt:lpstr>Construção de um Tetraedro</vt:lpstr>
      <vt:lpstr>Construção de um Tetraedro</vt:lpstr>
      <vt:lpstr>Construção de um Tetraedro</vt:lpstr>
      <vt:lpstr>Construção de um Tetraedro</vt:lpstr>
      <vt:lpstr>Normais</vt:lpstr>
      <vt:lpstr>Cálculo de Normais</vt:lpstr>
      <vt:lpstr>Cálculo de Normais</vt:lpstr>
      <vt:lpstr>Cálculo de Normais</vt:lpstr>
      <vt:lpstr>Cálculo de Normais</vt:lpstr>
      <vt:lpstr>Classe GeometryInfo</vt:lpstr>
      <vt:lpstr>Classe GeometryInfo</vt:lpstr>
      <vt:lpstr>Classe GeometryInfo</vt:lpstr>
      <vt:lpstr>Classe GeometryInfo</vt:lpstr>
      <vt:lpstr>Classe GeometryInfo</vt:lpstr>
      <vt:lpstr>Criação de uma  Malha de Polígonos</vt:lpstr>
      <vt:lpstr>Criação de uma  Malha de Polígonos</vt:lpstr>
      <vt:lpstr>Criação de uma  Malha de Polígonos</vt:lpstr>
      <vt:lpstr>Criação de uma  Malha de Polígonos</vt:lpstr>
      <vt:lpstr>Criação de uma  Malha de Polígonos</vt:lpstr>
      <vt:lpstr>Criação de uma  Malha de Polígonos</vt:lpstr>
      <vt:lpstr>Criação de uma  Malha de Polígonos</vt:lpstr>
      <vt:lpstr>Criação de uma  Malha de Polígonos</vt:lpstr>
      <vt:lpstr>Criação de uma  Malha de Polígonos</vt:lpstr>
      <vt:lpstr>Primitivas</vt:lpstr>
      <vt:lpstr>Primitivas</vt:lpstr>
      <vt:lpstr>Primitivas</vt:lpstr>
      <vt:lpstr>Primitivas</vt:lpstr>
      <vt:lpstr>Fontes e Texto</vt:lpstr>
      <vt:lpstr>Aparência e Atributos</vt:lpstr>
      <vt:lpstr>Aparência e Atributos</vt:lpstr>
      <vt:lpstr>ColoringAttributes</vt:lpstr>
      <vt:lpstr>ColoringAttributes</vt:lpstr>
      <vt:lpstr>PointAttributes</vt:lpstr>
      <vt:lpstr>LineAttributes</vt:lpstr>
      <vt:lpstr>LineAttributes</vt:lpstr>
      <vt:lpstr>PolygonAttributes</vt:lpstr>
      <vt:lpstr>PolygonAttributes</vt:lpstr>
      <vt:lpstr>TransparencyAttributes</vt:lpstr>
      <vt:lpstr>Teste de Diferentes  Atributos de Aparência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1 Visão geral da Computação Gráfica</dc:title>
  <dc:creator>cacc</dc:creator>
  <cp:lastModifiedBy>CC</cp:lastModifiedBy>
  <cp:revision>699</cp:revision>
  <dcterms:created xsi:type="dcterms:W3CDTF">2007-09-19T14:23:30Z</dcterms:created>
  <dcterms:modified xsi:type="dcterms:W3CDTF">2019-11-11T23:53:26Z</dcterms:modified>
</cp:coreProperties>
</file>