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460" r:id="rId4"/>
    <p:sldId id="313" r:id="rId5"/>
    <p:sldId id="414" r:id="rId6"/>
    <p:sldId id="462" r:id="rId7"/>
    <p:sldId id="463" r:id="rId8"/>
    <p:sldId id="464" r:id="rId9"/>
    <p:sldId id="492" r:id="rId10"/>
    <p:sldId id="490" r:id="rId11"/>
    <p:sldId id="467" r:id="rId12"/>
    <p:sldId id="468" r:id="rId13"/>
    <p:sldId id="469" r:id="rId14"/>
    <p:sldId id="470" r:id="rId15"/>
    <p:sldId id="471" r:id="rId16"/>
    <p:sldId id="494" r:id="rId17"/>
    <p:sldId id="473" r:id="rId18"/>
    <p:sldId id="472" r:id="rId19"/>
    <p:sldId id="474" r:id="rId20"/>
    <p:sldId id="475" r:id="rId21"/>
    <p:sldId id="491" r:id="rId22"/>
    <p:sldId id="476" r:id="rId23"/>
    <p:sldId id="477" r:id="rId24"/>
    <p:sldId id="478" r:id="rId25"/>
    <p:sldId id="479" r:id="rId26"/>
    <p:sldId id="484" r:id="rId27"/>
    <p:sldId id="493" r:id="rId28"/>
    <p:sldId id="483" r:id="rId29"/>
    <p:sldId id="495" r:id="rId30"/>
    <p:sldId id="485" r:id="rId31"/>
    <p:sldId id="486" r:id="rId32"/>
    <p:sldId id="487" r:id="rId33"/>
    <p:sldId id="488" r:id="rId34"/>
    <p:sldId id="496" r:id="rId35"/>
    <p:sldId id="489" r:id="rId36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5" autoAdjust="0"/>
    <p:restoredTop sz="94660"/>
  </p:normalViewPr>
  <p:slideViewPr>
    <p:cSldViewPr>
      <p:cViewPr varScale="1">
        <p:scale>
          <a:sx n="63" d="100"/>
          <a:sy n="63" d="100"/>
        </p:scale>
        <p:origin x="136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BBD73E-955F-4C7F-8F06-23E0C9924C27}" type="datetimeFigureOut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FC359A-7DC7-4297-B213-A359097406E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95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D9BD315-5261-46FB-9553-49B7CE431E6E}" type="datetimeFigureOut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FA69C8-F2FF-422C-B296-E4EB5136136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572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76CC-0235-4FE2-85EE-BAAF1C232BB3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D91FA-A22E-4FB3-AB99-72E545D86725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70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70CB-49B0-4319-B89C-2C9278F7687E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E6C73-39A5-4BAF-811A-5357438C970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70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22D22-6807-40EA-B40C-DF07EE2D3ED6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58015-3746-49D3-A611-1E84F3EA7748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50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D4315-48CD-4205-8EA6-4FDFF961A237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72362-DE59-4A8C-9757-3BA8BD0BF059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4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DFF0F-6819-482C-9443-F71A286C17B6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30E1D-71C5-498D-A016-53A2FA0AC240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374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FB429-87AB-42F4-BD65-EC8553DB3D2F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2E771-5CC9-4B13-991E-34192F3D0CC9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575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6F213-8BC8-4B18-8DDD-A0BD9DA74FE4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3549-2214-4929-8069-90B006AD1237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84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5D9D-9149-48D4-A303-81DDD04A86A4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7A784-DC3E-422F-8451-8C1669305947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438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6F09B-1DF1-41EF-988C-19A291282A61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8A98B-9181-416E-803F-4F7111F12D58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669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1B241-AD37-4F37-B6BE-EF3B4BEA8EAA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09A4-A282-4CD6-9185-D854D7EB040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703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50EDC-3740-4A41-9C1E-9356AF379676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D40C2-A9BC-4BBD-B847-A66C8DAA743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047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4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488820-FA53-4095-AE9B-FC2D631A9BA2}" type="datetime1">
              <a:rPr lang="pt-PT"/>
              <a:pPr>
                <a:defRPr/>
              </a:pPr>
              <a:t>18/11/2019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704C48-826B-4436-BDB6-005E1BB5A1F8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G:\Carlos\Disciplinas\CG\Slides\Cap&#237;tulo%207\Cap&#237;tulo%207\cgcode.jar%20chapter7.TestTransform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Listing7.4TestTransform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Listing7.6Rotation.html" TargetMode="External"/><Relationship Id="rId2" Type="http://schemas.openxmlformats.org/officeDocument/2006/relationships/hyperlink" Target="cgcode.jar%20chapter7.Rotatio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7.Mirror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Listing7.7Mirror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Listing7.8extrudeShape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7.TestTorus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hyperlink" Target="Listing7.9Toru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7.Logo" TargetMode="External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4" Type="http://schemas.openxmlformats.org/officeDocument/2006/relationships/hyperlink" Target="Listing7.12Logo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7.TestMatri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Listing7.1TestMatrix.html" TargetMode="External"/><Relationship Id="rId4" Type="http://schemas.openxmlformats.org/officeDocument/2006/relationships/hyperlink" Target="Listing7.2TestMatri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957387"/>
          </a:xfrm>
        </p:spPr>
        <p:txBody>
          <a:bodyPr/>
          <a:lstStyle/>
          <a:p>
            <a:pPr eaLnBrk="1" hangingPunct="1"/>
            <a:r>
              <a:rPr lang="pt-PT" altLang="pt-PT" sz="4000" b="1" smtClean="0">
                <a:solidFill>
                  <a:srgbClr val="FF0000"/>
                </a:solidFill>
              </a:rPr>
              <a:t>Capítulo 7</a:t>
            </a:r>
            <a:br>
              <a:rPr lang="pt-PT" altLang="pt-PT" sz="4000" b="1" smtClean="0">
                <a:solidFill>
                  <a:srgbClr val="FF0000"/>
                </a:solidFill>
              </a:rPr>
            </a:br>
            <a:r>
              <a:rPr lang="pt-PT" altLang="pt-PT" sz="4000" b="1" smtClean="0">
                <a:solidFill>
                  <a:srgbClr val="FF0000"/>
                </a:solidFill>
              </a:rPr>
              <a:t>Transformações Geométricas 3D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71675"/>
          </a:xfrm>
        </p:spPr>
        <p:txBody>
          <a:bodyPr rtlCol="0">
            <a:normAutofit fontScale="3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dirty="0" smtClean="0"/>
              <a:t>Resumos do livro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i="1" dirty="0" err="1" smtClean="0"/>
              <a:t>Computer</a:t>
            </a:r>
            <a:r>
              <a:rPr lang="pt-PT" sz="6200" i="1" dirty="0" smtClean="0"/>
              <a:t> </a:t>
            </a:r>
            <a:r>
              <a:rPr lang="pt-PT" sz="6200" i="1" dirty="0" err="1" smtClean="0"/>
              <a:t>Graphics</a:t>
            </a:r>
            <a:r>
              <a:rPr lang="pt-PT" sz="6200" i="1" dirty="0" smtClean="0"/>
              <a:t> </a:t>
            </a:r>
            <a:r>
              <a:rPr lang="pt-PT" sz="6200" i="1" dirty="0" err="1" smtClean="0"/>
              <a:t>using</a:t>
            </a:r>
            <a:r>
              <a:rPr lang="pt-PT" sz="6200" i="1" dirty="0" smtClean="0"/>
              <a:t> Java 2D </a:t>
            </a:r>
            <a:r>
              <a:rPr lang="pt-PT" sz="6200" i="1" dirty="0" err="1" smtClean="0"/>
              <a:t>and</a:t>
            </a:r>
            <a:r>
              <a:rPr lang="pt-PT" sz="6200" i="1" dirty="0" smtClean="0"/>
              <a:t> 3D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PT" sz="5500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dirty="0" smtClean="0">
                <a:solidFill>
                  <a:schemeClr val="tx1"/>
                </a:solidFill>
              </a:rPr>
              <a:t>Disciplina de Computação Gráfica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dirty="0" smtClean="0">
                <a:solidFill>
                  <a:schemeClr val="tx1"/>
                </a:solidFill>
              </a:rPr>
              <a:t> Curso de Engenharia Informática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b="1" dirty="0" smtClean="0">
                <a:solidFill>
                  <a:schemeClr val="tx1"/>
                </a:solidFill>
              </a:rPr>
              <a:t>Instituto Politécnico da Guarda</a:t>
            </a:r>
            <a:endParaRPr lang="pt-PT" sz="62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PT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795050D-F2AB-4D62-859A-5E008A7B977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685800" y="1657350"/>
            <a:ext cx="81010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0725" indent="-2635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A classe tem diversos métodos para configurar e manipular a matriz da transformação: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set(Matrix4d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set(Matrix4f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set(GMatrix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set(double[] array)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set(float[] array)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get(Matrix4d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get(Matrix4f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get(GMatrix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get(double[] array)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void get(float[] array)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>
                <a:solidFill>
                  <a:srgbClr val="7030A0"/>
                </a:solidFill>
                <a:latin typeface="Courier New" pitchFamily="49" charset="0"/>
              </a:rPr>
              <a:t>. . 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A transformação também pode ser definida em termos de especificações de transformações geométricas tais como translações, escalas, rotações e shearing.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Translação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CF9B840-E25B-4F37-840B-20A9CC39C005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Cada ponto é movido pelas quantidades </a:t>
            </a:r>
            <a:r>
              <a:rPr lang="pt-PT" altLang="pt-PT" i="1">
                <a:latin typeface="Calibri" pitchFamily="34" charset="0"/>
              </a:rPr>
              <a:t>b</a:t>
            </a:r>
            <a:r>
              <a:rPr lang="pt-PT" altLang="pt-PT" baseline="-25000">
                <a:latin typeface="Calibri" pitchFamily="34" charset="0"/>
              </a:rPr>
              <a:t>1</a:t>
            </a:r>
            <a:r>
              <a:rPr lang="pt-PT" altLang="pt-PT">
                <a:latin typeface="Calibri" pitchFamily="34" charset="0"/>
              </a:rPr>
              <a:t>, </a:t>
            </a:r>
            <a:r>
              <a:rPr lang="pt-PT" altLang="pt-PT" i="1">
                <a:latin typeface="Calibri" pitchFamily="34" charset="0"/>
              </a:rPr>
              <a:t>b</a:t>
            </a:r>
            <a:r>
              <a:rPr lang="pt-PT" altLang="pt-PT" baseline="-25000">
                <a:latin typeface="Calibri" pitchFamily="34" charset="0"/>
              </a:rPr>
              <a:t>2</a:t>
            </a:r>
            <a:r>
              <a:rPr lang="pt-PT" altLang="pt-PT">
                <a:latin typeface="Calibri" pitchFamily="34" charset="0"/>
              </a:rPr>
              <a:t> e </a:t>
            </a:r>
            <a:r>
              <a:rPr lang="pt-PT" altLang="pt-PT" i="1">
                <a:latin typeface="Calibri" pitchFamily="34" charset="0"/>
              </a:rPr>
              <a:t>b</a:t>
            </a:r>
            <a:r>
              <a:rPr lang="pt-PT" altLang="pt-PT" baseline="-25000">
                <a:latin typeface="Calibri" pitchFamily="34" charset="0"/>
              </a:rPr>
              <a:t>3</a:t>
            </a:r>
            <a:r>
              <a:rPr lang="pt-PT" altLang="pt-PT">
                <a:latin typeface="Calibri" pitchFamily="34" charset="0"/>
              </a:rPr>
              <a:t>, nas direcções x, y e z, respectivamente.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A forma e orientação do objecto não são alteradas.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A transformação inversa de uma translação de </a:t>
            </a:r>
            <a:r>
              <a:rPr lang="pt-PT" altLang="pt-PT" i="1">
                <a:latin typeface="Calibri" pitchFamily="34" charset="0"/>
              </a:rPr>
              <a:t>b</a:t>
            </a:r>
            <a:r>
              <a:rPr lang="pt-PT" altLang="pt-PT" baseline="-25000">
                <a:latin typeface="Calibri" pitchFamily="34" charset="0"/>
              </a:rPr>
              <a:t>1</a:t>
            </a:r>
            <a:r>
              <a:rPr lang="pt-PT" altLang="pt-PT">
                <a:latin typeface="Calibri" pitchFamily="34" charset="0"/>
              </a:rPr>
              <a:t>, </a:t>
            </a:r>
            <a:r>
              <a:rPr lang="pt-PT" altLang="pt-PT" i="1">
                <a:latin typeface="Calibri" pitchFamily="34" charset="0"/>
              </a:rPr>
              <a:t>b</a:t>
            </a:r>
            <a:r>
              <a:rPr lang="pt-PT" altLang="pt-PT" baseline="-25000">
                <a:latin typeface="Calibri" pitchFamily="34" charset="0"/>
              </a:rPr>
              <a:t>2</a:t>
            </a:r>
            <a:r>
              <a:rPr lang="pt-PT" altLang="pt-PT">
                <a:latin typeface="Calibri" pitchFamily="34" charset="0"/>
              </a:rPr>
              <a:t> e </a:t>
            </a:r>
            <a:r>
              <a:rPr lang="pt-PT" altLang="pt-PT" i="1">
                <a:latin typeface="Calibri" pitchFamily="34" charset="0"/>
              </a:rPr>
              <a:t>b</a:t>
            </a:r>
            <a:r>
              <a:rPr lang="pt-PT" altLang="pt-PT" baseline="-25000">
                <a:latin typeface="Calibri" pitchFamily="34" charset="0"/>
              </a:rPr>
              <a:t>3</a:t>
            </a:r>
            <a:r>
              <a:rPr lang="pt-PT" altLang="pt-PT">
                <a:latin typeface="Calibri" pitchFamily="34" charset="0"/>
              </a:rPr>
              <a:t>, é uma translação de –</a:t>
            </a:r>
            <a:r>
              <a:rPr lang="pt-PT" altLang="pt-PT" i="1">
                <a:latin typeface="Calibri" pitchFamily="34" charset="0"/>
              </a:rPr>
              <a:t>b</a:t>
            </a:r>
            <a:r>
              <a:rPr lang="pt-PT" altLang="pt-PT" baseline="-25000">
                <a:latin typeface="Calibri" pitchFamily="34" charset="0"/>
              </a:rPr>
              <a:t>1</a:t>
            </a:r>
            <a:r>
              <a:rPr lang="pt-PT" altLang="pt-PT">
                <a:latin typeface="Calibri" pitchFamily="34" charset="0"/>
              </a:rPr>
              <a:t>, – </a:t>
            </a:r>
            <a:r>
              <a:rPr lang="pt-PT" altLang="pt-PT" i="1">
                <a:latin typeface="Calibri" pitchFamily="34" charset="0"/>
              </a:rPr>
              <a:t>b</a:t>
            </a:r>
            <a:r>
              <a:rPr lang="pt-PT" altLang="pt-PT" baseline="-25000">
                <a:latin typeface="Calibri" pitchFamily="34" charset="0"/>
              </a:rPr>
              <a:t>2</a:t>
            </a:r>
            <a:r>
              <a:rPr lang="pt-PT" altLang="pt-PT">
                <a:latin typeface="Calibri" pitchFamily="34" charset="0"/>
              </a:rPr>
              <a:t> e –</a:t>
            </a:r>
            <a:r>
              <a:rPr lang="pt-PT" altLang="pt-PT" i="1">
                <a:latin typeface="Calibri" pitchFamily="34" charset="0"/>
              </a:rPr>
              <a:t>b</a:t>
            </a:r>
            <a:r>
              <a:rPr lang="pt-PT" altLang="pt-PT" baseline="-25000">
                <a:latin typeface="Calibri" pitchFamily="34" charset="0"/>
              </a:rPr>
              <a:t>3</a:t>
            </a:r>
            <a:r>
              <a:rPr lang="pt-PT" altLang="pt-PT">
                <a:latin typeface="Calibri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O método </a:t>
            </a:r>
            <a:r>
              <a:rPr lang="pt-PT" altLang="pt-PT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pt-PT" altLang="pt-PT">
                <a:latin typeface="Calibri" pitchFamily="34" charset="0"/>
              </a:rPr>
              <a:t> substitui por completo a transformação actual pela translação especificada.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Os métodos </a:t>
            </a:r>
            <a:r>
              <a:rPr lang="pt-PT" altLang="pt-PT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setTranslation</a:t>
            </a:r>
            <a:r>
              <a:rPr lang="pt-PT" altLang="pt-PT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>
                <a:latin typeface="Calibri" pitchFamily="34" charset="0"/>
              </a:rPr>
              <a:t>modificam apenas as componentes de translação da transformação actual.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endParaRPr lang="pt-PT" altLang="pt-PT" sz="2400">
              <a:latin typeface="Calibri" pitchFamily="34" charset="0"/>
            </a:endParaRPr>
          </a:p>
        </p:txBody>
      </p:sp>
      <p:sp>
        <p:nvSpPr>
          <p:cNvPr id="2054" name="Rectangle 19"/>
          <p:cNvSpPr>
            <a:spLocks noChangeArrowheads="1"/>
          </p:cNvSpPr>
          <p:nvPr/>
        </p:nvSpPr>
        <p:spPr bwMode="auto">
          <a:xfrm>
            <a:off x="2662238" y="4857750"/>
            <a:ext cx="563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PT">
                <a:solidFill>
                  <a:srgbClr val="00B050"/>
                </a:solidFill>
                <a:latin typeface="Courier New" pitchFamily="49" charset="0"/>
              </a:rPr>
              <a:t>void set(Vector3d trans)</a:t>
            </a:r>
          </a:p>
          <a:p>
            <a:pPr eaLnBrk="1" hangingPunct="1"/>
            <a:r>
              <a:rPr lang="en-US" altLang="pt-PT">
                <a:solidFill>
                  <a:srgbClr val="00B050"/>
                </a:solidFill>
                <a:latin typeface="Courier New" pitchFamily="49" charset="0"/>
              </a:rPr>
              <a:t>void set(Vector3f trans)</a:t>
            </a:r>
          </a:p>
          <a:p>
            <a:pPr eaLnBrk="1" hangingPunct="1"/>
            <a:r>
              <a:rPr lang="en-US" altLang="pt-PT">
                <a:solidFill>
                  <a:srgbClr val="00B0F0"/>
                </a:solidFill>
                <a:latin typeface="Courier New" pitchFamily="49" charset="0"/>
              </a:rPr>
              <a:t>void setTranslation(Vector3d trans)</a:t>
            </a:r>
          </a:p>
          <a:p>
            <a:pPr eaLnBrk="1" hangingPunct="1"/>
            <a:r>
              <a:rPr lang="en-US" altLang="pt-PT">
                <a:solidFill>
                  <a:srgbClr val="00B0F0"/>
                </a:solidFill>
                <a:latin typeface="Courier New" pitchFamily="49" charset="0"/>
              </a:rPr>
              <a:t>void setTranslation(Vector3f trans)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42938" y="4857750"/>
          <a:ext cx="16859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3" imgW="952500" imgH="914400" progId="Equation.3">
                  <p:embed/>
                </p:oleObj>
              </mc:Choice>
              <mc:Fallback>
                <p:oleObj r:id="rId3" imgW="952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857750"/>
                        <a:ext cx="1685925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Variação de Escala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4DCE8D8-5BF8-4ABE-A4C2-2069AFC84C2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Cada ponto sofre uma variação de escala dada pelos factores </a:t>
            </a:r>
            <a:r>
              <a:rPr lang="pt-PT" altLang="pt-PT" i="1">
                <a:latin typeface="Calibri" pitchFamily="34" charset="0"/>
              </a:rPr>
              <a:t>s</a:t>
            </a:r>
            <a:r>
              <a:rPr lang="pt-PT" altLang="pt-PT" baseline="-25000">
                <a:latin typeface="Calibri" pitchFamily="34" charset="0"/>
              </a:rPr>
              <a:t>1</a:t>
            </a:r>
            <a:r>
              <a:rPr lang="pt-PT" altLang="pt-PT">
                <a:latin typeface="Calibri" pitchFamily="34" charset="0"/>
              </a:rPr>
              <a:t>, </a:t>
            </a:r>
            <a:r>
              <a:rPr lang="pt-PT" altLang="pt-PT" i="1">
                <a:latin typeface="Calibri" pitchFamily="34" charset="0"/>
              </a:rPr>
              <a:t>s</a:t>
            </a:r>
            <a:r>
              <a:rPr lang="pt-PT" altLang="pt-PT" baseline="-25000">
                <a:latin typeface="Calibri" pitchFamily="34" charset="0"/>
              </a:rPr>
              <a:t>2</a:t>
            </a:r>
            <a:r>
              <a:rPr lang="pt-PT" altLang="pt-PT">
                <a:latin typeface="Calibri" pitchFamily="34" charset="0"/>
              </a:rPr>
              <a:t> e </a:t>
            </a:r>
            <a:r>
              <a:rPr lang="pt-PT" altLang="pt-PT" i="1">
                <a:latin typeface="Calibri" pitchFamily="34" charset="0"/>
              </a:rPr>
              <a:t>s</a:t>
            </a:r>
            <a:r>
              <a:rPr lang="pt-PT" altLang="pt-PT" baseline="-25000">
                <a:latin typeface="Calibri" pitchFamily="34" charset="0"/>
              </a:rPr>
              <a:t>3</a:t>
            </a:r>
            <a:r>
              <a:rPr lang="pt-PT" altLang="pt-PT">
                <a:latin typeface="Calibri" pitchFamily="34" charset="0"/>
              </a:rPr>
              <a:t>, nas direcções x, y e z, respectivamente.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A transformação é invertível se todos os factores de escla forem diferentes de 0. Os factores da variação de escala inversa são 1/</a:t>
            </a:r>
            <a:r>
              <a:rPr lang="pt-PT" altLang="pt-PT" i="1">
                <a:latin typeface="Calibri" pitchFamily="34" charset="0"/>
              </a:rPr>
              <a:t>s</a:t>
            </a:r>
            <a:r>
              <a:rPr lang="pt-PT" altLang="pt-PT" baseline="-25000">
                <a:latin typeface="Calibri" pitchFamily="34" charset="0"/>
              </a:rPr>
              <a:t>1</a:t>
            </a:r>
            <a:r>
              <a:rPr lang="pt-PT" altLang="pt-PT">
                <a:latin typeface="Calibri" pitchFamily="34" charset="0"/>
              </a:rPr>
              <a:t>, 1/</a:t>
            </a:r>
            <a:r>
              <a:rPr lang="pt-PT" altLang="pt-PT" i="1">
                <a:latin typeface="Calibri" pitchFamily="34" charset="0"/>
              </a:rPr>
              <a:t>s</a:t>
            </a:r>
            <a:r>
              <a:rPr lang="pt-PT" altLang="pt-PT" baseline="-25000">
                <a:latin typeface="Calibri" pitchFamily="34" charset="0"/>
              </a:rPr>
              <a:t>2</a:t>
            </a:r>
            <a:r>
              <a:rPr lang="pt-PT" altLang="pt-PT">
                <a:latin typeface="Calibri" pitchFamily="34" charset="0"/>
              </a:rPr>
              <a:t> e 1/</a:t>
            </a:r>
            <a:r>
              <a:rPr lang="pt-PT" altLang="pt-PT" i="1">
                <a:latin typeface="Calibri" pitchFamily="34" charset="0"/>
              </a:rPr>
              <a:t>s</a:t>
            </a:r>
            <a:r>
              <a:rPr lang="pt-PT" altLang="pt-PT" baseline="-25000">
                <a:latin typeface="Calibri" pitchFamily="34" charset="0"/>
              </a:rPr>
              <a:t>3</a:t>
            </a:r>
            <a:r>
              <a:rPr lang="pt-PT" altLang="pt-PT">
                <a:latin typeface="Calibri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Uma variação de escala é uniforme se </a:t>
            </a:r>
            <a:r>
              <a:rPr lang="pt-PT" altLang="pt-PT" i="1">
                <a:latin typeface="Calibri" pitchFamily="34" charset="0"/>
              </a:rPr>
              <a:t>s</a:t>
            </a:r>
            <a:r>
              <a:rPr lang="pt-PT" altLang="pt-PT" baseline="-25000">
                <a:latin typeface="Calibri" pitchFamily="34" charset="0"/>
              </a:rPr>
              <a:t>1</a:t>
            </a:r>
            <a:r>
              <a:rPr lang="pt-PT" altLang="pt-PT">
                <a:latin typeface="Calibri" pitchFamily="34" charset="0"/>
              </a:rPr>
              <a:t> = </a:t>
            </a:r>
            <a:r>
              <a:rPr lang="pt-PT" altLang="pt-PT" i="1">
                <a:latin typeface="Calibri" pitchFamily="34" charset="0"/>
              </a:rPr>
              <a:t>s</a:t>
            </a:r>
            <a:r>
              <a:rPr lang="pt-PT" altLang="pt-PT" baseline="-25000">
                <a:latin typeface="Calibri" pitchFamily="34" charset="0"/>
              </a:rPr>
              <a:t>2</a:t>
            </a:r>
            <a:r>
              <a:rPr lang="pt-PT" altLang="pt-PT">
                <a:latin typeface="Calibri" pitchFamily="34" charset="0"/>
              </a:rPr>
              <a:t> = </a:t>
            </a:r>
            <a:r>
              <a:rPr lang="pt-PT" altLang="pt-PT" i="1">
                <a:latin typeface="Calibri" pitchFamily="34" charset="0"/>
              </a:rPr>
              <a:t>s</a:t>
            </a:r>
            <a:r>
              <a:rPr lang="pt-PT" altLang="pt-PT" baseline="-25000">
                <a:latin typeface="Calibri" pitchFamily="34" charset="0"/>
              </a:rPr>
              <a:t>3</a:t>
            </a:r>
            <a:r>
              <a:rPr lang="pt-PT" altLang="pt-PT">
                <a:latin typeface="Calibri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O método </a:t>
            </a:r>
            <a:r>
              <a:rPr lang="pt-PT" altLang="pt-PT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pt-PT" altLang="pt-PT">
                <a:latin typeface="Calibri" pitchFamily="34" charset="0"/>
              </a:rPr>
              <a:t> substitui por completo a transformação actual pela translação especificada.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Os métodos </a:t>
            </a:r>
            <a:r>
              <a:rPr lang="pt-PT" altLang="pt-PT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setScale</a:t>
            </a:r>
            <a:r>
              <a:rPr lang="pt-PT" altLang="pt-PT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>
                <a:latin typeface="Calibri" pitchFamily="34" charset="0"/>
              </a:rPr>
              <a:t>modificam apenas as componentes de variação de escala da transformação actual.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endParaRPr lang="pt-PT" altLang="pt-PT" sz="2400">
              <a:latin typeface="Calibri" pitchFamily="34" charset="0"/>
            </a:endParaRPr>
          </a:p>
        </p:txBody>
      </p:sp>
      <p:sp>
        <p:nvSpPr>
          <p:cNvPr id="3078" name="Rectangle 20"/>
          <p:cNvSpPr>
            <a:spLocks noChangeArrowheads="1"/>
          </p:cNvSpPr>
          <p:nvPr/>
        </p:nvSpPr>
        <p:spPr bwMode="auto">
          <a:xfrm>
            <a:off x="2905125" y="4772025"/>
            <a:ext cx="563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PT">
                <a:solidFill>
                  <a:srgbClr val="00B050"/>
                </a:solidFill>
                <a:latin typeface="Courier New" pitchFamily="49" charset="0"/>
              </a:rPr>
              <a:t>void set(double scale)</a:t>
            </a:r>
          </a:p>
          <a:p>
            <a:pPr eaLnBrk="1" hangingPunct="1"/>
            <a:r>
              <a:rPr lang="en-US" altLang="pt-PT">
                <a:solidFill>
                  <a:srgbClr val="00B0F0"/>
                </a:solidFill>
                <a:latin typeface="Courier New" pitchFamily="49" charset="0"/>
              </a:rPr>
              <a:t>void setScale(double scale)</a:t>
            </a:r>
          </a:p>
          <a:p>
            <a:pPr eaLnBrk="1" hangingPunct="1"/>
            <a:r>
              <a:rPr lang="en-US" altLang="pt-PT">
                <a:solidFill>
                  <a:srgbClr val="00B0F0"/>
                </a:solidFill>
                <a:latin typeface="Courier New" pitchFamily="49" charset="0"/>
              </a:rPr>
              <a:t>void setScale(Vector3d scales)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885825" y="4772025"/>
          <a:ext cx="16859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1041400" imgH="914400" progId="Equation.3">
                  <p:embed/>
                </p:oleObj>
              </mc:Choice>
              <mc:Fallback>
                <p:oleObj r:id="rId3" imgW="10414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772025"/>
                        <a:ext cx="1685925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Reflexão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3AD9D06-5331-4101-958F-30FEB66D9292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Em 3D a reflexão é realizada em relação a um plano.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Uma reflexão simples em relação ao plano-xy é dada pela matriz seguinte.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0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0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0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0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Uma reflexão é sempre invertível e a reflexão inversa é a própria reflexão.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Uma reflexão em relação a um plano que passa pela origem com o vector normal </a:t>
            </a:r>
            <a:r>
              <a:rPr lang="pt-PT" altLang="pt-PT" sz="20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PT" altLang="pt-PT" sz="2000">
                <a:latin typeface="Calibri" pitchFamily="34" charset="0"/>
              </a:rPr>
              <a:t> é dada por: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>
              <a:latin typeface="Calibri" pitchFamily="34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729038" y="2565400"/>
          <a:ext cx="16859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r:id="rId3" imgW="990600" imgH="914400" progId="Equation.3">
                  <p:embed/>
                </p:oleObj>
              </mc:Choice>
              <mc:Fallback>
                <p:oleObj r:id="rId3" imgW="9906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2565400"/>
                        <a:ext cx="168592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3621088" y="5732463"/>
          <a:ext cx="19018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r:id="rId5" imgW="1143000" imgH="469900" progId="Equation.3">
                  <p:embed/>
                </p:oleObj>
              </mc:Choice>
              <mc:Fallback>
                <p:oleObj r:id="rId5" imgW="11430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732463"/>
                        <a:ext cx="19018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Cisalhamento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E503C8C-FC23-4FFD-AFAA-E40A2F4AD21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400">
                <a:latin typeface="Calibri" pitchFamily="34" charset="0"/>
              </a:rPr>
              <a:t>Em 3D o cisalhamento  altera a posição de um ponto em relação a um eixo, proporcionalmente à posição do ponto relativamente a outro eixo.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400">
                <a:latin typeface="Calibri" pitchFamily="34" charset="0"/>
              </a:rPr>
              <a:t>Os exemplos seguintes exemplificam a alteração das coordenadas x e y proporcionalmente à coordenada z.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95338" y="4214813"/>
          <a:ext cx="16859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r:id="rId3" imgW="1016000" imgH="914400" progId="Equation.3">
                  <p:embed/>
                </p:oleObj>
              </mc:Choice>
              <mc:Fallback>
                <p:oleObj r:id="rId3" imgW="1016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214813"/>
                        <a:ext cx="1685925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652713" y="4214813"/>
          <a:ext cx="1557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r:id="rId5" imgW="761669" imgH="228501" progId="Equation.3">
                  <p:embed/>
                </p:oleObj>
              </mc:Choice>
              <mc:Fallback>
                <p:oleObj r:id="rId5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214813"/>
                        <a:ext cx="155733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643438" y="4214813"/>
          <a:ext cx="17335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r:id="rId7" imgW="1028700" imgH="914400" progId="Equation.3">
                  <p:embed/>
                </p:oleObj>
              </mc:Choice>
              <mc:Fallback>
                <p:oleObj r:id="rId7" imgW="10287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14813"/>
                        <a:ext cx="1733550" cy="154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6548438" y="4214813"/>
          <a:ext cx="16097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9" imgW="787320" imgH="457200" progId="Equation.3">
                  <p:embed/>
                </p:oleObj>
              </mc:Choice>
              <mc:Fallback>
                <p:oleObj name="Equation" r:id="rId9" imgW="7873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4214813"/>
                        <a:ext cx="16097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Rotação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1D6292D-CE51-4307-8B06-7FDE6A3FAE2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Uma rotação genérica 3D tem um eixo de rotação que pode ser qualquer linha no espaço. Um ponto é rodado em torno desse eixo, de um ângulo fixo. Por exemplo,  a rotação de um ângulo θ em torno do eixo z é dada pela seguinte matriz: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400">
              <a:latin typeface="Calibri" pitchFamily="34" charset="0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071563" y="3079750"/>
          <a:ext cx="22780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3" imgW="1460500" imgH="914400" progId="Equation.3">
                  <p:embed/>
                </p:oleObj>
              </mc:Choice>
              <mc:Fallback>
                <p:oleObj r:id="rId3" imgW="14605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79750"/>
                        <a:ext cx="2278062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14375" y="4200525"/>
            <a:ext cx="78867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>
                <a:latin typeface="Calibri" pitchFamily="34" charset="0"/>
              </a:rPr>
              <a:t>Embora qualquer rotação possa ser representada por uma matriz de transformação, é no geral difícil obter tal matriz a partir da especificação de uma rotação genérica. Por exemplo, qual é a matriz da rotação de um ângulo π/3, ao redor do eixo (1, 1, 1) ? </a:t>
            </a:r>
          </a:p>
        </p:txBody>
      </p:sp>
      <p:sp>
        <p:nvSpPr>
          <p:cNvPr id="8" name="Rectângulo 7"/>
          <p:cNvSpPr/>
          <p:nvPr/>
        </p:nvSpPr>
        <p:spPr>
          <a:xfrm>
            <a:off x="1165225" y="3063875"/>
            <a:ext cx="1785938" cy="107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" name="Chamada rectangular 8"/>
          <p:cNvSpPr/>
          <p:nvPr/>
        </p:nvSpPr>
        <p:spPr>
          <a:xfrm>
            <a:off x="4572000" y="2840038"/>
            <a:ext cx="1357313" cy="928687"/>
          </a:xfrm>
          <a:prstGeom prst="wedgeRectCallout">
            <a:avLst>
              <a:gd name="adj1" fmla="val -165661"/>
              <a:gd name="adj2" fmla="val 51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Notar a semelhança com a matriz de rotação 2D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Rotação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95B3945-1051-46B9-A38F-2C1C8433766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14375" y="1773238"/>
            <a:ext cx="7886700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dirty="0">
                <a:latin typeface="+mn-lt"/>
              </a:rPr>
              <a:t>Para facilitar a especificação de rotações </a:t>
            </a:r>
            <a:r>
              <a:rPr lang="pt-PT" dirty="0" smtClean="0">
                <a:latin typeface="+mn-lt"/>
              </a:rPr>
              <a:t>genéricas, </a:t>
            </a:r>
            <a:r>
              <a:rPr lang="pt-PT" dirty="0">
                <a:latin typeface="+mn-lt"/>
              </a:rPr>
              <a:t>a API Java 3D suporta números </a:t>
            </a:r>
            <a:r>
              <a:rPr lang="pt-PT" b="1" dirty="0">
                <a:latin typeface="+mn-lt"/>
              </a:rPr>
              <a:t>quaterniões  </a:t>
            </a:r>
            <a:r>
              <a:rPr lang="pt-PT" dirty="0">
                <a:latin typeface="+mn-lt"/>
              </a:rPr>
              <a:t>que simplificam a especificação de rotações genéricas em relação a eixos que passam pela origem. Assim, uma rotação genérica pode ser especificada pelo método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PT" dirty="0">
                <a:latin typeface="+mn-lt"/>
                <a:cs typeface="Courier New" pitchFamily="49" charset="0"/>
              </a:rPr>
              <a:t>	</a:t>
            </a:r>
            <a:r>
              <a:rPr 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(AxisAngle4d r)</a:t>
            </a:r>
            <a:r>
              <a:rPr lang="pt-PT" sz="2000" dirty="0">
                <a:latin typeface="+mn-lt"/>
                <a:cs typeface="Courier New" pitchFamily="49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pt-PT" sz="2000" dirty="0">
              <a:latin typeface="+mn-lt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pt-PT" sz="2000" dirty="0">
              <a:latin typeface="+mn-lt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pt-PT" sz="2400" dirty="0">
              <a:latin typeface="Calibri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116013" y="3500438"/>
          <a:ext cx="7345362" cy="1741488"/>
        </p:xfrm>
        <a:graphic>
          <a:graphicData uri="http://schemas.openxmlformats.org/drawingml/2006/table">
            <a:tbl>
              <a:tblPr/>
              <a:tblGrid>
                <a:gridCol w="734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AxisAngle4d(AxisAngle4d a1)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AxisAngle4d(AxisAngle4f a1)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AxisAngle4d(double[] a)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AxisAngle4d(double x, double y, double z, double angle)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AxisAngle4d(Vector3d axis, double angle)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Quaterniões e Rotações 3D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A33AE0-131A-4026-8839-8A23E484B551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133600" y="2354263"/>
          <a:ext cx="1724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r:id="rId3" imgW="1002865" imgH="203112" progId="Equation.3">
                  <p:embed/>
                </p:oleObj>
              </mc:Choice>
              <mc:Fallback>
                <p:oleObj r:id="rId3" imgW="1002865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54263"/>
                        <a:ext cx="17240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2133600" y="3838575"/>
          <a:ext cx="1390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r:id="rId5" imgW="799753" imgH="241195" progId="Equation.3">
                  <p:embed/>
                </p:oleObj>
              </mc:Choice>
              <mc:Fallback>
                <p:oleObj r:id="rId5" imgW="799753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38575"/>
                        <a:ext cx="13906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099"/>
          <p:cNvSpPr txBox="1">
            <a:spLocks noChangeArrowheads="1"/>
          </p:cNvSpPr>
          <p:nvPr/>
        </p:nvSpPr>
        <p:spPr bwMode="auto">
          <a:xfrm>
            <a:off x="685800" y="2908300"/>
            <a:ext cx="7958138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sz="2400" dirty="0">
                <a:latin typeface="+mn-lt"/>
              </a:rPr>
              <a:t>Uma rotação pode ser definida pelas seguintes operações entre quaterniões:</a:t>
            </a: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2133600" y="4254500"/>
          <a:ext cx="3657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r:id="rId7" imgW="2298700" imgH="393700" progId="Equation.3">
                  <p:embed/>
                </p:oleObj>
              </mc:Choice>
              <mc:Fallback>
                <p:oleObj r:id="rId7" imgW="22987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54500"/>
                        <a:ext cx="3657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102"/>
          <p:cNvSpPr txBox="1">
            <a:spLocks noChangeArrowheads="1"/>
          </p:cNvSpPr>
          <p:nvPr/>
        </p:nvSpPr>
        <p:spPr bwMode="auto">
          <a:xfrm>
            <a:off x="685800" y="5105400"/>
            <a:ext cx="7458075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sz="2400" dirty="0">
                <a:latin typeface="+mn-lt"/>
                <a:cs typeface="Times New Roman" pitchFamily="18" charset="0"/>
              </a:rPr>
              <a:t>Onde θ é o ângulo de rotação e </a:t>
            </a:r>
            <a:r>
              <a:rPr lang="pt-PT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PT" sz="2400" dirty="0">
                <a:latin typeface="+mn-lt"/>
                <a:cs typeface="Times New Roman" pitchFamily="18" charset="0"/>
              </a:rPr>
              <a:t> define um eixo de rotação que passa pela origem.</a:t>
            </a:r>
            <a:endParaRPr lang="pt-PT" sz="2400" dirty="0">
              <a:latin typeface="+mn-lt"/>
            </a:endParaRPr>
          </a:p>
        </p:txBody>
      </p:sp>
      <p:sp>
        <p:nvSpPr>
          <p:cNvPr id="13" name="Text Box 3103"/>
          <p:cNvSpPr txBox="1">
            <a:spLocks noChangeArrowheads="1"/>
          </p:cNvSpPr>
          <p:nvPr/>
        </p:nvSpPr>
        <p:spPr bwMode="auto">
          <a:xfrm>
            <a:off x="685800" y="1736725"/>
            <a:ext cx="71294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263525" indent="-263525">
              <a:defRPr/>
            </a:pPr>
            <a:r>
              <a:rPr lang="pt-PT" sz="2400" dirty="0">
                <a:latin typeface="+mn-lt"/>
              </a:rPr>
              <a:t>Representação de um ponto como um </a:t>
            </a:r>
            <a:r>
              <a:rPr lang="pt-PT" sz="2400" dirty="0" err="1">
                <a:latin typeface="+mn-lt"/>
              </a:rPr>
              <a:t>quaternião</a:t>
            </a:r>
            <a:r>
              <a:rPr lang="pt-PT" sz="2400" dirty="0">
                <a:latin typeface="+mn-lt"/>
              </a:rPr>
              <a:t> puro: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Ângulos de Euler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32AEA7-4B4C-461D-AA82-FF704D1DA285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Outra maneira popular de representar uma rotação 3D é usar 3 rotações </a:t>
            </a:r>
            <a:r>
              <a:rPr lang="pt-PT" sz="2400" i="1" dirty="0">
                <a:latin typeface="+mn-lt"/>
              </a:rPr>
              <a:t>R</a:t>
            </a:r>
            <a:r>
              <a:rPr lang="pt-PT" sz="2400" baseline="-25000" dirty="0">
                <a:latin typeface="+mn-lt"/>
              </a:rPr>
              <a:t>3</a:t>
            </a:r>
            <a:r>
              <a:rPr lang="pt-PT" sz="2400" i="1" dirty="0">
                <a:latin typeface="+mn-lt"/>
              </a:rPr>
              <a:t>R</a:t>
            </a:r>
            <a:r>
              <a:rPr lang="pt-PT" sz="2400" baseline="-25000" dirty="0">
                <a:latin typeface="+mn-lt"/>
              </a:rPr>
              <a:t>2</a:t>
            </a:r>
            <a:r>
              <a:rPr lang="pt-PT" sz="2400" i="1" dirty="0">
                <a:latin typeface="+mn-lt"/>
              </a:rPr>
              <a:t>R</a:t>
            </a:r>
            <a:r>
              <a:rPr lang="pt-PT" sz="2400" baseline="-25000" dirty="0">
                <a:latin typeface="+mn-lt"/>
              </a:rPr>
              <a:t>1</a:t>
            </a:r>
            <a:r>
              <a:rPr lang="pt-PT" sz="2400" dirty="0">
                <a:latin typeface="+mn-lt"/>
              </a:rPr>
              <a:t>, de determinados ângulos, em torno dos eixos do sistema de coordenadas.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Os ângulos têm diferentes nomes conforme o contexto: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(elevation, azimuth, tilt)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(roll, pitch, yaw)</a:t>
            </a:r>
            <a:r>
              <a:rPr lang="en-US" sz="2400" dirty="0">
                <a:latin typeface="+mn-lt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(precession, </a:t>
            </a:r>
            <a:r>
              <a:rPr lang="en-US" sz="2400" dirty="0" err="1">
                <a:latin typeface="+mn-lt"/>
                <a:cs typeface="Times New Roman" pitchFamily="18" charset="0"/>
              </a:rPr>
              <a:t>nutation</a:t>
            </a:r>
            <a:r>
              <a:rPr lang="en-US" sz="2400" dirty="0">
                <a:latin typeface="+mn-lt"/>
                <a:cs typeface="Times New Roman" pitchFamily="18" charset="0"/>
              </a:rPr>
              <a:t>, spin)</a:t>
            </a:r>
            <a:r>
              <a:rPr lang="en-US" sz="2400" dirty="0">
                <a:latin typeface="+mn-lt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(heading, altitude, bank)</a:t>
            </a:r>
            <a:r>
              <a:rPr lang="en-US" sz="2400" dirty="0"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Uma rotação com ângulos de </a:t>
            </a:r>
            <a:r>
              <a:rPr lang="pt-PT" sz="2400" dirty="0" err="1">
                <a:latin typeface="+mn-lt"/>
              </a:rPr>
              <a:t>Euler</a:t>
            </a:r>
            <a:r>
              <a:rPr lang="pt-PT" sz="2400" dirty="0">
                <a:latin typeface="+mn-lt"/>
              </a:rPr>
              <a:t> pode ser especificada através do método: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void </a:t>
            </a:r>
            <a:r>
              <a:rPr lang="en-US" sz="2400" dirty="0" err="1">
                <a:solidFill>
                  <a:srgbClr val="7030A0"/>
                </a:solidFill>
                <a:latin typeface="Courier New" pitchFamily="49" charset="0"/>
              </a:rPr>
              <a:t>setEuler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(Vector3d </a:t>
            </a:r>
            <a:r>
              <a:rPr lang="en-US" sz="2400" dirty="0" err="1">
                <a:solidFill>
                  <a:srgbClr val="7030A0"/>
                </a:solidFill>
                <a:latin typeface="Courier New" pitchFamily="49" charset="0"/>
              </a:rPr>
              <a:t>eulerAngles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lang="pt-PT" sz="2400" dirty="0">
              <a:latin typeface="+mn-lt"/>
            </a:endParaRPr>
          </a:p>
        </p:txBody>
      </p:sp>
      <p:pic>
        <p:nvPicPr>
          <p:cNvPr id="21509" name="Picture 6" descr="http://www.allstar.fiu.edu/aero/images/pic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7"/>
          <a:stretch>
            <a:fillRect/>
          </a:stretch>
        </p:blipFill>
        <p:spPr bwMode="auto">
          <a:xfrm>
            <a:off x="6286500" y="2962275"/>
            <a:ext cx="25717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Conversão de Quaterniões para Ângulos de Euler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1968DF8-ED7F-4C74-86A9-AA899E4DEB51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2532" name="Rectangle 64"/>
          <p:cNvSpPr>
            <a:spLocks noChangeArrowheads="1"/>
          </p:cNvSpPr>
          <p:nvPr/>
        </p:nvSpPr>
        <p:spPr bwMode="auto">
          <a:xfrm>
            <a:off x="500063" y="2000250"/>
            <a:ext cx="8072437" cy="36623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PT">
                <a:latin typeface="Courier New" pitchFamily="49" charset="0"/>
              </a:rPr>
              <a:t>public static Vector3d quatToEuler(Quat4d q1) {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sqw = q1.w*q1.w;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sqx = q1.x*q1.x;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sqy = q1.y*q1.y;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sqz = q1.z*q1.z;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heading = Math.atan2(2.0 * (q1.x*q1.y + q1.z*q1.w),(sqx - sqy - sqz + sqw));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bank = Math.atan2(2.0 * (q1.y*q1.z + q1.x*q1.w),(-sqx - sqy + sqz + sqw));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attitude = Math.asin(-2.0 * (q1.x*q1.z - q1.y*q1.w));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return new Vector3d(bank, attitude, heading);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Objectivos</a:t>
            </a:r>
          </a:p>
        </p:txBody>
      </p:sp>
      <p:sp>
        <p:nvSpPr>
          <p:cNvPr id="1229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433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smtClean="0"/>
              <a:t>Descrever as transformações geométricas 3D.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smtClean="0"/>
              <a:t>Construir transformações geométricas 3D afins, tais como translação, rotação, variação de escala, cisalhamento e reflexão. 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smtClean="0"/>
              <a:t>Compreender e aplicar as matrizes de transformação.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smtClean="0"/>
              <a:t>Aplicar transformações num grafo de cena.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smtClean="0"/>
              <a:t>Construir e aplicar transformações compostas.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smtClean="0"/>
              <a:t>Aplicar transformações na construção de geometrias.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2AB4B-CC62-4133-AF2B-09EB76F37F5F}" type="slidenum">
              <a:rPr lang="pt-PT"/>
              <a:pPr>
                <a:defRPr/>
              </a:pPr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Demonstração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5C452F0-04E4-43AC-9BB8-3A95EE95649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3556" name="Picture 2" descr="H:\Carlos\Disciplinas\CG\CG_0708\Livros Java\Livro\Livro\Computer_Graphics_Using_Java__2D_and_3D_-_Prentice_Hall_2006\7.2. 3D Affine Transformations_files\getfile_014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768475"/>
            <a:ext cx="5643562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Demonstração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C47E5EF-DB0D-411D-8F1B-DE951276708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96159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:\Carlos\Disciplinas\CG\CG_0708\Livros Java\Livro\Livro\Computer_Graphics_Using_Java__2D_and_3D_-_Prentice_Hall_2006\7.3. Transformations in Scene Graphs_files\getfile_000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84" y="3753036"/>
            <a:ext cx="2715766" cy="18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mada rectangular 6"/>
          <p:cNvSpPr/>
          <p:nvPr/>
        </p:nvSpPr>
        <p:spPr>
          <a:xfrm>
            <a:off x="2771800" y="4695306"/>
            <a:ext cx="1512168" cy="605902"/>
          </a:xfrm>
          <a:prstGeom prst="wedgeRectCallout">
            <a:avLst>
              <a:gd name="adj1" fmla="val -83723"/>
              <a:gd name="adj2" fmla="val -686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smtClean="0"/>
              <a:t>Posicionamento de Axes (variação de escala).</a:t>
            </a:r>
            <a:endParaRPr lang="pt-PT" sz="1200" dirty="0"/>
          </a:p>
        </p:txBody>
      </p:sp>
      <p:sp>
        <p:nvSpPr>
          <p:cNvPr id="8" name="Chamada rectangular 7"/>
          <p:cNvSpPr/>
          <p:nvPr/>
        </p:nvSpPr>
        <p:spPr>
          <a:xfrm>
            <a:off x="467544" y="1912615"/>
            <a:ext cx="1512168" cy="605902"/>
          </a:xfrm>
          <a:prstGeom prst="wedgeRectCallout">
            <a:avLst>
              <a:gd name="adj1" fmla="val 37846"/>
              <a:gd name="adj2" fmla="val 1215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smtClean="0"/>
              <a:t>Transformação definida pelo utilizador.</a:t>
            </a:r>
            <a:endParaRPr lang="pt-PT" sz="1200" dirty="0"/>
          </a:p>
        </p:txBody>
      </p:sp>
      <p:sp>
        <p:nvSpPr>
          <p:cNvPr id="9" name="Chamada rectangular 8"/>
          <p:cNvSpPr/>
          <p:nvPr/>
        </p:nvSpPr>
        <p:spPr>
          <a:xfrm>
            <a:off x="7159774" y="2821467"/>
            <a:ext cx="1512168" cy="302951"/>
          </a:xfrm>
          <a:prstGeom prst="wedgeRectCallout">
            <a:avLst>
              <a:gd name="adj1" fmla="val -39000"/>
              <a:gd name="adj2" fmla="val 1812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smtClean="0"/>
              <a:t>Construção de Axes.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Nó TransformGroup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1BE686C-3CC3-4FE1-8723-B36574A19AB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77724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As transformações são implementadas no grafo de cena através da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pt-PT" sz="2400" dirty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 objecto do tipo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pt-PT" sz="2400" dirty="0">
                <a:latin typeface="+mn-lt"/>
              </a:rPr>
              <a:t> define um </a:t>
            </a:r>
            <a:r>
              <a:rPr lang="pt-PT" sz="2400" dirty="0" err="1">
                <a:latin typeface="+mn-lt"/>
              </a:rPr>
              <a:t>nó-grupo</a:t>
            </a:r>
            <a:r>
              <a:rPr lang="pt-PT" sz="2400" dirty="0">
                <a:latin typeface="+mn-lt"/>
              </a:rPr>
              <a:t> no grafo de cena que representa uma transformação específica.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 forma exacta da transformação é especificada por um objecto 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Transform3D</a:t>
            </a:r>
            <a:r>
              <a:rPr lang="pt-PT" sz="2400" dirty="0">
                <a:latin typeface="+mn-lt"/>
              </a:rPr>
              <a:t>, referenciado pelo nó.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 transformação definida pelo </a:t>
            </a:r>
            <a:r>
              <a:rPr lang="pt-PT" sz="2400" dirty="0" err="1">
                <a:latin typeface="+mn-lt"/>
              </a:rPr>
              <a:t>nó-grupo</a:t>
            </a:r>
            <a:r>
              <a:rPr lang="pt-PT" sz="2400" dirty="0">
                <a:latin typeface="+mn-lt"/>
              </a:rPr>
              <a:t> é aplicada a todos os seus nós descendentes.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786313"/>
            <a:ext cx="2071687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Nó TransformGroup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B0532-FABE-4DDB-8EA8-10CC3437B3C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pt-PT" sz="2400" dirty="0">
                <a:latin typeface="+mn-lt"/>
              </a:rPr>
              <a:t>Exemplo 1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20738" y="4197350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pt-PT" sz="2400" dirty="0">
                <a:latin typeface="+mn-lt"/>
              </a:rPr>
              <a:t>Exemplo 2</a:t>
            </a:r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857250" y="1874838"/>
            <a:ext cx="7358063" cy="2030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double[] array = {1.0, 2.0, 3.0, 1.0,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                  0.0, 1.0, -1.0, 2.0,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                  4.0, 0.0, 0.5, -1.0,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                  0.0, 0.0, 0.0, 1.0};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Matrix4d matrix = new Matrix4d(array);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Transform3D transform = new Transform3D(matrix);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TransformGroup node = new TransformGroup(transform);</a:t>
            </a:r>
          </a:p>
        </p:txBody>
      </p:sp>
      <p:sp>
        <p:nvSpPr>
          <p:cNvPr id="26631" name="Rectangle 1"/>
          <p:cNvSpPr>
            <a:spLocks noChangeArrowheads="1"/>
          </p:cNvSpPr>
          <p:nvPr/>
        </p:nvSpPr>
        <p:spPr bwMode="auto">
          <a:xfrm>
            <a:off x="857250" y="4679950"/>
            <a:ext cx="6143625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Tetrahedron geom = new Tetrahedron();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Shape3D shape = new Shape3D();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shape.setGeometry(geom);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Transform3D tr = new Transform3D();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tr.setTranslation(new Vector3d(0.5,0,-1));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TransformGroup tg = new TransformGroup(tr); tg.addChild(shape);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Nó TransformGroup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BCBCE43-F353-41E2-9269-997076DD915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77724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pt-PT" dirty="0">
                <a:latin typeface="+mn-lt"/>
              </a:rPr>
              <a:t>Um nó </a:t>
            </a:r>
            <a:r>
              <a:rPr lang="pt-PT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pt-PT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 </a:t>
            </a:r>
            <a:r>
              <a:rPr lang="pt-PT" dirty="0">
                <a:latin typeface="+mn-lt"/>
              </a:rPr>
              <a:t>pode ser um descendente de outro nó </a:t>
            </a:r>
            <a:r>
              <a:rPr lang="pt-PT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pt-PT" dirty="0">
                <a:latin typeface="+mn-lt"/>
                <a:cs typeface="Courier New" pitchFamily="49" charset="0"/>
              </a:rPr>
              <a:t>. Dessa forma pode ser construída uma hierarquia de transformações e outros nós podem ser construídos para representar estruturas complexas de modelos geométricos.</a:t>
            </a:r>
            <a:endParaRPr lang="pt-PT" dirty="0">
              <a:latin typeface="+mn-lt"/>
            </a:endParaRPr>
          </a:p>
        </p:txBody>
      </p:sp>
      <p:pic>
        <p:nvPicPr>
          <p:cNvPr id="27653" name="Picture 2" descr="H:\Carlos\Disciplinas\CG\CG_0708\Livros Java\Livro\Livro\Computer_Graphics_Using_Java__2D_and_3D_-_Prentice_Hall_2006\7.3. Transformations in Scene Graphs_files\getfile_000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86063"/>
            <a:ext cx="535781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Nó TransformGroup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Demonstração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CB0AC7-313F-4294-9A32-6C7D3F33CD5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</a:t>
            </a:r>
          </a:p>
        </p:txBody>
      </p:sp>
      <p:pic>
        <p:nvPicPr>
          <p:cNvPr id="28678" name="Picture 2" descr="H:\Carlos\Disciplinas\CG\CG_0708\Livros Java\Livro\Livro\Computer_Graphics_Using_Java__2D_and_3D_-_Prentice_Hall_2006\7.3. Transformations in Scene Graphs_files\getfile_001.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28813"/>
            <a:ext cx="3786188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4" descr="H:\Carlos\Disciplinas\CG\CG_0708\Livros Java\Livro\Livro\Computer_Graphics_Using_Java__2D_and_3D_-_Prentice_Hall_2006\7.3. Transformations in Scene Graphs_files\getfile_002.d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928813"/>
            <a:ext cx="4500562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Composição de Transformações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3C59C4B-112F-4FD3-99B9-E1CF36AB57D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8086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Duas ou mais transformações podem ser combinadas para formar uma transformação mais complexa: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pt-PT" sz="2000" dirty="0"/>
              <a:t>(</a:t>
            </a:r>
            <a:r>
              <a:rPr lang="pt-PT" sz="2000" i="1" dirty="0"/>
              <a:t>T</a:t>
            </a:r>
            <a:r>
              <a:rPr lang="pt-PT" sz="2000" baseline="-25000" dirty="0"/>
              <a:t>2</a:t>
            </a:r>
            <a:r>
              <a:rPr lang="pt-PT" sz="2000" i="1" dirty="0"/>
              <a:t>T</a:t>
            </a:r>
            <a:r>
              <a:rPr lang="pt-PT" sz="2000" baseline="-25000" dirty="0"/>
              <a:t>1</a:t>
            </a:r>
            <a:r>
              <a:rPr lang="pt-PT" sz="2000" dirty="0"/>
              <a:t>)(</a:t>
            </a:r>
            <a:r>
              <a:rPr lang="pt-PT" sz="2000" i="1" dirty="0"/>
              <a:t>p</a:t>
            </a:r>
            <a:r>
              <a:rPr lang="pt-PT" sz="2000" dirty="0"/>
              <a:t>) = (</a:t>
            </a:r>
            <a:r>
              <a:rPr lang="pt-PT" sz="2000" i="1" dirty="0"/>
              <a:t>T</a:t>
            </a:r>
            <a:r>
              <a:rPr lang="pt-PT" sz="2000" baseline="-25000" dirty="0"/>
              <a:t>2</a:t>
            </a:r>
            <a:r>
              <a:rPr lang="pt-PT" sz="2000" dirty="0"/>
              <a:t>(</a:t>
            </a:r>
            <a:r>
              <a:rPr lang="pt-PT" sz="2000" i="1" dirty="0"/>
              <a:t>T</a:t>
            </a:r>
            <a:r>
              <a:rPr lang="pt-PT" sz="2000" baseline="-25000" dirty="0"/>
              <a:t>1</a:t>
            </a:r>
            <a:r>
              <a:rPr lang="pt-PT" sz="2000" dirty="0"/>
              <a:t>(</a:t>
            </a:r>
            <a:r>
              <a:rPr lang="pt-PT" sz="2000" i="1" dirty="0"/>
              <a:t>p</a:t>
            </a:r>
            <a:r>
              <a:rPr lang="pt-PT" sz="2000" dirty="0"/>
              <a:t>))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pt-PT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 composição de transformações não é no geral comutativa: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pt-PT" sz="2000" i="1" dirty="0"/>
              <a:t>T</a:t>
            </a:r>
            <a:r>
              <a:rPr lang="pt-PT" sz="2000" baseline="-25000" dirty="0"/>
              <a:t>1</a:t>
            </a:r>
            <a:r>
              <a:rPr lang="pt-PT" sz="2000" i="1" dirty="0"/>
              <a:t>T</a:t>
            </a:r>
            <a:r>
              <a:rPr lang="pt-PT" sz="2000" baseline="-25000" dirty="0"/>
              <a:t>2</a:t>
            </a:r>
            <a:r>
              <a:rPr lang="pt-PT" sz="2000" dirty="0"/>
              <a:t> ≠ </a:t>
            </a:r>
            <a:r>
              <a:rPr lang="pt-PT" sz="2000" i="1" dirty="0"/>
              <a:t>T</a:t>
            </a:r>
            <a:r>
              <a:rPr lang="pt-PT" sz="2000" baseline="-25000" dirty="0"/>
              <a:t>2</a:t>
            </a:r>
            <a:r>
              <a:rPr lang="pt-PT" sz="2000" i="1" dirty="0"/>
              <a:t>T</a:t>
            </a:r>
            <a:r>
              <a:rPr lang="pt-PT" sz="2000" baseline="-25000" dirty="0"/>
              <a:t>1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pt-PT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Na notação usada, a composição de transformações é aplicada da direita para a esquerda.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Na forma matricial, a composição de transformações corresponde à multiplicação das matrizes de cada transformação.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Para criar uma transformação complexa, é normalmente mais simples compor a transformação a partir de transformações básicas, do que criar directamente a matriz.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Composição de Transformações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61CFBD1-0A35-4ECE-BBDF-89B72BB98DE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8086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1600" dirty="0">
                <a:latin typeface="+mn-lt"/>
              </a:rPr>
              <a:t>Se uma determinada transformação é conhecida numa posição standard, uma transformação similar numa posição mais genérica pode ser obtida seguindo os seguintes passos: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1600" dirty="0">
                <a:latin typeface="+mn-lt"/>
              </a:rPr>
              <a:t>Transformar a posição original para a posição standard;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1600" dirty="0">
                <a:latin typeface="+mn-lt"/>
              </a:rPr>
              <a:t>Efectuar a transformação em causa na sua forma standard;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1600" dirty="0">
                <a:latin typeface="+mn-lt"/>
              </a:rPr>
              <a:t>Transformar a posição standard para a posição original.</a:t>
            </a:r>
            <a:r>
              <a:rPr lang="pt-PT" sz="2000" dirty="0">
                <a:latin typeface="+mn-lt"/>
              </a:rPr>
              <a:t/>
            </a:r>
            <a:br>
              <a:rPr lang="pt-PT" sz="2000" dirty="0">
                <a:latin typeface="+mn-lt"/>
              </a:rPr>
            </a:br>
            <a:endParaRPr lang="pt-PT" sz="2000" dirty="0">
              <a:latin typeface="+mn-lt"/>
            </a:endParaRPr>
          </a:p>
        </p:txBody>
      </p:sp>
      <p:grpSp>
        <p:nvGrpSpPr>
          <p:cNvPr id="8198" name="Grupo 4"/>
          <p:cNvGrpSpPr>
            <a:grpSpLocks/>
          </p:cNvGrpSpPr>
          <p:nvPr/>
        </p:nvGrpSpPr>
        <p:grpSpPr bwMode="auto">
          <a:xfrm>
            <a:off x="1785938" y="3286125"/>
            <a:ext cx="5286375" cy="3286125"/>
            <a:chOff x="785813" y="1485900"/>
            <a:chExt cx="7358062" cy="5157788"/>
          </a:xfrm>
        </p:grpSpPr>
        <p:cxnSp>
          <p:nvCxnSpPr>
            <p:cNvPr id="7" name="Conexão recta unidireccional 6"/>
            <p:cNvCxnSpPr/>
            <p:nvPr/>
          </p:nvCxnSpPr>
          <p:spPr>
            <a:xfrm rot="5400000" flipH="1" flipV="1">
              <a:off x="1394430" y="2306911"/>
              <a:ext cx="16420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unidireccional 7"/>
            <p:cNvCxnSpPr/>
            <p:nvPr/>
          </p:nvCxnSpPr>
          <p:spPr>
            <a:xfrm rot="10800000" flipV="1">
              <a:off x="856521" y="3127921"/>
              <a:ext cx="1358921" cy="570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unidireccional 8"/>
            <p:cNvCxnSpPr/>
            <p:nvPr/>
          </p:nvCxnSpPr>
          <p:spPr>
            <a:xfrm>
              <a:off x="2215442" y="3127921"/>
              <a:ext cx="1714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bo 9"/>
            <p:cNvSpPr/>
            <p:nvPr/>
          </p:nvSpPr>
          <p:spPr>
            <a:xfrm>
              <a:off x="3642862" y="2340549"/>
              <a:ext cx="428668" cy="42857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11" name="Conexão recta 10"/>
            <p:cNvCxnSpPr/>
            <p:nvPr/>
          </p:nvCxnSpPr>
          <p:spPr>
            <a:xfrm flipV="1">
              <a:off x="2785526" y="1627927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 rot="8750648">
              <a:off x="3172211" y="1650351"/>
              <a:ext cx="386684" cy="715114"/>
            </a:xfrm>
            <a:prstGeom prst="arc">
              <a:avLst>
                <a:gd name="adj1" fmla="val 3759754"/>
                <a:gd name="adj2" fmla="val 19534950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13" name="Conexão recta unidireccional 12"/>
            <p:cNvCxnSpPr/>
            <p:nvPr/>
          </p:nvCxnSpPr>
          <p:spPr>
            <a:xfrm rot="5400000" flipH="1" flipV="1">
              <a:off x="5466917" y="2376820"/>
              <a:ext cx="1639529" cy="22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unidireccional 14"/>
            <p:cNvCxnSpPr/>
            <p:nvPr/>
          </p:nvCxnSpPr>
          <p:spPr>
            <a:xfrm rot="10800000" flipV="1">
              <a:off x="4928865" y="3197688"/>
              <a:ext cx="1356712" cy="573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unidireccional 15"/>
            <p:cNvCxnSpPr/>
            <p:nvPr/>
          </p:nvCxnSpPr>
          <p:spPr>
            <a:xfrm>
              <a:off x="6285577" y="3197688"/>
              <a:ext cx="1714672" cy="2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o 16"/>
            <p:cNvSpPr/>
            <p:nvPr/>
          </p:nvSpPr>
          <p:spPr>
            <a:xfrm>
              <a:off x="7142913" y="3284897"/>
              <a:ext cx="428668" cy="43106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18" name="Conexão recta 17"/>
            <p:cNvCxnSpPr/>
            <p:nvPr/>
          </p:nvCxnSpPr>
          <p:spPr>
            <a:xfrm flipV="1">
              <a:off x="6285577" y="2572275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xão recta unidireccional 18"/>
            <p:cNvCxnSpPr/>
            <p:nvPr/>
          </p:nvCxnSpPr>
          <p:spPr>
            <a:xfrm rot="5400000" flipH="1" flipV="1">
              <a:off x="1321515" y="5179823"/>
              <a:ext cx="16420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unidireccional 19"/>
            <p:cNvCxnSpPr/>
            <p:nvPr/>
          </p:nvCxnSpPr>
          <p:spPr>
            <a:xfrm rot="10800000" flipV="1">
              <a:off x="785813" y="6000833"/>
              <a:ext cx="1356712" cy="570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unidireccional 20"/>
            <p:cNvCxnSpPr/>
            <p:nvPr/>
          </p:nvCxnSpPr>
          <p:spPr>
            <a:xfrm>
              <a:off x="2142525" y="6000833"/>
              <a:ext cx="1714672" cy="2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bo 21"/>
            <p:cNvSpPr/>
            <p:nvPr/>
          </p:nvSpPr>
          <p:spPr>
            <a:xfrm rot="19283754">
              <a:off x="2087283" y="5086386"/>
              <a:ext cx="428668" cy="42857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3" name="Conexão recta 22"/>
            <p:cNvCxnSpPr/>
            <p:nvPr/>
          </p:nvCxnSpPr>
          <p:spPr>
            <a:xfrm flipV="1">
              <a:off x="2142525" y="5372929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Arco 23"/>
            <p:cNvSpPr/>
            <p:nvPr/>
          </p:nvSpPr>
          <p:spPr>
            <a:xfrm rot="8750648">
              <a:off x="2529209" y="5395355"/>
              <a:ext cx="386686" cy="715113"/>
            </a:xfrm>
            <a:prstGeom prst="arc">
              <a:avLst>
                <a:gd name="adj1" fmla="val 3759754"/>
                <a:gd name="adj2" fmla="val 19534950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5" name="Conexão recta unidireccional 24"/>
            <p:cNvCxnSpPr/>
            <p:nvPr/>
          </p:nvCxnSpPr>
          <p:spPr>
            <a:xfrm rot="5400000" flipH="1" flipV="1">
              <a:off x="5464426" y="5249732"/>
              <a:ext cx="1644512" cy="22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unidireccional 25"/>
            <p:cNvCxnSpPr/>
            <p:nvPr/>
          </p:nvCxnSpPr>
          <p:spPr>
            <a:xfrm rot="10800000" flipV="1">
              <a:off x="4928865" y="6073093"/>
              <a:ext cx="1356712" cy="570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cta unidireccional 26"/>
            <p:cNvCxnSpPr/>
            <p:nvPr/>
          </p:nvCxnSpPr>
          <p:spPr>
            <a:xfrm>
              <a:off x="6285577" y="6073093"/>
              <a:ext cx="1714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bo 27"/>
            <p:cNvSpPr/>
            <p:nvPr/>
          </p:nvSpPr>
          <p:spPr>
            <a:xfrm rot="19283754">
              <a:off x="6802630" y="4284063"/>
              <a:ext cx="428668" cy="42857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9" name="Conexão recta 28"/>
            <p:cNvCxnSpPr/>
            <p:nvPr/>
          </p:nvCxnSpPr>
          <p:spPr>
            <a:xfrm flipV="1">
              <a:off x="6857871" y="4573099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819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488549"/>
                </p:ext>
              </p:extLst>
            </p:nvPr>
          </p:nvGraphicFramePr>
          <p:xfrm>
            <a:off x="3580992" y="4072269"/>
            <a:ext cx="1780960" cy="809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Equação" r:id="rId3" imgW="419040" imgH="190440" progId="Equation.3">
                    <p:embed/>
                  </p:oleObj>
                </mc:Choice>
                <mc:Fallback>
                  <p:oleObj name="Equação" r:id="rId3" imgW="419040" imgH="1904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992" y="4072269"/>
                          <a:ext cx="1780960" cy="8097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Composição de Transformações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Exemplo de uma Reflexão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EE78834-FDD1-4776-81E2-E7471077B22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0724" name="Picture 2" descr="H:\Carlos\Disciplinas\CG\CG_0708\Livros Java\Livro\Livro\Computer_Graphics_Using_Java__2D_and_3D_-_Prentice_Hall_2006\7.4. Composite Transform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85938"/>
            <a:ext cx="45720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16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</a:t>
            </a:r>
          </a:p>
        </p:txBody>
      </p:sp>
      <p:sp>
        <p:nvSpPr>
          <p:cNvPr id="30727" name="Rectângulo 16"/>
          <p:cNvSpPr>
            <a:spLocks noChangeArrowheads="1"/>
          </p:cNvSpPr>
          <p:nvPr/>
        </p:nvSpPr>
        <p:spPr bwMode="auto">
          <a:xfrm>
            <a:off x="5786438" y="3214688"/>
            <a:ext cx="1587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sz="4800" i="1" dirty="0" smtClean="0">
                <a:latin typeface="Times New Roman" pitchFamily="18" charset="0"/>
                <a:cs typeface="Times New Roman" pitchFamily="18" charset="0"/>
              </a:rPr>
              <a:t>RSR</a:t>
            </a:r>
            <a:r>
              <a:rPr lang="pt-PT" altLang="pt-PT" sz="48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pt-PT" altLang="pt-PT" sz="4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:\Carlos\Disciplinas\CG\Livros Java\Livro\Livro\Computer_Graphics_Using_Java__2D_and_3D_-_Prentice_Hall_2006\7.4. Composite Transforms_files\getfile_003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628775"/>
            <a:ext cx="46672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Composição de Transformações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Exemplo de uma Reflexão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59944F-D1DA-4F61-8710-2031C703FE0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Chamada rectangular 4"/>
          <p:cNvSpPr/>
          <p:nvPr/>
        </p:nvSpPr>
        <p:spPr>
          <a:xfrm>
            <a:off x="6012160" y="5013176"/>
            <a:ext cx="1800200" cy="864096"/>
          </a:xfrm>
          <a:prstGeom prst="wedgeRectCallout">
            <a:avLst>
              <a:gd name="adj1" fmla="val -83723"/>
              <a:gd name="adj2" fmla="val -686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smtClean="0"/>
              <a:t>Posicionamento do </a:t>
            </a:r>
            <a:r>
              <a:rPr lang="pt-PT" sz="1200" dirty="0" err="1" smtClean="0"/>
              <a:t>Shape</a:t>
            </a:r>
            <a:r>
              <a:rPr lang="pt-PT" sz="1200" dirty="0" smtClean="0"/>
              <a:t> (translação inversa da anterior para rodar sobre o próprio eixo).</a:t>
            </a:r>
            <a:endParaRPr lang="pt-PT" sz="1200" dirty="0"/>
          </a:p>
        </p:txBody>
      </p:sp>
      <p:sp>
        <p:nvSpPr>
          <p:cNvPr id="7" name="Chamada rectangular 6"/>
          <p:cNvSpPr/>
          <p:nvPr/>
        </p:nvSpPr>
        <p:spPr>
          <a:xfrm>
            <a:off x="2195736" y="4551290"/>
            <a:ext cx="1512168" cy="605902"/>
          </a:xfrm>
          <a:prstGeom prst="wedgeRectCallout">
            <a:avLst>
              <a:gd name="adj1" fmla="val 93906"/>
              <a:gd name="adj2" fmla="val -1017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smtClean="0"/>
              <a:t>Rotação (através de um </a:t>
            </a:r>
            <a:r>
              <a:rPr lang="pt-PT" sz="1200" dirty="0" err="1" smtClean="0"/>
              <a:t>behavior</a:t>
            </a:r>
            <a:r>
              <a:rPr lang="pt-PT" sz="1200" dirty="0" smtClean="0"/>
              <a:t>).</a:t>
            </a:r>
            <a:endParaRPr lang="pt-PT" sz="1200" dirty="0"/>
          </a:p>
        </p:txBody>
      </p:sp>
      <p:sp>
        <p:nvSpPr>
          <p:cNvPr id="8" name="Chamada rectangular 7"/>
          <p:cNvSpPr/>
          <p:nvPr/>
        </p:nvSpPr>
        <p:spPr>
          <a:xfrm>
            <a:off x="6372200" y="3645024"/>
            <a:ext cx="1512168" cy="605902"/>
          </a:xfrm>
          <a:prstGeom prst="wedgeRectCallout">
            <a:avLst>
              <a:gd name="adj1" fmla="val -106399"/>
              <a:gd name="adj2" fmla="val -576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smtClean="0"/>
              <a:t>Posicionamento do </a:t>
            </a:r>
            <a:r>
              <a:rPr lang="pt-PT" sz="1200" dirty="0" err="1" smtClean="0"/>
              <a:t>Shape</a:t>
            </a:r>
            <a:r>
              <a:rPr lang="pt-PT" sz="1200" dirty="0" smtClean="0"/>
              <a:t> (variação de escala e translação).</a:t>
            </a:r>
            <a:endParaRPr lang="pt-PT" sz="1200" dirty="0"/>
          </a:p>
        </p:txBody>
      </p:sp>
      <p:sp>
        <p:nvSpPr>
          <p:cNvPr id="9" name="Chamada rectangular 8"/>
          <p:cNvSpPr/>
          <p:nvPr/>
        </p:nvSpPr>
        <p:spPr>
          <a:xfrm>
            <a:off x="251520" y="3055720"/>
            <a:ext cx="2448272" cy="1195206"/>
          </a:xfrm>
          <a:prstGeom prst="wedgeRectCallout">
            <a:avLst>
              <a:gd name="adj1" fmla="val 79789"/>
              <a:gd name="adj2" fmla="val -110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smtClean="0"/>
              <a:t>Transformação </a:t>
            </a:r>
            <a:r>
              <a:rPr lang="pt-PT" sz="1200" smtClean="0"/>
              <a:t>composta RSR</a:t>
            </a:r>
            <a:r>
              <a:rPr lang="pt-PT" sz="1200" baseline="30000" smtClean="0"/>
              <a:t>-1</a:t>
            </a:r>
            <a:r>
              <a:rPr lang="pt-PT" sz="1200" smtClean="0"/>
              <a:t> </a:t>
            </a:r>
            <a:r>
              <a:rPr lang="pt-PT" sz="1200" dirty="0" smtClean="0"/>
              <a:t>(Rotação para o plano coincidir com um dos planos do sistema de coordenadas, no caso </a:t>
            </a:r>
            <a:r>
              <a:rPr lang="pt-PT" sz="1200" dirty="0" err="1" smtClean="0"/>
              <a:t>XY</a:t>
            </a:r>
            <a:r>
              <a:rPr lang="pt-PT" sz="1200" dirty="0" smtClean="0"/>
              <a:t>; Variação de Escala em Z para criar a simetria; </a:t>
            </a:r>
            <a:r>
              <a:rPr lang="pt-PT" sz="1200" dirty="0"/>
              <a:t>R</a:t>
            </a:r>
            <a:r>
              <a:rPr lang="pt-PT" sz="1200" dirty="0" smtClean="0"/>
              <a:t>otação inversa).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Transformações Afins 3D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0638C-331E-4BDB-9338-4E1B4152239E}" type="slidenum">
              <a:rPr lang="pt-PT"/>
              <a:pPr>
                <a:defRPr/>
              </a:pPr>
              <a:t>3</a:t>
            </a:fld>
            <a:endParaRPr lang="pt-PT" dirty="0"/>
          </a:p>
        </p:txBody>
      </p:sp>
      <p:pic>
        <p:nvPicPr>
          <p:cNvPr id="13316" name="Picture 2" descr="H:\Carlos\Disciplinas\CG\CG_0708\Livros Java\Livro\Livro\Computer_Graphics_Using_Java__2D_and_3D_-_Prentice_Hall_2006\A.5. Geometric Transformations_files\getfile_005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571625"/>
            <a:ext cx="51435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mada rectangular 4"/>
          <p:cNvSpPr/>
          <p:nvPr/>
        </p:nvSpPr>
        <p:spPr>
          <a:xfrm>
            <a:off x="7429500" y="1643063"/>
            <a:ext cx="1357313" cy="928687"/>
          </a:xfrm>
          <a:prstGeom prst="wedgeRectCallout">
            <a:avLst>
              <a:gd name="adj1" fmla="val -174483"/>
              <a:gd name="adj2" fmla="val 811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Mapeiam linhas em linhas e preservam o paralelismo.</a:t>
            </a:r>
          </a:p>
        </p:txBody>
      </p:sp>
      <p:sp>
        <p:nvSpPr>
          <p:cNvPr id="7" name="Chamada rectangular 6"/>
          <p:cNvSpPr/>
          <p:nvPr/>
        </p:nvSpPr>
        <p:spPr>
          <a:xfrm>
            <a:off x="285750" y="2714625"/>
            <a:ext cx="1357313" cy="857250"/>
          </a:xfrm>
          <a:prstGeom prst="wedgeRectCallout">
            <a:avLst>
              <a:gd name="adj1" fmla="val 158347"/>
              <a:gd name="adj2" fmla="val 45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Preservam as distâncias.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Construção de Geometrias com Transformações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888F24-12FA-41C5-BEF1-B02F177E7A0A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8086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As primitivas geométricas exibem muitas vezes certos graus de simetria  pelo que alguns dos vértices das primitivas podem ser obtidos através da transformação de outros vértices.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Existem várias técnicas baseadas nessa ideia para construir geometrias  de primitivas gráficas.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Construção de Geometrias com Transformações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E00DB7-3EC6-4D6F-B245-B9CCD740BD7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8086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 classe </a:t>
            </a:r>
            <a:r>
              <a:rPr lang="pt-PT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Transform3D</a:t>
            </a:r>
            <a:r>
              <a:rPr lang="pt-PT" sz="2000" dirty="0">
                <a:latin typeface="+mn-lt"/>
              </a:rPr>
              <a:t> contem métodos para aplicar a transformação representada pelo objecto , a pontos ou a vectores: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(Point3d p)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(Point3d p, Point3d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pOut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(Point3f p)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(Point3f p, Point3f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pOut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(Vector3d v)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(Vector3d v, Vector3d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vOut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(Vector3f v)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(Vector3f v, Vector3f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vOut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(Vector4d v)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(Vector4d v, Vector4d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vOut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(Vector4f v)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(Vector4f v, Vector4f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vOut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Construção de Geometrias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Extrusão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DE70FD7-985F-4E02-8A1B-623A93B93BE0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4820" name="Picture 2" descr="http://www.ic.uff.br/~aconci/extrusa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14563"/>
            <a:ext cx="57816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</a:t>
            </a:r>
          </a:p>
        </p:txBody>
      </p:sp>
      <p:sp>
        <p:nvSpPr>
          <p:cNvPr id="7" name="Chamada rectangular 6"/>
          <p:cNvSpPr/>
          <p:nvPr/>
        </p:nvSpPr>
        <p:spPr>
          <a:xfrm>
            <a:off x="5214938" y="5429250"/>
            <a:ext cx="2428875" cy="1143000"/>
          </a:xfrm>
          <a:prstGeom prst="wedgeRectCallout">
            <a:avLst>
              <a:gd name="adj1" fmla="val -132803"/>
              <a:gd name="adj2" fmla="val -2009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Aplica-se uma translação, numa dada direcção, aos pontos da curva original 2D para criar os novos pontos da geometria 3D.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Construção de Geometrias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Rotação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876479F-7A4A-479D-BDEA-69A23C992A2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5844" name="Picture 2" descr="H:\Carlos\Disciplinas\CG\CG_0708\Livros Java\Livro\Livro\Computer_Graphics_Using_Java__2D_and_3D_-_Prentice_Hall_2006\7.5. Constructing Geometries with Transformations_files\getfile_000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00188"/>
            <a:ext cx="4143375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</a:t>
            </a:r>
          </a:p>
        </p:txBody>
      </p:sp>
      <p:pic>
        <p:nvPicPr>
          <p:cNvPr id="35847" name="Picture 4" descr="H:\Carlos\Disciplinas\CG\CG_0708\Livros Java\Livro\Livro\Computer_Graphics_Using_Java__2D_and_3D_-_Prentice_Hall_2006\7.5. Constructing Geometries with Transformations_files\getfile_001.d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428875"/>
            <a:ext cx="3690938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000500"/>
            <a:ext cx="26098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smtClean="0">
                <a:solidFill>
                  <a:srgbClr val="0070C0"/>
                </a:solidFill>
              </a:rPr>
              <a:t>Construção do </a:t>
            </a:r>
            <a:r>
              <a:rPr lang="pt-PT" altLang="pt-PT" b="1" dirty="0" err="1" smtClean="0">
                <a:solidFill>
                  <a:srgbClr val="0070C0"/>
                </a:solidFill>
              </a:rPr>
              <a:t>Torus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876479F-7A4A-479D-BDEA-69A23C992A2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5844" name="Picture 2" descr="H:\Carlos\Disciplinas\CG\CG_0708\Livros Java\Livro\Livro\Computer_Graphics_Using_Java__2D_and_3D_-_Prentice_Hall_2006\7.5. Constructing Geometries with Transformations_files\getfile_000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03" y="1484784"/>
            <a:ext cx="5228777" cy="271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xão recta 2"/>
          <p:cNvCxnSpPr/>
          <p:nvPr/>
        </p:nvCxnSpPr>
        <p:spPr>
          <a:xfrm flipV="1">
            <a:off x="1882552" y="2927229"/>
            <a:ext cx="5441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cta 11"/>
          <p:cNvCxnSpPr/>
          <p:nvPr/>
        </p:nvCxnSpPr>
        <p:spPr>
          <a:xfrm flipV="1">
            <a:off x="2424205" y="2924880"/>
            <a:ext cx="1931771" cy="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997810" y="2873224"/>
            <a:ext cx="5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r1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522677" y="2906179"/>
            <a:ext cx="4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r2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35696" y="2881511"/>
            <a:ext cx="60465" cy="60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9" name="Chamada rectangular 18"/>
          <p:cNvSpPr/>
          <p:nvPr/>
        </p:nvSpPr>
        <p:spPr>
          <a:xfrm>
            <a:off x="282391" y="2119402"/>
            <a:ext cx="1581111" cy="315738"/>
          </a:xfrm>
          <a:prstGeom prst="wedgeRectCallout">
            <a:avLst>
              <a:gd name="adj1" fmla="val 43996"/>
              <a:gd name="adj2" fmla="val 1663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altLang="pt-PT" sz="1400" dirty="0">
                <a:solidFill>
                  <a:schemeClr val="tx1"/>
                </a:solidFill>
                <a:latin typeface="Arial Unicode MS" pitchFamily="34" charset="-128"/>
              </a:rPr>
              <a:t>P0 = (r1+r2, 0, 0)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38" y="4293096"/>
            <a:ext cx="910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Para gerar os pontos da “fatia” inicial, aplicamos uma rotação do ponto inicial P0 em torno da circunferência de raio r1.</a:t>
            </a:r>
          </a:p>
          <a:p>
            <a:r>
              <a:rPr lang="pt-PT" sz="1200" dirty="0" smtClean="0"/>
              <a:t>Como a circunferência não esta centrada na origem, aplicamos a seguinte transformação composta para gerar a rotação desejada:</a:t>
            </a:r>
            <a:endParaRPr lang="pt-PT" sz="1200" dirty="0"/>
          </a:p>
        </p:txBody>
      </p:sp>
      <p:sp>
        <p:nvSpPr>
          <p:cNvPr id="21" name="Oval 20"/>
          <p:cNvSpPr/>
          <p:nvPr/>
        </p:nvSpPr>
        <p:spPr>
          <a:xfrm>
            <a:off x="2006113" y="2681222"/>
            <a:ext cx="60465" cy="60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58219" y="2580903"/>
            <a:ext cx="60465" cy="60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27" name="Chamada rectangular 26"/>
          <p:cNvSpPr/>
          <p:nvPr/>
        </p:nvSpPr>
        <p:spPr>
          <a:xfrm>
            <a:off x="224919" y="3717032"/>
            <a:ext cx="1581111" cy="315738"/>
          </a:xfrm>
          <a:prstGeom prst="wedgeRectCallout">
            <a:avLst>
              <a:gd name="adj1" fmla="val 92190"/>
              <a:gd name="adj2" fmla="val -2197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altLang="pt-PT" sz="1400" dirty="0" smtClean="0">
                <a:solidFill>
                  <a:schemeClr val="tx1"/>
                </a:solidFill>
                <a:latin typeface="Arial Unicode MS" pitchFamily="34" charset="-128"/>
              </a:rPr>
              <a:t>Fatia inicial</a:t>
            </a:r>
            <a:endParaRPr lang="pt-PT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3528" y="5543549"/>
                <a:ext cx="7632847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PT" sz="12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PT" sz="1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PT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PT" sz="1200" b="0" i="1" smtClean="0">
                        <a:latin typeface="Cambria Math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PT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200" dirty="0" smtClean="0"/>
                  <a:t>.</a:t>
                </a:r>
                <a:r>
                  <a:rPr lang="pt-PT" sz="12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PT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PT" sz="1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PT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2.(1−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2.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12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43549"/>
                <a:ext cx="7632847" cy="7727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23526" y="5210983"/>
                <a:ext cx="4896546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PT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2, 0, 0</m:t>
                              </m:r>
                            </m:e>
                          </m:d>
                        </m:sub>
                      </m:sSub>
                      <m:r>
                        <a:rPr lang="pt-PT" sz="12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pt-PT" sz="12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/>
                            </a:rPr>
                            <m:t>(−</m:t>
                          </m:r>
                          <m:r>
                            <a:rPr lang="pt-PT" sz="12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PT" sz="1200" b="0" i="1" smtClean="0">
                              <a:latin typeface="Cambria Math"/>
                            </a:rPr>
                            <m:t>2, 0, 0)</m:t>
                          </m:r>
                        </m:sub>
                      </m:sSub>
                      <m:r>
                        <a:rPr lang="pt-PT" sz="1200" b="0" i="1" smtClean="0">
                          <a:latin typeface="Cambria Math"/>
                        </a:rPr>
                        <m:t>                </m:t>
                      </m:r>
                      <m:r>
                        <m:rPr>
                          <m:nor/>
                        </m:rPr>
                        <a:rPr lang="pt-PT" sz="1200" b="0" i="0" smtClean="0">
                          <a:latin typeface="Cambria Math"/>
                        </a:rPr>
                        <m:t>Considerar</m:t>
                      </m:r>
                      <m:r>
                        <a:rPr lang="pt-PT" sz="1200" b="0" i="1" smtClean="0">
                          <a:latin typeface="Cambria Math"/>
                        </a:rPr>
                        <m:t>   </m:t>
                      </m:r>
                      <m:r>
                        <a:rPr lang="pt-PT" sz="1200" b="0" i="1" smtClean="0">
                          <a:latin typeface="Cambria Math"/>
                        </a:rPr>
                        <m:t>𝑐</m:t>
                      </m:r>
                      <m:r>
                        <a:rPr lang="pt-PT" sz="1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12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 sz="1200" b="0" i="0" smtClean="0"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PT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PT" sz="1200" b="0" dirty="0" smtClean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5210983"/>
                <a:ext cx="4896546" cy="294824"/>
              </a:xfrm>
              <a:prstGeom prst="rect">
                <a:avLst/>
              </a:prstGeom>
              <a:blipFill rotWithShape="1"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5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Construção de Geometrias</a:t>
            </a:r>
            <a:br>
              <a:rPr lang="pt-PT" altLang="pt-PT" b="1" smtClean="0">
                <a:solidFill>
                  <a:srgbClr val="0070C0"/>
                </a:solidFill>
              </a:rPr>
            </a:br>
            <a:r>
              <a:rPr lang="pt-PT" altLang="pt-PT" b="1" smtClean="0">
                <a:solidFill>
                  <a:srgbClr val="0070C0"/>
                </a:solidFill>
              </a:rPr>
              <a:t>Transformação e Partilha de Ramos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3C56B88-348C-4A35-B1BA-271C427981A1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28625" y="1928813"/>
          <a:ext cx="36480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Picture" r:id="rId5" imgW="3676680" imgH="3457440" progId="Word.Picture.8">
                  <p:embed/>
                </p:oleObj>
              </mc:Choice>
              <mc:Fallback>
                <p:oleObj name="Picture" r:id="rId5" imgW="3676680" imgH="34574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28813"/>
                        <a:ext cx="36480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4" descr="H:\Carlos\Disciplinas\CG\CG_0708\Livros Java\Livro\Livro\Computer_Graphics_Using_Java__2D_and_3D_-_Prentice_Hall_2006\7.5. Constructing Geometries with Transformations_files\getfile_002.da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071688"/>
            <a:ext cx="3786188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Transformações Afins 3D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8A916-F775-4C57-A2FC-67E06B8D9D0A}" type="slidenum">
              <a:rPr lang="pt-PT"/>
              <a:pPr>
                <a:defRPr/>
              </a:pPr>
              <a:t>4</a:t>
            </a:fld>
            <a:endParaRPr lang="pt-PT" dirty="0"/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428625" y="3857625"/>
            <a:ext cx="3857625" cy="1631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2000" dirty="0">
                <a:latin typeface="+mn-lt"/>
              </a:rPr>
              <a:t>Usando coordenadas homogéneas uniformizamos a representação das transformações geométricos apenas através da multiplicação de matrizes :</a:t>
            </a: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4078288" y="1825625"/>
          <a:ext cx="47625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3" imgW="2057400" imgH="711200" progId="Equation.3">
                  <p:embed/>
                </p:oleObj>
              </mc:Choice>
              <mc:Fallback>
                <p:oleObj r:id="rId3" imgW="20574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1825625"/>
                        <a:ext cx="4762500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 noChangeAspect="1"/>
          </p:cNvGraphicFramePr>
          <p:nvPr/>
        </p:nvGraphicFramePr>
        <p:xfrm>
          <a:off x="4286250" y="3786188"/>
          <a:ext cx="4548188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5" imgW="1993900" imgH="939800" progId="Equation.3">
                  <p:embed/>
                </p:oleObj>
              </mc:Choice>
              <mc:Fallback>
                <p:oleObj r:id="rId5" imgW="1993900" imgH="93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786188"/>
                        <a:ext cx="4548188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7"/>
          <p:cNvSpPr txBox="1">
            <a:spLocks noChangeArrowheads="1"/>
          </p:cNvSpPr>
          <p:nvPr/>
        </p:nvSpPr>
        <p:spPr bwMode="auto">
          <a:xfrm>
            <a:off x="357188" y="2357438"/>
            <a:ext cx="3543300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000" dirty="0">
                <a:latin typeface="+mn-lt"/>
              </a:rPr>
              <a:t>Representação matricial de uma</a:t>
            </a:r>
          </a:p>
          <a:p>
            <a:pPr>
              <a:defRPr/>
            </a:pPr>
            <a:r>
              <a:rPr lang="pt-PT" sz="2000" dirty="0">
                <a:latin typeface="+mn-lt"/>
              </a:rPr>
              <a:t>transformação afim 3D:</a:t>
            </a:r>
          </a:p>
        </p:txBody>
      </p:sp>
      <p:sp>
        <p:nvSpPr>
          <p:cNvPr id="8" name="Oval 7"/>
          <p:cNvSpPr/>
          <p:nvPr/>
        </p:nvSpPr>
        <p:spPr>
          <a:xfrm>
            <a:off x="7900988" y="1674813"/>
            <a:ext cx="1019175" cy="1785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" name="Oval 8"/>
          <p:cNvSpPr/>
          <p:nvPr/>
        </p:nvSpPr>
        <p:spPr>
          <a:xfrm rot="5400000">
            <a:off x="6336507" y="3040856"/>
            <a:ext cx="431800" cy="46815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7616825" y="3783013"/>
            <a:ext cx="493713" cy="1939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Classes de Matrizes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94D0D30-B4D8-44E1-89A5-05EC14145728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0725" indent="-2635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Java 3D contem classes para representar diferentes tipos de matrizes: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>
                <a:latin typeface="Courier New" pitchFamily="49" charset="0"/>
              </a:rPr>
              <a:t>Matrix3f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>
                <a:latin typeface="Courier New" pitchFamily="49" charset="0"/>
              </a:rPr>
              <a:t>Matrix3d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>
                <a:latin typeface="Courier New" pitchFamily="49" charset="0"/>
              </a:rPr>
              <a:t>Matrix4f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>
                <a:latin typeface="Courier New" pitchFamily="49" charset="0"/>
              </a:rPr>
              <a:t>Matrix4d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>
                <a:latin typeface="Courier New" pitchFamily="49" charset="0"/>
              </a:rPr>
              <a:t>Gmatrix</a:t>
            </a: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1143000" y="3786188"/>
            <a:ext cx="50006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double[] array = {1.0, 2.0, 3.0, 1.0,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0.0, 1.0, -1.0, 2.0,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4.0, 0.0, 0.5, -1.0,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0.0, 0.0, 0.0, 1.0};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Matrix4d matrix = new Matrix4d(array); </a:t>
            </a: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1143000" y="5357813"/>
            <a:ext cx="542925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 altLang="pt-PT" sz="1600">
                <a:latin typeface="Courier New" pitchFamily="49" charset="0"/>
                <a:cs typeface="Courier New" pitchFamily="49" charset="0"/>
              </a:rPr>
              <a:t>double[] array = {1.0, 2.0, 3.0, 1.0,</a:t>
            </a:r>
          </a:p>
          <a:p>
            <a:r>
              <a:rPr lang="fr-FR" altLang="pt-PT" sz="1600">
                <a:latin typeface="Courier New" pitchFamily="49" charset="0"/>
                <a:cs typeface="Courier New" pitchFamily="49" charset="0"/>
              </a:rPr>
              <a:t>                  0.0, 1.0, -1.0, 2.0,</a:t>
            </a:r>
          </a:p>
          <a:p>
            <a:r>
              <a:rPr lang="fr-FR" altLang="pt-PT" sz="1600">
                <a:latin typeface="Courier New" pitchFamily="49" charset="0"/>
                <a:cs typeface="Courier New" pitchFamily="49" charset="0"/>
              </a:rPr>
              <a:t>                  4.0, 0.0, 0.5, -1.0}; GMatrix matrix = new GMatrix(3, 4, array);</a:t>
            </a:r>
            <a:endParaRPr lang="pt-PT" altLang="pt-PT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Classes de Matrizes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A8CD46-DD4B-4F56-B9D8-4F3176431DF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0725" indent="-2635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 dirty="0">
                <a:latin typeface="Calibri" pitchFamily="34" charset="0"/>
              </a:rPr>
              <a:t>Operações básicas entre matrizes são </a:t>
            </a:r>
            <a:r>
              <a:rPr lang="pt-PT" altLang="pt-PT" sz="2000" dirty="0" smtClean="0">
                <a:latin typeface="Calibri" pitchFamily="34" charset="0"/>
              </a:rPr>
              <a:t>suportadas </a:t>
            </a:r>
            <a:r>
              <a:rPr lang="pt-PT" altLang="pt-PT" sz="2000" dirty="0">
                <a:latin typeface="Calibri" pitchFamily="34" charset="0"/>
              </a:rPr>
              <a:t>por um conjunto extensivo de métodos: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add(Matrix4d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sub(Matrix4d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</a:t>
            </a:r>
            <a:r>
              <a:rPr lang="en-US" altLang="pt-PT" sz="2000" dirty="0" err="1">
                <a:solidFill>
                  <a:srgbClr val="7030A0"/>
                </a:solidFill>
                <a:latin typeface="Courier New" pitchFamily="49" charset="0"/>
              </a:rPr>
              <a:t>mul</a:t>
            </a: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invert()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add(Matrix4d m1, Matrix4d m2)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sub(Matrix4d m1, Matrix4d m2)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</a:t>
            </a:r>
            <a:r>
              <a:rPr lang="en-US" altLang="pt-PT" sz="2000" dirty="0" err="1">
                <a:solidFill>
                  <a:srgbClr val="7030A0"/>
                </a:solidFill>
                <a:latin typeface="Courier New" pitchFamily="49" charset="0"/>
              </a:rPr>
              <a:t>mul</a:t>
            </a: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(Matrix4d m1, Matrix4d m2)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invert(Matrix4d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transpose()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</a:t>
            </a:r>
            <a:r>
              <a:rPr lang="en-US" altLang="pt-PT" sz="2000" dirty="0" err="1">
                <a:solidFill>
                  <a:srgbClr val="7030A0"/>
                </a:solidFill>
                <a:latin typeface="Courier New" pitchFamily="49" charset="0"/>
              </a:rPr>
              <a:t>mul</a:t>
            </a: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(double scalar)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double determinant()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Classes de Matrizes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6A727E-1BEB-488E-9C5B-DE8E425A62A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6388" name="Picture 2" descr="H:\Carlos\Disciplinas\CG\CG_0708\Livros Java\Livro\Livro\Computer_Graphics_Using_Java__2D_and_3D_-_Prentice_Hall_2006\7.2. 3D Affine Transformations_files\getfile_004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785938"/>
            <a:ext cx="66087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4286250" y="578643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2428875" y="578643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7.2</a:t>
            </a:r>
          </a:p>
        </p:txBody>
      </p:sp>
      <p:sp>
        <p:nvSpPr>
          <p:cNvPr id="9" name="AutoShape 10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78643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 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707561-B3C3-4469-896F-99F9C01D2E5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85800" y="1657350"/>
            <a:ext cx="8101013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Usada para representar uma transformação afim 3D ou uma transformação projectiva.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Internamente mantém uma matriz 4x4 do tipo</a:t>
            </a:r>
            <a:r>
              <a:rPr lang="pt-PT" altLang="pt-PT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altLang="pt-PT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2000">
                <a:latin typeface="Calibri" pitchFamily="34" charset="0"/>
              </a:rPr>
              <a:t>com os valores da transformação.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O construtor por defeito cria uma matriz identidade, mas a classe contém diversos construtores que recebem diferentes objectos.</a:t>
            </a:r>
          </a:p>
          <a:p>
            <a:pPr>
              <a:spcBef>
                <a:spcPct val="20000"/>
              </a:spcBef>
            </a:pPr>
            <a:r>
              <a:rPr lang="pt-PT" altLang="pt-PT" sz="2000">
                <a:latin typeface="Calibri" pitchFamily="34" charset="0"/>
              </a:rPr>
              <a:t>Exemplo:</a:t>
            </a:r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1785938" y="4356100"/>
            <a:ext cx="6429375" cy="2308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[] array = {1.0, 2.0, 3.0, 1.0,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0.0, 1.0, -1.0, 2.0,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4.0, 0.0, 0.5, -1.0,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0.0, 0.0, 0.0, 1.0};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Matrix4d matrix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Matrix4d(array);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GMatrix gmatrix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GMatrix(4, 4, array);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Transform3D transform1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Transform3D(matrix); Transform3D transform2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Transform3D(gmatrix); Transform3D transform3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Transform3D(array);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 Transform3D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455E77-C464-4FA2-BCC7-2542C0499DD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685800" y="1657350"/>
            <a:ext cx="8101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PT" altLang="pt-PT" sz="2000">
                <a:latin typeface="Calibri" pitchFamily="34" charset="0"/>
              </a:rPr>
              <a:t>Num grafo de cena, um nó </a:t>
            </a:r>
            <a:r>
              <a:rPr lang="pt-PT" altLang="pt-PT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</a:t>
            </a:r>
            <a:r>
              <a:rPr lang="pt-PT" altLang="pt-PT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pt-PT" altLang="pt-PT" sz="2000">
                <a:latin typeface="Calibri" pitchFamily="34" charset="0"/>
              </a:rPr>
              <a:t> usa um objecto do tipo </a:t>
            </a:r>
            <a:r>
              <a:rPr lang="pt-PT" altLang="pt-PT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Transform3D</a:t>
            </a:r>
            <a:r>
              <a:rPr lang="pt-PT" altLang="pt-PT" sz="2000">
                <a:latin typeface="Calibri" pitchFamily="34" charset="0"/>
              </a:rPr>
              <a:t> para definir a sua transformação.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643188"/>
            <a:ext cx="37909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10562</TotalTime>
  <Words>1974</Words>
  <Application>Microsoft Office PowerPoint</Application>
  <PresentationFormat>Apresentação no Ecrã (4:3)</PresentationFormat>
  <Paragraphs>280</Paragraphs>
  <Slides>35</Slides>
  <Notes>0</Notes>
  <HiddenSlides>1</HiddenSlides>
  <MMClips>0</MMClips>
  <ScaleCrop>false</ScaleCrop>
  <HeadingPairs>
    <vt:vector size="8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4</vt:i4>
      </vt:variant>
      <vt:variant>
        <vt:lpstr>Títulos dos diapositivos</vt:lpstr>
      </vt:variant>
      <vt:variant>
        <vt:i4>35</vt:i4>
      </vt:variant>
    </vt:vector>
  </HeadingPairs>
  <TitlesOfParts>
    <vt:vector size="49" baseType="lpstr">
      <vt:lpstr>Arial</vt:lpstr>
      <vt:lpstr>Arial Unicode MS</vt:lpstr>
      <vt:lpstr>Book Antiqua</vt:lpstr>
      <vt:lpstr>Calibri</vt:lpstr>
      <vt:lpstr>Cambria Math</vt:lpstr>
      <vt:lpstr>Courier New</vt:lpstr>
      <vt:lpstr>Monotype Sorts</vt:lpstr>
      <vt:lpstr>Times New Roman</vt:lpstr>
      <vt:lpstr>Wingdings</vt:lpstr>
      <vt:lpstr>Tema do Office</vt:lpstr>
      <vt:lpstr>Microsoft Equation 3.0</vt:lpstr>
      <vt:lpstr>Equation</vt:lpstr>
      <vt:lpstr>Equação</vt:lpstr>
      <vt:lpstr>Picture</vt:lpstr>
      <vt:lpstr>Capítulo 7 Transformações Geométricas 3D</vt:lpstr>
      <vt:lpstr>Objectivos</vt:lpstr>
      <vt:lpstr>Transformações Afins 3D</vt:lpstr>
      <vt:lpstr>Transformações Afins 3D</vt:lpstr>
      <vt:lpstr>Classes de Matrizes</vt:lpstr>
      <vt:lpstr>Classes de Matrizes</vt:lpstr>
      <vt:lpstr>Classes de Matrizes</vt:lpstr>
      <vt:lpstr>Classe Transform3D</vt:lpstr>
      <vt:lpstr>Classe Transform3D</vt:lpstr>
      <vt:lpstr>Classe Transform3D</vt:lpstr>
      <vt:lpstr>Classe Transform3D Translação</vt:lpstr>
      <vt:lpstr>Classe Transform3D Variação de Escala</vt:lpstr>
      <vt:lpstr>Classe Transform3D Reflexão</vt:lpstr>
      <vt:lpstr>Classe Transform3D Cisalhamento</vt:lpstr>
      <vt:lpstr>Classe Transform3D Rotação</vt:lpstr>
      <vt:lpstr>Classe Transform3D Rotação</vt:lpstr>
      <vt:lpstr>Quaterniões e Rotações 3D</vt:lpstr>
      <vt:lpstr>Ângulos de Euler</vt:lpstr>
      <vt:lpstr>Conversão de Quaterniões para Ângulos de Euler</vt:lpstr>
      <vt:lpstr>Classe Transform3D Demonstração</vt:lpstr>
      <vt:lpstr>Classe Transform3D Demonstração</vt:lpstr>
      <vt:lpstr>Nó TransformGroup</vt:lpstr>
      <vt:lpstr>Nó TransformGroup</vt:lpstr>
      <vt:lpstr>Nó TransformGroup</vt:lpstr>
      <vt:lpstr>Nó TransformGroup Demonstração</vt:lpstr>
      <vt:lpstr>Composição de Transformações</vt:lpstr>
      <vt:lpstr>Composição de Transformações</vt:lpstr>
      <vt:lpstr>Composição de Transformações Exemplo de uma Reflexão</vt:lpstr>
      <vt:lpstr>Composição de Transformações Exemplo de uma Reflexão</vt:lpstr>
      <vt:lpstr>Construção de Geometrias com Transformações</vt:lpstr>
      <vt:lpstr>Construção de Geometrias com Transformações</vt:lpstr>
      <vt:lpstr>Construção de Geometrias Extrusão</vt:lpstr>
      <vt:lpstr>Construção de Geometrias Rotação</vt:lpstr>
      <vt:lpstr>Construção do Torus</vt:lpstr>
      <vt:lpstr>Construção de Geometrias Transformação e Partilha de Ramos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 Visão geral da Computação Gráfica</dc:title>
  <dc:creator>cacc</dc:creator>
  <cp:lastModifiedBy>CC</cp:lastModifiedBy>
  <cp:revision>782</cp:revision>
  <dcterms:created xsi:type="dcterms:W3CDTF">2007-09-19T14:23:30Z</dcterms:created>
  <dcterms:modified xsi:type="dcterms:W3CDTF">2019-11-19T00:33:59Z</dcterms:modified>
</cp:coreProperties>
</file>