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460" r:id="rId4"/>
    <p:sldId id="313" r:id="rId5"/>
    <p:sldId id="414" r:id="rId6"/>
    <p:sldId id="462" r:id="rId7"/>
    <p:sldId id="463" r:id="rId8"/>
    <p:sldId id="464" r:id="rId9"/>
    <p:sldId id="492" r:id="rId10"/>
    <p:sldId id="490" r:id="rId11"/>
    <p:sldId id="467" r:id="rId12"/>
    <p:sldId id="468" r:id="rId13"/>
    <p:sldId id="469" r:id="rId14"/>
    <p:sldId id="470" r:id="rId15"/>
    <p:sldId id="471" r:id="rId16"/>
    <p:sldId id="494" r:id="rId17"/>
    <p:sldId id="473" r:id="rId18"/>
    <p:sldId id="472" r:id="rId19"/>
    <p:sldId id="474" r:id="rId20"/>
    <p:sldId id="475" r:id="rId21"/>
    <p:sldId id="491" r:id="rId22"/>
    <p:sldId id="476" r:id="rId23"/>
    <p:sldId id="477" r:id="rId24"/>
    <p:sldId id="478" r:id="rId25"/>
    <p:sldId id="479" r:id="rId26"/>
    <p:sldId id="484" r:id="rId27"/>
    <p:sldId id="493" r:id="rId28"/>
    <p:sldId id="483" r:id="rId29"/>
    <p:sldId id="495" r:id="rId30"/>
    <p:sldId id="485" r:id="rId31"/>
    <p:sldId id="486" r:id="rId32"/>
    <p:sldId id="487" r:id="rId33"/>
    <p:sldId id="488" r:id="rId34"/>
    <p:sldId id="496" r:id="rId35"/>
    <p:sldId id="489" r:id="rId36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5" autoAdjust="0"/>
    <p:restoredTop sz="94660"/>
  </p:normalViewPr>
  <p:slideViewPr>
    <p:cSldViewPr>
      <p:cViewPr varScale="1">
        <p:scale>
          <a:sx n="48" d="100"/>
          <a:sy n="48" d="100"/>
        </p:scale>
        <p:origin x="41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BBD73E-955F-4C7F-8F06-23E0C9924C27}" type="datetimeFigureOut">
              <a:rPr lang="pt-PT"/>
              <a:pPr>
                <a:defRPr/>
              </a:pPr>
              <a:t>15/11/2018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FC359A-7DC7-4297-B213-A359097406E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495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D9BD315-5261-46FB-9553-49B7CE431E6E}" type="datetimeFigureOut">
              <a:rPr lang="pt-PT"/>
              <a:pPr>
                <a:defRPr/>
              </a:pPr>
              <a:t>15/11/2018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8FA69C8-F2FF-422C-B296-E4EB5136136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572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76CC-0235-4FE2-85EE-BAAF1C232BB3}" type="datetime1">
              <a:rPr lang="pt-PT"/>
              <a:pPr>
                <a:defRPr/>
              </a:pPr>
              <a:t>15/11/2018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D91FA-A22E-4FB3-AB99-72E545D86725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70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E70CB-49B0-4319-B89C-2C9278F7687E}" type="datetime1">
              <a:rPr lang="pt-PT"/>
              <a:pPr>
                <a:defRPr/>
              </a:pPr>
              <a:t>15/11/2018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E6C73-39A5-4BAF-811A-5357438C9706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70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22D22-6807-40EA-B40C-DF07EE2D3ED6}" type="datetime1">
              <a:rPr lang="pt-PT"/>
              <a:pPr>
                <a:defRPr/>
              </a:pPr>
              <a:t>15/11/2018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58015-3746-49D3-A611-1E84F3EA7748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503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D4315-48CD-4205-8EA6-4FDFF961A237}" type="datetime1">
              <a:rPr lang="pt-PT"/>
              <a:pPr>
                <a:defRPr/>
              </a:pPr>
              <a:t>15/11/2018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72362-DE59-4A8C-9757-3BA8BD0BF059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4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DFF0F-6819-482C-9443-F71A286C17B6}" type="datetime1">
              <a:rPr lang="pt-PT"/>
              <a:pPr>
                <a:defRPr/>
              </a:pPr>
              <a:t>15/11/2018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30E1D-71C5-498D-A016-53A2FA0AC240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374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FB429-87AB-42F4-BD65-EC8553DB3D2F}" type="datetime1">
              <a:rPr lang="pt-PT"/>
              <a:pPr>
                <a:defRPr/>
              </a:pPr>
              <a:t>15/11/2018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2E771-5CC9-4B13-991E-34192F3D0CC9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575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6F213-8BC8-4B18-8DDD-A0BD9DA74FE4}" type="datetime1">
              <a:rPr lang="pt-PT"/>
              <a:pPr>
                <a:defRPr/>
              </a:pPr>
              <a:t>15/11/2018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73549-2214-4929-8069-90B006AD1237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845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5D9D-9149-48D4-A303-81DDD04A86A4}" type="datetime1">
              <a:rPr lang="pt-PT"/>
              <a:pPr>
                <a:defRPr/>
              </a:pPr>
              <a:t>15/11/2018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7A784-DC3E-422F-8451-8C1669305947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438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6F09B-1DF1-41EF-988C-19A291282A61}" type="datetime1">
              <a:rPr lang="pt-PT"/>
              <a:pPr>
                <a:defRPr/>
              </a:pPr>
              <a:t>15/11/2018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8A98B-9181-416E-803F-4F7111F12D58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669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1B241-AD37-4F37-B6BE-EF3B4BEA8EAA}" type="datetime1">
              <a:rPr lang="pt-PT"/>
              <a:pPr>
                <a:defRPr/>
              </a:pPr>
              <a:t>15/11/2018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309A4-A282-4CD6-9185-D854D7EB040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703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50EDC-3740-4A41-9C1E-9356AF379676}" type="datetime1">
              <a:rPr lang="pt-PT"/>
              <a:pPr>
                <a:defRPr/>
              </a:pPr>
              <a:t>15/11/2018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D40C2-A9BC-4BBD-B847-A66C8DAA743B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047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 estilo</a:t>
            </a:r>
          </a:p>
        </p:txBody>
      </p:sp>
      <p:sp>
        <p:nvSpPr>
          <p:cNvPr id="1024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os estilos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488820-FA53-4095-AE9B-FC2D631A9BA2}" type="datetime1">
              <a:rPr lang="pt-PT"/>
              <a:pPr>
                <a:defRPr/>
              </a:pPr>
              <a:t>15/11/2018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5704C48-826B-4436-BDB6-005E1BB5A1F8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G:\Carlos\Disciplinas\CG\Slides\Cap&#237;tulo%207\Cap&#237;tulo%207\cgcode.jar%20chapter7.TestTransform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hyperlink" Target="Listing7.4TestTransform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Listing7.6Rotation.html" TargetMode="External"/><Relationship Id="rId2" Type="http://schemas.openxmlformats.org/officeDocument/2006/relationships/hyperlink" Target="cgcode.jar%20chapter7.Rotatio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cgcode.jar%20chapter7.Mirror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Listing7.7Mirror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Listing7.8extrudeShape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cgcode.jar%20chapter7.TestTorus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hyperlink" Target="Listing7.9Toru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cgcode.jar%20chapter7.Logo" TargetMode="External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6.bin"/><Relationship Id="rId4" Type="http://schemas.openxmlformats.org/officeDocument/2006/relationships/hyperlink" Target="Listing7.12Logo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gcode.jar%20chapter7.TestMatrix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Listing7.1TestMatrix.html" TargetMode="External"/><Relationship Id="rId4" Type="http://schemas.openxmlformats.org/officeDocument/2006/relationships/hyperlink" Target="Listing7.2TestMatri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1957387"/>
          </a:xfrm>
        </p:spPr>
        <p:txBody>
          <a:bodyPr/>
          <a:lstStyle/>
          <a:p>
            <a:pPr eaLnBrk="1" hangingPunct="1"/>
            <a:r>
              <a:rPr lang="en-US" altLang="pt-PT" sz="4000" b="1" dirty="0" smtClean="0">
                <a:solidFill>
                  <a:srgbClr val="FF0000"/>
                </a:solidFill>
              </a:rPr>
              <a:t>Chapter 7</a:t>
            </a:r>
            <a:br>
              <a:rPr lang="en-US" altLang="pt-PT" sz="4000" b="1" dirty="0" smtClean="0">
                <a:solidFill>
                  <a:srgbClr val="FF0000"/>
                </a:solidFill>
              </a:rPr>
            </a:br>
            <a:r>
              <a:rPr lang="en-US" altLang="pt-PT" sz="4000" b="1" dirty="0" smtClean="0">
                <a:solidFill>
                  <a:srgbClr val="FF0000"/>
                </a:solidFill>
              </a:rPr>
              <a:t>3D Geometric Transformations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71675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/>
              <a:t>Resumes of the book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i="1" dirty="0"/>
              <a:t>Computer Graphics using Java 2D and 3D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5500" i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 err="1">
                <a:solidFill>
                  <a:schemeClr val="tx1"/>
                </a:solidFill>
              </a:rPr>
              <a:t>Computação</a:t>
            </a:r>
            <a:r>
              <a:rPr lang="en-US" sz="6200" dirty="0">
                <a:solidFill>
                  <a:schemeClr val="tx1"/>
                </a:solidFill>
              </a:rPr>
              <a:t> </a:t>
            </a:r>
            <a:r>
              <a:rPr lang="en-US" sz="6200" dirty="0" err="1">
                <a:solidFill>
                  <a:schemeClr val="tx1"/>
                </a:solidFill>
              </a:rPr>
              <a:t>Gráfica</a:t>
            </a:r>
            <a:endParaRPr lang="en-US" sz="62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i="1" dirty="0">
                <a:solidFill>
                  <a:schemeClr val="tx1"/>
                </a:solidFill>
              </a:rPr>
              <a:t>Prof. Carlos </a:t>
            </a:r>
            <a:r>
              <a:rPr lang="en-US" sz="6200" i="1" dirty="0" err="1">
                <a:solidFill>
                  <a:schemeClr val="tx1"/>
                </a:solidFill>
              </a:rPr>
              <a:t>Carreto</a:t>
            </a:r>
            <a:endParaRPr lang="en-US" sz="6200" i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62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 err="1">
                <a:solidFill>
                  <a:schemeClr val="tx1"/>
                </a:solidFill>
              </a:rPr>
              <a:t>Engenharia</a:t>
            </a:r>
            <a:r>
              <a:rPr lang="en-US" sz="6200" dirty="0">
                <a:solidFill>
                  <a:schemeClr val="tx1"/>
                </a:solidFill>
              </a:rPr>
              <a:t> </a:t>
            </a:r>
            <a:r>
              <a:rPr lang="en-US" sz="6200" dirty="0" err="1">
                <a:solidFill>
                  <a:schemeClr val="tx1"/>
                </a:solidFill>
              </a:rPr>
              <a:t>Informática</a:t>
            </a:r>
            <a:endParaRPr lang="en-US" sz="62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b="1" dirty="0" err="1">
                <a:solidFill>
                  <a:schemeClr val="tx1"/>
                </a:solidFill>
              </a:rPr>
              <a:t>Instituto</a:t>
            </a:r>
            <a:r>
              <a:rPr lang="en-US" sz="6200" b="1" dirty="0">
                <a:solidFill>
                  <a:schemeClr val="tx1"/>
                </a:solidFill>
              </a:rPr>
              <a:t> </a:t>
            </a:r>
            <a:r>
              <a:rPr lang="en-US" sz="6200" b="1" dirty="0" err="1">
                <a:solidFill>
                  <a:schemeClr val="tx1"/>
                </a:solidFill>
              </a:rPr>
              <a:t>Politécnico</a:t>
            </a:r>
            <a:r>
              <a:rPr lang="en-US" sz="6200" b="1" dirty="0">
                <a:solidFill>
                  <a:schemeClr val="tx1"/>
                </a:solidFill>
              </a:rPr>
              <a:t> da </a:t>
            </a:r>
            <a:r>
              <a:rPr lang="en-US" sz="6200" b="1" dirty="0" err="1">
                <a:solidFill>
                  <a:schemeClr val="tx1"/>
                </a:solidFill>
              </a:rPr>
              <a:t>Guarda</a:t>
            </a:r>
            <a:endParaRPr lang="en-US" sz="62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i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pt-PT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>
                <a:solidFill>
                  <a:srgbClr val="0070C0"/>
                </a:solidFill>
              </a:rPr>
              <a:t>Transform3D </a:t>
            </a:r>
            <a:r>
              <a:rPr lang="pt-PT" altLang="pt-PT" b="1" dirty="0" err="1">
                <a:solidFill>
                  <a:srgbClr val="0070C0"/>
                </a:solidFill>
              </a:rPr>
              <a:t>Class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795050D-F2AB-4D62-859A-5E008A7B9776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685800" y="1657350"/>
            <a:ext cx="8101013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0725" indent="-2635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sz="2000" dirty="0" smtClean="0">
                <a:latin typeface="Calibri" pitchFamily="34" charset="0"/>
              </a:rPr>
              <a:t>The </a:t>
            </a:r>
            <a:r>
              <a:rPr lang="en-US" altLang="pt-PT" sz="2000" dirty="0">
                <a:latin typeface="Calibri" pitchFamily="34" charset="0"/>
              </a:rPr>
              <a:t>class has several methods for configuring and manipulating the transformation matrix:</a:t>
            </a:r>
            <a:endParaRPr lang="pt-PT" altLang="pt-PT" sz="2000" dirty="0">
              <a:latin typeface="Calibri" pitchFamily="34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void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 set(Matrix4d m1)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void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 set(Matrix4f m1)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void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 set(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GMatrix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 m1)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void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 set(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double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[] 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array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void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 set(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float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[] 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array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void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get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(Matrix4d m1)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void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get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(Matrix4f m1)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void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get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GMatrix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 m1)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void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get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double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[] 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array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void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get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float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[] </a:t>
            </a: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</a:rPr>
              <a:t>array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</a:rPr>
              <a:t>. . 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sz="2000" dirty="0" smtClean="0">
                <a:latin typeface="Calibri" pitchFamily="34" charset="0"/>
              </a:rPr>
              <a:t>The </a:t>
            </a:r>
            <a:r>
              <a:rPr lang="en-US" altLang="pt-PT" sz="2000" dirty="0">
                <a:latin typeface="Calibri" pitchFamily="34" charset="0"/>
              </a:rPr>
              <a:t>transformation can also be defined in terms of specifications of geometric transformations such as translations, scales, rotations and shearing.</a:t>
            </a:r>
            <a:endParaRPr lang="pt-PT" altLang="pt-PT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>
                <a:solidFill>
                  <a:srgbClr val="0070C0"/>
                </a:solidFill>
              </a:rPr>
              <a:t>Transform3D </a:t>
            </a:r>
            <a:r>
              <a:rPr lang="pt-PT" altLang="pt-PT" b="1" dirty="0" err="1" smtClean="0">
                <a:solidFill>
                  <a:srgbClr val="0070C0"/>
                </a:solidFill>
              </a:rPr>
              <a:t>Class</a:t>
            </a:r>
            <a:r>
              <a:rPr lang="pt-PT" altLang="pt-PT" b="1" dirty="0" smtClean="0">
                <a:solidFill>
                  <a:srgbClr val="0070C0"/>
                </a:solidFill>
              </a:rPr>
              <a:t/>
            </a:r>
            <a:br>
              <a:rPr lang="pt-PT" altLang="pt-PT" b="1" dirty="0" smtClean="0">
                <a:solidFill>
                  <a:srgbClr val="0070C0"/>
                </a:solidFill>
              </a:rPr>
            </a:br>
            <a:r>
              <a:rPr lang="pt-PT" altLang="pt-PT" b="1" dirty="0" err="1" smtClean="0">
                <a:solidFill>
                  <a:srgbClr val="0070C0"/>
                </a:solidFill>
              </a:rPr>
              <a:t>Translation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CF9B840-E25B-4F37-840B-20A9CC39C005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685800" y="1657350"/>
            <a:ext cx="78867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dirty="0" smtClean="0">
                <a:latin typeface="Calibri" pitchFamily="34" charset="0"/>
              </a:rPr>
              <a:t>Each </a:t>
            </a:r>
            <a:r>
              <a:rPr lang="en-US" altLang="pt-PT" dirty="0">
                <a:latin typeface="Calibri" pitchFamily="34" charset="0"/>
              </a:rPr>
              <a:t>point is moved by the quantities </a:t>
            </a:r>
            <a:r>
              <a:rPr lang="en-US" altLang="pt-PT" i="1" dirty="0">
                <a:latin typeface="Calibri" pitchFamily="34" charset="0"/>
              </a:rPr>
              <a:t>b</a:t>
            </a:r>
            <a:r>
              <a:rPr lang="en-US" altLang="pt-PT" baseline="-25000" dirty="0">
                <a:latin typeface="Calibri" pitchFamily="34" charset="0"/>
              </a:rPr>
              <a:t>1</a:t>
            </a:r>
            <a:r>
              <a:rPr lang="en-US" altLang="pt-PT" dirty="0">
                <a:latin typeface="Calibri" pitchFamily="34" charset="0"/>
              </a:rPr>
              <a:t>, </a:t>
            </a:r>
            <a:r>
              <a:rPr lang="en-US" altLang="pt-PT" i="1" dirty="0">
                <a:latin typeface="Calibri" pitchFamily="34" charset="0"/>
              </a:rPr>
              <a:t>b</a:t>
            </a:r>
            <a:r>
              <a:rPr lang="en-US" altLang="pt-PT" baseline="-25000" dirty="0">
                <a:latin typeface="Calibri" pitchFamily="34" charset="0"/>
              </a:rPr>
              <a:t>2</a:t>
            </a:r>
            <a:r>
              <a:rPr lang="en-US" altLang="pt-PT" dirty="0">
                <a:latin typeface="Calibri" pitchFamily="34" charset="0"/>
              </a:rPr>
              <a:t> and </a:t>
            </a:r>
            <a:r>
              <a:rPr lang="en-US" altLang="pt-PT" i="1" dirty="0">
                <a:latin typeface="Calibri" pitchFamily="34" charset="0"/>
              </a:rPr>
              <a:t>b</a:t>
            </a:r>
            <a:r>
              <a:rPr lang="en-US" altLang="pt-PT" baseline="-25000" dirty="0">
                <a:latin typeface="Calibri" pitchFamily="34" charset="0"/>
              </a:rPr>
              <a:t>3</a:t>
            </a:r>
            <a:r>
              <a:rPr lang="en-US" altLang="pt-PT" dirty="0">
                <a:latin typeface="Calibri" pitchFamily="34" charset="0"/>
              </a:rPr>
              <a:t>, in the directions </a:t>
            </a:r>
            <a:r>
              <a:rPr lang="en-US" altLang="pt-PT" i="1" dirty="0">
                <a:latin typeface="Calibri" pitchFamily="34" charset="0"/>
              </a:rPr>
              <a:t>x</a:t>
            </a:r>
            <a:r>
              <a:rPr lang="en-US" altLang="pt-PT" dirty="0">
                <a:latin typeface="Calibri" pitchFamily="34" charset="0"/>
              </a:rPr>
              <a:t>, </a:t>
            </a:r>
            <a:r>
              <a:rPr lang="en-US" altLang="pt-PT" i="1" dirty="0">
                <a:latin typeface="Calibri" pitchFamily="34" charset="0"/>
              </a:rPr>
              <a:t>y</a:t>
            </a:r>
            <a:r>
              <a:rPr lang="en-US" altLang="pt-PT" dirty="0">
                <a:latin typeface="Calibri" pitchFamily="34" charset="0"/>
              </a:rPr>
              <a:t> and </a:t>
            </a:r>
            <a:r>
              <a:rPr lang="en-US" altLang="pt-PT" i="1" dirty="0">
                <a:latin typeface="Calibri" pitchFamily="34" charset="0"/>
              </a:rPr>
              <a:t>z</a:t>
            </a:r>
            <a:r>
              <a:rPr lang="en-US" altLang="pt-PT" dirty="0">
                <a:latin typeface="Calibri" pitchFamily="34" charset="0"/>
              </a:rPr>
              <a:t>, respectively.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dirty="0">
                <a:latin typeface="Calibri" pitchFamily="34" charset="0"/>
              </a:rPr>
              <a:t>The shape and orientation of the object are not changed.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dirty="0">
                <a:latin typeface="Calibri" pitchFamily="34" charset="0"/>
              </a:rPr>
              <a:t>The inverse transformation of a translation of </a:t>
            </a:r>
            <a:r>
              <a:rPr lang="en-US" altLang="pt-PT" i="1" dirty="0">
                <a:latin typeface="Calibri" pitchFamily="34" charset="0"/>
              </a:rPr>
              <a:t>b</a:t>
            </a:r>
            <a:r>
              <a:rPr lang="en-US" altLang="pt-PT" baseline="-25000" dirty="0">
                <a:latin typeface="Calibri" pitchFamily="34" charset="0"/>
              </a:rPr>
              <a:t>1</a:t>
            </a:r>
            <a:r>
              <a:rPr lang="en-US" altLang="pt-PT" dirty="0">
                <a:latin typeface="Calibri" pitchFamily="34" charset="0"/>
              </a:rPr>
              <a:t>, </a:t>
            </a:r>
            <a:r>
              <a:rPr lang="en-US" altLang="pt-PT" i="1" dirty="0">
                <a:latin typeface="Calibri" pitchFamily="34" charset="0"/>
              </a:rPr>
              <a:t>b</a:t>
            </a:r>
            <a:r>
              <a:rPr lang="en-US" altLang="pt-PT" baseline="-25000" dirty="0">
                <a:latin typeface="Calibri" pitchFamily="34" charset="0"/>
              </a:rPr>
              <a:t>2</a:t>
            </a:r>
            <a:r>
              <a:rPr lang="en-US" altLang="pt-PT" dirty="0">
                <a:latin typeface="Calibri" pitchFamily="34" charset="0"/>
              </a:rPr>
              <a:t> and </a:t>
            </a:r>
            <a:r>
              <a:rPr lang="en-US" altLang="pt-PT" i="1" dirty="0">
                <a:latin typeface="Calibri" pitchFamily="34" charset="0"/>
              </a:rPr>
              <a:t>b</a:t>
            </a:r>
            <a:r>
              <a:rPr lang="en-US" altLang="pt-PT" baseline="-25000" dirty="0">
                <a:latin typeface="Calibri" pitchFamily="34" charset="0"/>
              </a:rPr>
              <a:t>3</a:t>
            </a:r>
            <a:r>
              <a:rPr lang="en-US" altLang="pt-PT" dirty="0">
                <a:latin typeface="Calibri" pitchFamily="34" charset="0"/>
              </a:rPr>
              <a:t> is a translation of -</a:t>
            </a:r>
            <a:r>
              <a:rPr lang="en-US" altLang="pt-PT" i="1" dirty="0">
                <a:latin typeface="Calibri" pitchFamily="34" charset="0"/>
              </a:rPr>
              <a:t>b</a:t>
            </a:r>
            <a:r>
              <a:rPr lang="en-US" altLang="pt-PT" baseline="-25000" dirty="0">
                <a:latin typeface="Calibri" pitchFamily="34" charset="0"/>
              </a:rPr>
              <a:t>1</a:t>
            </a:r>
            <a:r>
              <a:rPr lang="en-US" altLang="pt-PT" dirty="0">
                <a:latin typeface="Calibri" pitchFamily="34" charset="0"/>
              </a:rPr>
              <a:t>, -</a:t>
            </a:r>
            <a:r>
              <a:rPr lang="en-US" altLang="pt-PT" i="1" dirty="0">
                <a:latin typeface="Calibri" pitchFamily="34" charset="0"/>
              </a:rPr>
              <a:t>b</a:t>
            </a:r>
            <a:r>
              <a:rPr lang="en-US" altLang="pt-PT" baseline="-25000" dirty="0">
                <a:latin typeface="Calibri" pitchFamily="34" charset="0"/>
              </a:rPr>
              <a:t>2 </a:t>
            </a:r>
            <a:r>
              <a:rPr lang="en-US" altLang="pt-PT" dirty="0">
                <a:latin typeface="Calibri" pitchFamily="34" charset="0"/>
              </a:rPr>
              <a:t>and -</a:t>
            </a:r>
            <a:r>
              <a:rPr lang="en-US" altLang="pt-PT" i="1" dirty="0">
                <a:latin typeface="Calibri" pitchFamily="34" charset="0"/>
              </a:rPr>
              <a:t>b</a:t>
            </a:r>
            <a:r>
              <a:rPr lang="en-US" altLang="pt-PT" baseline="-25000" dirty="0">
                <a:latin typeface="Calibri" pitchFamily="34" charset="0"/>
              </a:rPr>
              <a:t>3</a:t>
            </a:r>
            <a:r>
              <a:rPr lang="en-US" altLang="pt-PT" dirty="0">
                <a:latin typeface="Calibri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dirty="0">
                <a:latin typeface="Calibri" pitchFamily="34" charset="0"/>
              </a:rPr>
              <a:t>The </a:t>
            </a:r>
            <a:r>
              <a:rPr lang="en-US" altLang="pt-PT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altLang="pt-PT" dirty="0">
                <a:latin typeface="Calibri" pitchFamily="34" charset="0"/>
              </a:rPr>
              <a:t>method completely replaces the current transformation with the specified translation.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dirty="0">
                <a:latin typeface="Calibri" pitchFamily="34" charset="0"/>
              </a:rPr>
              <a:t>The </a:t>
            </a:r>
            <a:r>
              <a:rPr lang="en-US" altLang="pt-PT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setTranslation</a:t>
            </a:r>
            <a:r>
              <a:rPr lang="en-US" altLang="pt-PT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PT" dirty="0">
                <a:latin typeface="Calibri" pitchFamily="34" charset="0"/>
              </a:rPr>
              <a:t>methods modify only the translation components of the current transform.</a:t>
            </a:r>
            <a:endParaRPr lang="pt-PT" altLang="pt-PT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 dirty="0">
              <a:latin typeface="Calibri" pitchFamily="34" charset="0"/>
            </a:endParaRPr>
          </a:p>
          <a:p>
            <a:pPr>
              <a:spcBef>
                <a:spcPct val="20000"/>
              </a:spcBef>
            </a:pPr>
            <a:endParaRPr lang="pt-PT" altLang="pt-PT" sz="2400" dirty="0">
              <a:latin typeface="Calibri" pitchFamily="34" charset="0"/>
            </a:endParaRPr>
          </a:p>
        </p:txBody>
      </p:sp>
      <p:sp>
        <p:nvSpPr>
          <p:cNvPr id="2054" name="Rectangle 19"/>
          <p:cNvSpPr>
            <a:spLocks noChangeArrowheads="1"/>
          </p:cNvSpPr>
          <p:nvPr/>
        </p:nvSpPr>
        <p:spPr bwMode="auto">
          <a:xfrm>
            <a:off x="2662238" y="4857750"/>
            <a:ext cx="563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PT">
                <a:solidFill>
                  <a:srgbClr val="00B050"/>
                </a:solidFill>
                <a:latin typeface="Courier New" pitchFamily="49" charset="0"/>
              </a:rPr>
              <a:t>void set(Vector3d trans)</a:t>
            </a:r>
          </a:p>
          <a:p>
            <a:pPr eaLnBrk="1" hangingPunct="1"/>
            <a:r>
              <a:rPr lang="en-US" altLang="pt-PT">
                <a:solidFill>
                  <a:srgbClr val="00B050"/>
                </a:solidFill>
                <a:latin typeface="Courier New" pitchFamily="49" charset="0"/>
              </a:rPr>
              <a:t>void set(Vector3f trans)</a:t>
            </a:r>
          </a:p>
          <a:p>
            <a:pPr eaLnBrk="1" hangingPunct="1"/>
            <a:r>
              <a:rPr lang="en-US" altLang="pt-PT">
                <a:solidFill>
                  <a:srgbClr val="00B0F0"/>
                </a:solidFill>
                <a:latin typeface="Courier New" pitchFamily="49" charset="0"/>
              </a:rPr>
              <a:t>void setTranslation(Vector3d trans)</a:t>
            </a:r>
          </a:p>
          <a:p>
            <a:pPr eaLnBrk="1" hangingPunct="1"/>
            <a:r>
              <a:rPr lang="en-US" altLang="pt-PT">
                <a:solidFill>
                  <a:srgbClr val="00B0F0"/>
                </a:solidFill>
                <a:latin typeface="Courier New" pitchFamily="49" charset="0"/>
              </a:rPr>
              <a:t>void setTranslation(Vector3f trans)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42938" y="4857750"/>
          <a:ext cx="168592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r:id="rId3" imgW="952500" imgH="914400" progId="Equation.3">
                  <p:embed/>
                </p:oleObj>
              </mc:Choice>
              <mc:Fallback>
                <p:oleObj r:id="rId3" imgW="9525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857750"/>
                        <a:ext cx="1685925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>
                <a:solidFill>
                  <a:srgbClr val="0070C0"/>
                </a:solidFill>
              </a:rPr>
              <a:t>Transform3D </a:t>
            </a:r>
            <a:r>
              <a:rPr lang="pt-PT" altLang="pt-PT" b="1" dirty="0" err="1" smtClean="0">
                <a:solidFill>
                  <a:srgbClr val="0070C0"/>
                </a:solidFill>
              </a:rPr>
              <a:t>Class</a:t>
            </a:r>
            <a:r>
              <a:rPr lang="pt-PT" altLang="pt-PT" b="1" dirty="0" smtClean="0">
                <a:solidFill>
                  <a:srgbClr val="0070C0"/>
                </a:solidFill>
              </a:rPr>
              <a:t/>
            </a:r>
            <a:br>
              <a:rPr lang="pt-PT" altLang="pt-PT" b="1" dirty="0" smtClean="0">
                <a:solidFill>
                  <a:srgbClr val="0070C0"/>
                </a:solidFill>
              </a:rPr>
            </a:br>
            <a:r>
              <a:rPr lang="pt-PT" altLang="pt-PT" b="1" dirty="0" err="1" smtClean="0">
                <a:solidFill>
                  <a:srgbClr val="0070C0"/>
                </a:solidFill>
              </a:rPr>
              <a:t>Scale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4DCE8D8-5BF8-4ABE-A4C2-2069AFC84C23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685800" y="1657350"/>
            <a:ext cx="7886700" cy="35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dirty="0" smtClean="0">
                <a:latin typeface="Calibri" pitchFamily="34" charset="0"/>
              </a:rPr>
              <a:t>Each </a:t>
            </a:r>
            <a:r>
              <a:rPr lang="en-US" altLang="pt-PT" dirty="0">
                <a:latin typeface="Calibri" pitchFamily="34" charset="0"/>
              </a:rPr>
              <a:t>point undergoes a scale variation given by factors </a:t>
            </a:r>
            <a:r>
              <a:rPr lang="en-US" altLang="pt-PT" i="1" dirty="0">
                <a:latin typeface="Calibri" pitchFamily="34" charset="0"/>
              </a:rPr>
              <a:t>s</a:t>
            </a:r>
            <a:r>
              <a:rPr lang="en-US" altLang="pt-PT" baseline="-25000" dirty="0">
                <a:latin typeface="Calibri" pitchFamily="34" charset="0"/>
              </a:rPr>
              <a:t>1</a:t>
            </a:r>
            <a:r>
              <a:rPr lang="en-US" altLang="pt-PT" dirty="0">
                <a:latin typeface="Calibri" pitchFamily="34" charset="0"/>
              </a:rPr>
              <a:t>, </a:t>
            </a:r>
            <a:r>
              <a:rPr lang="en-US" altLang="pt-PT" i="1" dirty="0">
                <a:latin typeface="Calibri" pitchFamily="34" charset="0"/>
              </a:rPr>
              <a:t>s</a:t>
            </a:r>
            <a:r>
              <a:rPr lang="en-US" altLang="pt-PT" baseline="-25000" dirty="0">
                <a:latin typeface="Calibri" pitchFamily="34" charset="0"/>
              </a:rPr>
              <a:t>2</a:t>
            </a:r>
            <a:r>
              <a:rPr lang="en-US" altLang="pt-PT" dirty="0">
                <a:latin typeface="Calibri" pitchFamily="34" charset="0"/>
              </a:rPr>
              <a:t> and </a:t>
            </a:r>
            <a:r>
              <a:rPr lang="en-US" altLang="pt-PT" i="1" dirty="0">
                <a:latin typeface="Calibri" pitchFamily="34" charset="0"/>
              </a:rPr>
              <a:t>s</a:t>
            </a:r>
            <a:r>
              <a:rPr lang="en-US" altLang="pt-PT" baseline="-25000" dirty="0">
                <a:latin typeface="Calibri" pitchFamily="34" charset="0"/>
              </a:rPr>
              <a:t>3</a:t>
            </a:r>
            <a:r>
              <a:rPr lang="en-US" altLang="pt-PT" dirty="0">
                <a:latin typeface="Calibri" pitchFamily="34" charset="0"/>
              </a:rPr>
              <a:t>, in the directions </a:t>
            </a:r>
            <a:r>
              <a:rPr lang="en-US" altLang="pt-PT" i="1" dirty="0">
                <a:latin typeface="Calibri" pitchFamily="34" charset="0"/>
              </a:rPr>
              <a:t>x</a:t>
            </a:r>
            <a:r>
              <a:rPr lang="en-US" altLang="pt-PT" dirty="0">
                <a:latin typeface="Calibri" pitchFamily="34" charset="0"/>
              </a:rPr>
              <a:t>, </a:t>
            </a:r>
            <a:r>
              <a:rPr lang="en-US" altLang="pt-PT" i="1" dirty="0">
                <a:latin typeface="Calibri" pitchFamily="34" charset="0"/>
              </a:rPr>
              <a:t>y</a:t>
            </a:r>
            <a:r>
              <a:rPr lang="en-US" altLang="pt-PT" dirty="0">
                <a:latin typeface="Calibri" pitchFamily="34" charset="0"/>
              </a:rPr>
              <a:t> and </a:t>
            </a:r>
            <a:r>
              <a:rPr lang="en-US" altLang="pt-PT" i="1" dirty="0">
                <a:latin typeface="Calibri" pitchFamily="34" charset="0"/>
              </a:rPr>
              <a:t>z</a:t>
            </a:r>
            <a:r>
              <a:rPr lang="en-US" altLang="pt-PT" dirty="0">
                <a:latin typeface="Calibri" pitchFamily="34" charset="0"/>
              </a:rPr>
              <a:t>, respectively.</a:t>
            </a:r>
            <a:endParaRPr lang="pt-PT" altLang="pt-PT" dirty="0" smtClean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dirty="0" smtClean="0">
                <a:latin typeface="Calibri" pitchFamily="34" charset="0"/>
              </a:rPr>
              <a:t>The </a:t>
            </a:r>
            <a:r>
              <a:rPr lang="en-US" altLang="pt-PT" dirty="0">
                <a:latin typeface="Calibri" pitchFamily="34" charset="0"/>
              </a:rPr>
              <a:t>transformation is invertible if all scale factors are different from 0. The factors of the inverse scale variation are </a:t>
            </a:r>
            <a:r>
              <a:rPr lang="en-US" altLang="pt-PT" dirty="0" smtClean="0">
                <a:latin typeface="Calibri" pitchFamily="34" charset="0"/>
              </a:rPr>
              <a:t>1/</a:t>
            </a:r>
            <a:r>
              <a:rPr lang="en-US" altLang="pt-PT" i="1" dirty="0" smtClean="0">
                <a:latin typeface="Calibri" pitchFamily="34" charset="0"/>
              </a:rPr>
              <a:t>s</a:t>
            </a:r>
            <a:r>
              <a:rPr lang="en-US" altLang="pt-PT" baseline="-25000" dirty="0">
                <a:latin typeface="Calibri" pitchFamily="34" charset="0"/>
              </a:rPr>
              <a:t>1</a:t>
            </a:r>
            <a:r>
              <a:rPr lang="en-US" altLang="pt-PT" dirty="0">
                <a:latin typeface="Calibri" pitchFamily="34" charset="0"/>
              </a:rPr>
              <a:t>, </a:t>
            </a:r>
            <a:r>
              <a:rPr lang="en-US" altLang="pt-PT" dirty="0" smtClean="0">
                <a:latin typeface="Calibri" pitchFamily="34" charset="0"/>
              </a:rPr>
              <a:t>1/</a:t>
            </a:r>
            <a:r>
              <a:rPr lang="en-US" altLang="pt-PT" i="1" dirty="0" smtClean="0">
                <a:latin typeface="Calibri" pitchFamily="34" charset="0"/>
              </a:rPr>
              <a:t>s</a:t>
            </a:r>
            <a:r>
              <a:rPr lang="en-US" altLang="pt-PT" baseline="-25000" dirty="0">
                <a:latin typeface="Calibri" pitchFamily="34" charset="0"/>
              </a:rPr>
              <a:t>2</a:t>
            </a:r>
            <a:r>
              <a:rPr lang="en-US" altLang="pt-PT" dirty="0" smtClean="0">
                <a:latin typeface="Calibri" pitchFamily="34" charset="0"/>
              </a:rPr>
              <a:t> </a:t>
            </a:r>
            <a:r>
              <a:rPr lang="en-US" altLang="pt-PT" dirty="0">
                <a:latin typeface="Calibri" pitchFamily="34" charset="0"/>
              </a:rPr>
              <a:t>and </a:t>
            </a:r>
            <a:r>
              <a:rPr lang="en-US" altLang="pt-PT" dirty="0" smtClean="0">
                <a:latin typeface="Calibri" pitchFamily="34" charset="0"/>
              </a:rPr>
              <a:t>1/</a:t>
            </a:r>
            <a:r>
              <a:rPr lang="en-US" altLang="pt-PT" i="1" dirty="0" smtClean="0">
                <a:latin typeface="Calibri" pitchFamily="34" charset="0"/>
              </a:rPr>
              <a:t>s</a:t>
            </a:r>
            <a:r>
              <a:rPr lang="en-US" altLang="pt-PT" baseline="-25000" dirty="0">
                <a:latin typeface="Calibri" pitchFamily="34" charset="0"/>
              </a:rPr>
              <a:t>3</a:t>
            </a:r>
            <a:r>
              <a:rPr lang="en-US" altLang="pt-PT" dirty="0">
                <a:latin typeface="Calibri" pitchFamily="34" charset="0"/>
              </a:rPr>
              <a:t>.</a:t>
            </a:r>
            <a:endParaRPr lang="pt-PT" altLang="pt-PT" dirty="0" smtClean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dirty="0" smtClean="0">
                <a:latin typeface="Calibri" pitchFamily="34" charset="0"/>
              </a:rPr>
              <a:t>A </a:t>
            </a:r>
            <a:r>
              <a:rPr lang="en-US" altLang="pt-PT" dirty="0">
                <a:latin typeface="Calibri" pitchFamily="34" charset="0"/>
              </a:rPr>
              <a:t>variation of scale is uniform if</a:t>
            </a:r>
            <a:r>
              <a:rPr lang="pt-PT" altLang="pt-PT" dirty="0" smtClean="0">
                <a:latin typeface="Calibri" pitchFamily="34" charset="0"/>
              </a:rPr>
              <a:t> </a:t>
            </a:r>
            <a:r>
              <a:rPr lang="pt-PT" altLang="pt-PT" i="1" dirty="0">
                <a:latin typeface="Calibri" pitchFamily="34" charset="0"/>
              </a:rPr>
              <a:t>s</a:t>
            </a:r>
            <a:r>
              <a:rPr lang="pt-PT" altLang="pt-PT" baseline="-25000" dirty="0">
                <a:latin typeface="Calibri" pitchFamily="34" charset="0"/>
              </a:rPr>
              <a:t>1</a:t>
            </a:r>
            <a:r>
              <a:rPr lang="pt-PT" altLang="pt-PT" dirty="0">
                <a:latin typeface="Calibri" pitchFamily="34" charset="0"/>
              </a:rPr>
              <a:t> = </a:t>
            </a:r>
            <a:r>
              <a:rPr lang="pt-PT" altLang="pt-PT" i="1" dirty="0">
                <a:latin typeface="Calibri" pitchFamily="34" charset="0"/>
              </a:rPr>
              <a:t>s</a:t>
            </a:r>
            <a:r>
              <a:rPr lang="pt-PT" altLang="pt-PT" baseline="-25000" dirty="0">
                <a:latin typeface="Calibri" pitchFamily="34" charset="0"/>
              </a:rPr>
              <a:t>2</a:t>
            </a:r>
            <a:r>
              <a:rPr lang="pt-PT" altLang="pt-PT" dirty="0">
                <a:latin typeface="Calibri" pitchFamily="34" charset="0"/>
              </a:rPr>
              <a:t> = </a:t>
            </a:r>
            <a:r>
              <a:rPr lang="pt-PT" altLang="pt-PT" i="1" dirty="0">
                <a:latin typeface="Calibri" pitchFamily="34" charset="0"/>
              </a:rPr>
              <a:t>s</a:t>
            </a:r>
            <a:r>
              <a:rPr lang="pt-PT" altLang="pt-PT" baseline="-25000" dirty="0">
                <a:latin typeface="Calibri" pitchFamily="34" charset="0"/>
              </a:rPr>
              <a:t>3</a:t>
            </a:r>
            <a:r>
              <a:rPr lang="pt-PT" altLang="pt-PT" dirty="0">
                <a:latin typeface="Calibri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dirty="0" smtClean="0">
                <a:latin typeface="Calibri" pitchFamily="34" charset="0"/>
              </a:rPr>
              <a:t>The </a:t>
            </a:r>
            <a:r>
              <a:rPr lang="en-US" altLang="pt-PT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altLang="pt-PT" dirty="0">
                <a:latin typeface="Calibri" pitchFamily="34" charset="0"/>
              </a:rPr>
              <a:t> method completely replaces the current transformation with the specified translation.</a:t>
            </a:r>
            <a:endParaRPr lang="pt-PT" altLang="pt-PT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dirty="0" smtClean="0">
                <a:latin typeface="Calibri" pitchFamily="34" charset="0"/>
              </a:rPr>
              <a:t>The </a:t>
            </a:r>
            <a:r>
              <a:rPr lang="en-US" altLang="pt-PT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setScale</a:t>
            </a:r>
            <a:r>
              <a:rPr lang="en-US" altLang="pt-PT" dirty="0">
                <a:latin typeface="Calibri" pitchFamily="34" charset="0"/>
              </a:rPr>
              <a:t> methods modify only the scale variation components of the current transform.</a:t>
            </a:r>
            <a:endParaRPr lang="pt-PT" altLang="pt-PT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 dirty="0">
              <a:latin typeface="Calibri" pitchFamily="34" charset="0"/>
            </a:endParaRPr>
          </a:p>
          <a:p>
            <a:pPr>
              <a:spcBef>
                <a:spcPct val="20000"/>
              </a:spcBef>
            </a:pPr>
            <a:endParaRPr lang="pt-PT" altLang="pt-PT" sz="2400" dirty="0">
              <a:latin typeface="Calibri" pitchFamily="34" charset="0"/>
            </a:endParaRPr>
          </a:p>
        </p:txBody>
      </p:sp>
      <p:sp>
        <p:nvSpPr>
          <p:cNvPr id="3078" name="Rectangle 20"/>
          <p:cNvSpPr>
            <a:spLocks noChangeArrowheads="1"/>
          </p:cNvSpPr>
          <p:nvPr/>
        </p:nvSpPr>
        <p:spPr bwMode="auto">
          <a:xfrm>
            <a:off x="2905125" y="4772025"/>
            <a:ext cx="5638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PT">
                <a:solidFill>
                  <a:srgbClr val="00B050"/>
                </a:solidFill>
                <a:latin typeface="Courier New" pitchFamily="49" charset="0"/>
              </a:rPr>
              <a:t>void set(double scale)</a:t>
            </a:r>
          </a:p>
          <a:p>
            <a:pPr eaLnBrk="1" hangingPunct="1"/>
            <a:r>
              <a:rPr lang="en-US" altLang="pt-PT">
                <a:solidFill>
                  <a:srgbClr val="00B0F0"/>
                </a:solidFill>
                <a:latin typeface="Courier New" pitchFamily="49" charset="0"/>
              </a:rPr>
              <a:t>void setScale(double scale)</a:t>
            </a:r>
          </a:p>
          <a:p>
            <a:pPr eaLnBrk="1" hangingPunct="1"/>
            <a:r>
              <a:rPr lang="en-US" altLang="pt-PT">
                <a:solidFill>
                  <a:srgbClr val="00B0F0"/>
                </a:solidFill>
                <a:latin typeface="Courier New" pitchFamily="49" charset="0"/>
              </a:rPr>
              <a:t>void setScale(Vector3d scales)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885825" y="4772025"/>
          <a:ext cx="168592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r:id="rId3" imgW="1041400" imgH="914400" progId="Equation.3">
                  <p:embed/>
                </p:oleObj>
              </mc:Choice>
              <mc:Fallback>
                <p:oleObj r:id="rId3" imgW="10414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772025"/>
                        <a:ext cx="1685925" cy="148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>
                <a:solidFill>
                  <a:srgbClr val="0070C0"/>
                </a:solidFill>
              </a:rPr>
              <a:t>Transform3D </a:t>
            </a:r>
            <a:r>
              <a:rPr lang="pt-PT" altLang="pt-PT" b="1" dirty="0" err="1" smtClean="0">
                <a:solidFill>
                  <a:srgbClr val="0070C0"/>
                </a:solidFill>
              </a:rPr>
              <a:t>Class</a:t>
            </a:r>
            <a:r>
              <a:rPr lang="pt-PT" altLang="pt-PT" b="1" dirty="0" smtClean="0">
                <a:solidFill>
                  <a:srgbClr val="0070C0"/>
                </a:solidFill>
              </a:rPr>
              <a:t/>
            </a:r>
            <a:br>
              <a:rPr lang="pt-PT" altLang="pt-PT" b="1" dirty="0" smtClean="0">
                <a:solidFill>
                  <a:srgbClr val="0070C0"/>
                </a:solidFill>
              </a:rPr>
            </a:br>
            <a:r>
              <a:rPr lang="pt-PT" altLang="pt-PT" b="1" dirty="0" err="1" smtClean="0">
                <a:solidFill>
                  <a:srgbClr val="0070C0"/>
                </a:solidFill>
              </a:rPr>
              <a:t>Reflection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3AD9D06-5331-4101-958F-30FEB66D9292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1657350"/>
            <a:ext cx="788670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sz="2000" dirty="0" smtClean="0">
                <a:latin typeface="Calibri" pitchFamily="34" charset="0"/>
              </a:rPr>
              <a:t>In </a:t>
            </a:r>
            <a:r>
              <a:rPr lang="en-US" altLang="pt-PT" sz="2000" dirty="0">
                <a:latin typeface="Calibri" pitchFamily="34" charset="0"/>
              </a:rPr>
              <a:t>3D the reflection is performed in relation to a plane.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sz="2000" dirty="0">
                <a:latin typeface="Calibri" pitchFamily="34" charset="0"/>
              </a:rPr>
              <a:t>A simple reflection in relation to the </a:t>
            </a:r>
            <a:r>
              <a:rPr lang="en-US" altLang="pt-PT" sz="2000" dirty="0" err="1">
                <a:latin typeface="Calibri" pitchFamily="34" charset="0"/>
              </a:rPr>
              <a:t>xy</a:t>
            </a:r>
            <a:r>
              <a:rPr lang="en-US" altLang="pt-PT" sz="2000" dirty="0">
                <a:latin typeface="Calibri" pitchFamily="34" charset="0"/>
              </a:rPr>
              <a:t>-plane is given by the following matrix.</a:t>
            </a:r>
            <a:endParaRPr lang="pt-PT" altLang="pt-PT" sz="20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 sz="20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 sz="20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 sz="20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 sz="20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sz="2000" dirty="0" smtClean="0">
                <a:latin typeface="Calibri" pitchFamily="34" charset="0"/>
              </a:rPr>
              <a:t>A </a:t>
            </a:r>
            <a:r>
              <a:rPr lang="en-US" altLang="pt-PT" sz="2000" dirty="0">
                <a:latin typeface="Calibri" pitchFamily="34" charset="0"/>
              </a:rPr>
              <a:t>reflection is always invertible and the inverse reflection is reflection itself.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sz="2000" dirty="0">
                <a:latin typeface="Calibri" pitchFamily="34" charset="0"/>
              </a:rPr>
              <a:t>A reflection on a plane passing through the origin with the normal vector u is given by:</a:t>
            </a:r>
            <a:endParaRPr lang="pt-PT" altLang="pt-PT" sz="20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 dirty="0">
              <a:latin typeface="Calibri" pitchFamily="34" charset="0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729038" y="2565400"/>
          <a:ext cx="168592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r:id="rId3" imgW="990600" imgH="914400" progId="Equation.3">
                  <p:embed/>
                </p:oleObj>
              </mc:Choice>
              <mc:Fallback>
                <p:oleObj r:id="rId3" imgW="9906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2565400"/>
                        <a:ext cx="168592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3621088" y="5732463"/>
          <a:ext cx="19018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r:id="rId5" imgW="1143000" imgH="469900" progId="Equation.3">
                  <p:embed/>
                </p:oleObj>
              </mc:Choice>
              <mc:Fallback>
                <p:oleObj r:id="rId5" imgW="11430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5732463"/>
                        <a:ext cx="19018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Transform3D Class</a:t>
            </a:r>
            <a:br>
              <a:rPr lang="en-US" altLang="pt-PT" b="1" dirty="0" smtClean="0">
                <a:solidFill>
                  <a:srgbClr val="0070C0"/>
                </a:solidFill>
              </a:rPr>
            </a:br>
            <a:r>
              <a:rPr lang="en-US" altLang="pt-PT" b="1" dirty="0" smtClean="0">
                <a:solidFill>
                  <a:srgbClr val="0070C0"/>
                </a:solidFill>
              </a:rPr>
              <a:t>Shearing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E503C8C-FC23-4FFD-AFAA-E40A2F4AD21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685800" y="1657350"/>
            <a:ext cx="78867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sz="2400" dirty="0" smtClean="0">
                <a:latin typeface="Calibri" pitchFamily="34" charset="0"/>
              </a:rPr>
              <a:t>In </a:t>
            </a:r>
            <a:r>
              <a:rPr lang="en-US" altLang="pt-PT" sz="2400" dirty="0">
                <a:latin typeface="Calibri" pitchFamily="34" charset="0"/>
              </a:rPr>
              <a:t>3D the shear changes the position of a point relative to one axis, in proportion to the position of the point relative to another axis.</a:t>
            </a:r>
            <a:endParaRPr lang="pt-PT" altLang="pt-PT" sz="24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sz="2400" dirty="0" smtClean="0">
                <a:latin typeface="Calibri" pitchFamily="34" charset="0"/>
              </a:rPr>
              <a:t>The </a:t>
            </a:r>
            <a:r>
              <a:rPr lang="en-US" altLang="pt-PT" sz="2400" dirty="0">
                <a:latin typeface="Calibri" pitchFamily="34" charset="0"/>
              </a:rPr>
              <a:t>following examples exemplify changing the x and y coordinates proportionally to the z coordinate.</a:t>
            </a:r>
            <a:endParaRPr lang="pt-PT" altLang="pt-PT" sz="2400" dirty="0">
              <a:latin typeface="Calibri" pitchFamily="34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795338" y="4214813"/>
          <a:ext cx="168592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r:id="rId3" imgW="1016000" imgH="914400" progId="Equation.3">
                  <p:embed/>
                </p:oleObj>
              </mc:Choice>
              <mc:Fallback>
                <p:oleObj r:id="rId3" imgW="10160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4214813"/>
                        <a:ext cx="1685925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2652713" y="4214813"/>
          <a:ext cx="15573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r:id="rId5" imgW="761669" imgH="228501" progId="Equation.3">
                  <p:embed/>
                </p:oleObj>
              </mc:Choice>
              <mc:Fallback>
                <p:oleObj r:id="rId5" imgW="76166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214813"/>
                        <a:ext cx="155733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643438" y="4214813"/>
          <a:ext cx="173355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r:id="rId7" imgW="1028700" imgH="914400" progId="Equation.3">
                  <p:embed/>
                </p:oleObj>
              </mc:Choice>
              <mc:Fallback>
                <p:oleObj r:id="rId7" imgW="10287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14813"/>
                        <a:ext cx="1733550" cy="154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6548438" y="4214813"/>
          <a:ext cx="16097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9" imgW="787320" imgH="457200" progId="Equation.3">
                  <p:embed/>
                </p:oleObj>
              </mc:Choice>
              <mc:Fallback>
                <p:oleObj name="Equation" r:id="rId9" imgW="7873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8" y="4214813"/>
                        <a:ext cx="16097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>
                <a:solidFill>
                  <a:srgbClr val="0070C0"/>
                </a:solidFill>
              </a:rPr>
              <a:t>Transform3D </a:t>
            </a:r>
            <a:r>
              <a:rPr lang="pt-PT" altLang="pt-PT" b="1" dirty="0" err="1" smtClean="0">
                <a:solidFill>
                  <a:srgbClr val="0070C0"/>
                </a:solidFill>
              </a:rPr>
              <a:t>Class</a:t>
            </a:r>
            <a:r>
              <a:rPr lang="pt-PT" altLang="pt-PT" b="1" dirty="0" smtClean="0">
                <a:solidFill>
                  <a:srgbClr val="0070C0"/>
                </a:solidFill>
              </a:rPr>
              <a:t/>
            </a:r>
            <a:br>
              <a:rPr lang="pt-PT" altLang="pt-PT" b="1" dirty="0" smtClean="0">
                <a:solidFill>
                  <a:srgbClr val="0070C0"/>
                </a:solidFill>
              </a:rPr>
            </a:br>
            <a:r>
              <a:rPr lang="pt-PT" altLang="pt-PT" b="1" dirty="0" err="1" smtClean="0">
                <a:solidFill>
                  <a:srgbClr val="0070C0"/>
                </a:solidFill>
              </a:rPr>
              <a:t>Rotation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1D6292D-CE51-4307-8B06-7FDE6A3FAE2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685800" y="1657350"/>
            <a:ext cx="78867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dirty="0" smtClean="0">
                <a:latin typeface="Calibri" pitchFamily="34" charset="0"/>
              </a:rPr>
              <a:t>A </a:t>
            </a:r>
            <a:r>
              <a:rPr lang="en-US" altLang="pt-PT" dirty="0">
                <a:latin typeface="Calibri" pitchFamily="34" charset="0"/>
              </a:rPr>
              <a:t>generic 3D rotation has an axis of rotation that can be any line in space. A point is rotated about this axis from a fixed angle. For example, the rotation of an angle θ around the z-axis is given by the following matrix:</a:t>
            </a:r>
            <a:endParaRPr lang="pt-PT" altLang="pt-PT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PT" altLang="pt-PT" sz="2400" dirty="0">
              <a:latin typeface="Calibri" pitchFamily="34" charset="0"/>
            </a:endParaRP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1071563" y="3079750"/>
          <a:ext cx="22780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r:id="rId3" imgW="1460500" imgH="914400" progId="Equation.3">
                  <p:embed/>
                </p:oleObj>
              </mc:Choice>
              <mc:Fallback>
                <p:oleObj r:id="rId3" imgW="14605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079750"/>
                        <a:ext cx="2278062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14375" y="4200525"/>
            <a:ext cx="788670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pt-PT" dirty="0" smtClean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dirty="0" smtClean="0">
                <a:latin typeface="Calibri" pitchFamily="34" charset="0"/>
              </a:rPr>
              <a:t>Although </a:t>
            </a:r>
            <a:r>
              <a:rPr lang="en-US" altLang="pt-PT" dirty="0">
                <a:latin typeface="Calibri" pitchFamily="34" charset="0"/>
              </a:rPr>
              <a:t>any rotation can be represented by a transformation matrix, it is in general difficult to obtain such a matrix from the specification of a generic rotation. For example, what is the rotation matrix of an angle </a:t>
            </a:r>
            <a:r>
              <a:rPr lang="en-US" altLang="pt-PT" dirty="0" smtClean="0">
                <a:latin typeface="Calibri" pitchFamily="34" charset="0"/>
              </a:rPr>
              <a:t>π/3</a:t>
            </a:r>
            <a:r>
              <a:rPr lang="en-US" altLang="pt-PT" dirty="0">
                <a:latin typeface="Calibri" pitchFamily="34" charset="0"/>
              </a:rPr>
              <a:t>, about the axis (1, 1, 1)?</a:t>
            </a:r>
            <a:endParaRPr lang="pt-PT" altLang="pt-PT" dirty="0">
              <a:latin typeface="Calibri" pitchFamily="34" charset="0"/>
            </a:endParaRPr>
          </a:p>
        </p:txBody>
      </p:sp>
      <p:sp>
        <p:nvSpPr>
          <p:cNvPr id="8" name="Rectângulo 7"/>
          <p:cNvSpPr/>
          <p:nvPr/>
        </p:nvSpPr>
        <p:spPr>
          <a:xfrm>
            <a:off x="1165225" y="3063875"/>
            <a:ext cx="1785938" cy="107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" name="Chamada rectangular 8"/>
          <p:cNvSpPr/>
          <p:nvPr/>
        </p:nvSpPr>
        <p:spPr>
          <a:xfrm>
            <a:off x="4572000" y="2840038"/>
            <a:ext cx="1357313" cy="928687"/>
          </a:xfrm>
          <a:prstGeom prst="wedgeRectCallout">
            <a:avLst>
              <a:gd name="adj1" fmla="val -165661"/>
              <a:gd name="adj2" fmla="val 51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Notice </a:t>
            </a:r>
            <a:r>
              <a:rPr lang="en-US" sz="1400" dirty="0"/>
              <a:t>the similarity to the 2D rotation matrix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>
                <a:solidFill>
                  <a:srgbClr val="0070C0"/>
                </a:solidFill>
              </a:rPr>
              <a:t>Transform3D </a:t>
            </a:r>
            <a:r>
              <a:rPr lang="pt-PT" altLang="pt-PT" b="1" dirty="0" err="1">
                <a:solidFill>
                  <a:srgbClr val="0070C0"/>
                </a:solidFill>
              </a:rPr>
              <a:t>Class</a:t>
            </a:r>
            <a:r>
              <a:rPr lang="pt-PT" altLang="pt-PT" b="1" dirty="0">
                <a:solidFill>
                  <a:srgbClr val="0070C0"/>
                </a:solidFill>
              </a:rPr>
              <a:t/>
            </a:r>
            <a:br>
              <a:rPr lang="pt-PT" altLang="pt-PT" b="1" dirty="0">
                <a:solidFill>
                  <a:srgbClr val="0070C0"/>
                </a:solidFill>
              </a:rPr>
            </a:br>
            <a:r>
              <a:rPr lang="pt-PT" altLang="pt-PT" b="1" dirty="0" err="1">
                <a:solidFill>
                  <a:srgbClr val="0070C0"/>
                </a:solidFill>
              </a:rPr>
              <a:t>Rotation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95B3945-1051-46B9-A38F-2C1C84337666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14375" y="1773238"/>
            <a:ext cx="7886700" cy="48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To </a:t>
            </a:r>
            <a:r>
              <a:rPr lang="en-US" dirty="0">
                <a:latin typeface="+mn-lt"/>
              </a:rPr>
              <a:t>facilitate the specification of generic rotations API Java 3D supports </a:t>
            </a:r>
            <a:r>
              <a:rPr lang="en-US" b="1" dirty="0">
                <a:latin typeface="+mn-lt"/>
              </a:rPr>
              <a:t>quaternions </a:t>
            </a:r>
            <a:r>
              <a:rPr lang="en-US" dirty="0">
                <a:latin typeface="+mn-lt"/>
              </a:rPr>
              <a:t>that simplify the specification of generic rotations in relation to axes that pass through the origin. Thus, a generic rotation can be specified by </a:t>
            </a:r>
            <a:r>
              <a:rPr lang="en-US" dirty="0" smtClean="0">
                <a:latin typeface="+mn-lt"/>
              </a:rPr>
              <a:t>the function</a:t>
            </a:r>
            <a:endParaRPr lang="pt-PT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PT" dirty="0">
                <a:latin typeface="+mn-lt"/>
                <a:cs typeface="Courier New" pitchFamily="49" charset="0"/>
              </a:rPr>
              <a:t>	</a:t>
            </a:r>
            <a:r>
              <a:rPr 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(AxisAngle4d r)</a:t>
            </a:r>
            <a:r>
              <a:rPr lang="pt-PT" sz="2000" dirty="0">
                <a:latin typeface="+mn-lt"/>
                <a:cs typeface="Courier New" pitchFamily="49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pt-PT" sz="2000" dirty="0">
              <a:latin typeface="+mn-lt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pt-PT" sz="2000" dirty="0">
              <a:latin typeface="+mn-lt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pt-PT" sz="24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pt-PT" sz="24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pt-PT" sz="24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pt-PT" sz="2400" dirty="0">
              <a:latin typeface="Calibri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116013" y="3500438"/>
          <a:ext cx="7345362" cy="1741488"/>
        </p:xfrm>
        <a:graphic>
          <a:graphicData uri="http://schemas.openxmlformats.org/drawingml/2006/table">
            <a:tbl>
              <a:tblPr/>
              <a:tblGrid>
                <a:gridCol w="734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24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AxisAngle4d() </a:t>
                      </a:r>
                    </a:p>
                  </a:txBody>
                  <a:tcPr marL="23198" marR="23198" marT="23197" marB="2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AxisAngle4d(AxisAngle4d a1) </a:t>
                      </a:r>
                    </a:p>
                  </a:txBody>
                  <a:tcPr marL="23198" marR="23198" marT="23197" marB="2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AxisAngle4d(AxisAngle4f a1) </a:t>
                      </a:r>
                    </a:p>
                  </a:txBody>
                  <a:tcPr marL="23198" marR="23198" marT="23197" marB="2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AxisAngle4d(double[] a) </a:t>
                      </a:r>
                    </a:p>
                  </a:txBody>
                  <a:tcPr marL="23198" marR="23198" marT="23197" marB="2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AxisAngle4d(double x, double y, double z, double angle) </a:t>
                      </a:r>
                    </a:p>
                  </a:txBody>
                  <a:tcPr marL="23198" marR="23198" marT="23197" marB="2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AxisAngle4d(Vector3d axis, double angle) </a:t>
                      </a:r>
                    </a:p>
                  </a:txBody>
                  <a:tcPr marL="23198" marR="23198" marT="23197" marB="2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Quaternions and 3D Rotation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0A33AE0-131A-4026-8839-8A23E484B551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133600" y="2354263"/>
          <a:ext cx="17240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r:id="rId3" imgW="1002865" imgH="203112" progId="Equation.3">
                  <p:embed/>
                </p:oleObj>
              </mc:Choice>
              <mc:Fallback>
                <p:oleObj r:id="rId3" imgW="1002865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54263"/>
                        <a:ext cx="17240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2133600" y="3838575"/>
          <a:ext cx="1390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r:id="rId5" imgW="799753" imgH="241195" progId="Equation.3">
                  <p:embed/>
                </p:oleObj>
              </mc:Choice>
              <mc:Fallback>
                <p:oleObj r:id="rId5" imgW="799753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38575"/>
                        <a:ext cx="13906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099"/>
          <p:cNvSpPr txBox="1">
            <a:spLocks noChangeArrowheads="1"/>
          </p:cNvSpPr>
          <p:nvPr/>
        </p:nvSpPr>
        <p:spPr bwMode="auto">
          <a:xfrm>
            <a:off x="685800" y="2908300"/>
            <a:ext cx="7958138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rotation can be defined by the following operations between quaternions:</a:t>
            </a:r>
            <a:endParaRPr lang="pt-PT" sz="2400" dirty="0">
              <a:latin typeface="+mn-lt"/>
            </a:endParaRPr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2133600" y="4254500"/>
          <a:ext cx="3657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r:id="rId7" imgW="2298700" imgH="393700" progId="Equation.3">
                  <p:embed/>
                </p:oleObj>
              </mc:Choice>
              <mc:Fallback>
                <p:oleObj r:id="rId7" imgW="22987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54500"/>
                        <a:ext cx="36576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102"/>
          <p:cNvSpPr txBox="1">
            <a:spLocks noChangeArrowheads="1"/>
          </p:cNvSpPr>
          <p:nvPr/>
        </p:nvSpPr>
        <p:spPr bwMode="auto">
          <a:xfrm>
            <a:off x="685800" y="5105400"/>
            <a:ext cx="7458075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n-lt"/>
              </a:rPr>
              <a:t>Where </a:t>
            </a:r>
            <a:r>
              <a:rPr lang="en-US" sz="2400" dirty="0">
                <a:latin typeface="+mn-lt"/>
              </a:rPr>
              <a:t>θ is the angle of rotation and u defines an axis of rotation that passes through the origin.</a:t>
            </a:r>
            <a:endParaRPr lang="pt-PT" sz="2400" dirty="0">
              <a:latin typeface="+mn-lt"/>
            </a:endParaRPr>
          </a:p>
        </p:txBody>
      </p:sp>
      <p:sp>
        <p:nvSpPr>
          <p:cNvPr id="13" name="Text Box 3103"/>
          <p:cNvSpPr txBox="1">
            <a:spLocks noChangeArrowheads="1"/>
          </p:cNvSpPr>
          <p:nvPr/>
        </p:nvSpPr>
        <p:spPr bwMode="auto">
          <a:xfrm>
            <a:off x="685800" y="1736725"/>
            <a:ext cx="609808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263525" indent="-263525">
              <a:defRPr/>
            </a:pPr>
            <a:r>
              <a:rPr lang="en-US" sz="2400" dirty="0" smtClean="0">
                <a:latin typeface="+mn-lt"/>
              </a:rPr>
              <a:t>Representation </a:t>
            </a:r>
            <a:r>
              <a:rPr lang="en-US" sz="2400" dirty="0">
                <a:latin typeface="+mn-lt"/>
              </a:rPr>
              <a:t>of a point as a pure quaternion</a:t>
            </a:r>
            <a:r>
              <a:rPr lang="en-US" sz="2400" dirty="0" smtClean="0">
                <a:latin typeface="+mn-lt"/>
              </a:rPr>
              <a:t>: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Euler Angles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532AEA7-4B4C-461D-AA82-FF704D1DA285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Another </a:t>
            </a:r>
            <a:r>
              <a:rPr lang="en-US" sz="2400" dirty="0">
                <a:latin typeface="+mn-lt"/>
              </a:rPr>
              <a:t>popular way to represent a 3D rotation is to use 3 </a:t>
            </a:r>
            <a:r>
              <a:rPr lang="en-US" sz="2400" i="1" dirty="0">
                <a:latin typeface="+mn-lt"/>
              </a:rPr>
              <a:t>R</a:t>
            </a:r>
            <a:r>
              <a:rPr lang="en-US" sz="2400" baseline="-25000" dirty="0">
                <a:latin typeface="+mn-lt"/>
              </a:rPr>
              <a:t>3</a:t>
            </a:r>
            <a:r>
              <a:rPr lang="en-US" sz="2400" i="1" dirty="0">
                <a:latin typeface="+mn-lt"/>
              </a:rPr>
              <a:t>R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i="1" dirty="0">
                <a:latin typeface="+mn-lt"/>
              </a:rPr>
              <a:t>R</a:t>
            </a:r>
            <a:r>
              <a:rPr lang="en-US" sz="2400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 rotations, from certain angles, around the axes of the coordinate system.</a:t>
            </a:r>
            <a:endParaRPr lang="pt-PT" sz="2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angles have different names depending on the context:</a:t>
            </a:r>
            <a:endParaRPr lang="pt-PT" sz="24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(elevation, azimuth, tilt)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(roll, pitch, yaw)</a:t>
            </a:r>
            <a:r>
              <a:rPr lang="en-US" sz="2400" dirty="0">
                <a:latin typeface="+mn-lt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(precession, </a:t>
            </a:r>
            <a:r>
              <a:rPr lang="en-US" sz="2400" dirty="0" err="1">
                <a:latin typeface="+mn-lt"/>
                <a:cs typeface="Times New Roman" pitchFamily="18" charset="0"/>
              </a:rPr>
              <a:t>nutation</a:t>
            </a:r>
            <a:r>
              <a:rPr lang="en-US" sz="2400" dirty="0">
                <a:latin typeface="+mn-lt"/>
                <a:cs typeface="Times New Roman" pitchFamily="18" charset="0"/>
              </a:rPr>
              <a:t>, spin)</a:t>
            </a:r>
            <a:r>
              <a:rPr lang="en-US" sz="2400" dirty="0">
                <a:latin typeface="+mn-lt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(heading, altitude, bank)</a:t>
            </a:r>
            <a:r>
              <a:rPr lang="en-US" sz="2400" dirty="0">
                <a:latin typeface="+mn-lt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rotation with Euler angles can be specified by the method:</a:t>
            </a:r>
            <a:endParaRPr lang="pt-PT" sz="24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void </a:t>
            </a:r>
            <a:r>
              <a:rPr lang="en-US" sz="2400" dirty="0" err="1">
                <a:solidFill>
                  <a:srgbClr val="7030A0"/>
                </a:solidFill>
                <a:latin typeface="Courier New" pitchFamily="49" charset="0"/>
              </a:rPr>
              <a:t>setEuler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(Vector3d </a:t>
            </a:r>
            <a:r>
              <a:rPr lang="en-US" sz="2400" dirty="0" err="1">
                <a:solidFill>
                  <a:srgbClr val="7030A0"/>
                </a:solidFill>
                <a:latin typeface="Courier New" pitchFamily="49" charset="0"/>
              </a:rPr>
              <a:t>eulerAngles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endParaRPr lang="pt-PT" sz="2400" dirty="0">
              <a:latin typeface="+mn-lt"/>
            </a:endParaRPr>
          </a:p>
        </p:txBody>
      </p:sp>
      <p:pic>
        <p:nvPicPr>
          <p:cNvPr id="21509" name="Picture 6" descr="http://www.allstar.fiu.edu/aero/images/pic5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7"/>
          <a:stretch>
            <a:fillRect/>
          </a:stretch>
        </p:blipFill>
        <p:spPr bwMode="auto">
          <a:xfrm>
            <a:off x="6286500" y="2962275"/>
            <a:ext cx="25717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Conversion from Quaternions to Euler Angles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1968DF8-ED7F-4C74-86A9-AA899E4DEB51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2532" name="Rectangle 64"/>
          <p:cNvSpPr>
            <a:spLocks noChangeArrowheads="1"/>
          </p:cNvSpPr>
          <p:nvPr/>
        </p:nvSpPr>
        <p:spPr bwMode="auto">
          <a:xfrm>
            <a:off x="500063" y="2000250"/>
            <a:ext cx="8072437" cy="36623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PT">
                <a:latin typeface="Courier New" pitchFamily="49" charset="0"/>
              </a:rPr>
              <a:t>public static Vector3d quatToEuler(Quat4d q1) {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double sqw = q1.w*q1.w;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double sqx = q1.x*q1.x;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double sqy = q1.y*q1.y;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double sqz = q1.z*q1.z;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double heading = Math.atan2(2.0 * (q1.x*q1.y + q1.z*q1.w),(sqx - sqy - sqz + sqw));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double bank = Math.atan2(2.0 * (q1.y*q1.z + q1.x*q1.w),(-sqx - sqy + sqz + sqw));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double attitude = Math.asin(-2.0 * (q1.x*q1.z - q1.y*q1.w));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  return new Vector3d(bank, attitude, heading);</a:t>
            </a:r>
          </a:p>
          <a:p>
            <a:pPr eaLnBrk="1" hangingPunct="1"/>
            <a:r>
              <a:rPr lang="en-US" altLang="pt-PT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 smtClean="0"/>
              <a:t>Objectives</a:t>
            </a:r>
            <a:endParaRPr lang="pt-PT" altLang="pt-PT" dirty="0" smtClean="0"/>
          </a:p>
        </p:txBody>
      </p:sp>
      <p:sp>
        <p:nvSpPr>
          <p:cNvPr id="1229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433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pt-PT" sz="2400" dirty="0" smtClean="0"/>
              <a:t>Describe </a:t>
            </a:r>
            <a:r>
              <a:rPr lang="en-US" altLang="pt-PT" sz="2400" dirty="0"/>
              <a:t>the 3D geometric transformations.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pt-PT" sz="2400" dirty="0"/>
              <a:t>Construct </a:t>
            </a:r>
            <a:r>
              <a:rPr lang="en-US" altLang="pt-PT" sz="2400" dirty="0" smtClean="0"/>
              <a:t>affine 3D </a:t>
            </a:r>
            <a:r>
              <a:rPr lang="en-US" altLang="pt-PT" sz="2400" dirty="0"/>
              <a:t>geometric transformations, such as translation, rotation, scale variation, shear and reflection.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pt-PT" sz="2400" dirty="0"/>
              <a:t>Understand and apply transformation matrices.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pt-PT" sz="2400" dirty="0"/>
              <a:t>Apply transformations to a scene graph.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pt-PT" sz="2400" dirty="0"/>
              <a:t>Build and apply composite transformations.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pt-PT" sz="2400" dirty="0"/>
              <a:t>Apply transformations to the construction of geometries.</a:t>
            </a:r>
            <a:endParaRPr lang="pt-PT" altLang="pt-PT" sz="24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2AB4B-CC62-4133-AF2B-09EB76F37F5F}" type="slidenum">
              <a:rPr lang="pt-PT"/>
              <a:pPr>
                <a:defRPr/>
              </a:pPr>
              <a:t>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Transform3D Class</a:t>
            </a:r>
            <a:br>
              <a:rPr lang="en-US" altLang="pt-PT" b="1" dirty="0" smtClean="0">
                <a:solidFill>
                  <a:srgbClr val="0070C0"/>
                </a:solidFill>
              </a:rPr>
            </a:br>
            <a:r>
              <a:rPr lang="en-US" altLang="pt-PT" b="1" dirty="0" smtClean="0">
                <a:solidFill>
                  <a:srgbClr val="0070C0"/>
                </a:solidFill>
              </a:rPr>
              <a:t>Demonstration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5C452F0-04E4-43AC-9BB8-3A95EE95649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3556" name="Picture 2" descr="H:\Carlos\Disciplinas\CG\CG_0708\Livros Java\Livro\Livro\Computer_Graphics_Using_Java__2D_and_3D_-_Prentice_Hall_2006\7.2. 3D Affine Transformations_files\getfile_014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768475"/>
            <a:ext cx="5643562" cy="369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357438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endParaRPr lang="pt-PT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>
                <a:solidFill>
                  <a:srgbClr val="0070C0"/>
                </a:solidFill>
              </a:rPr>
              <a:t>Transform3D Class</a:t>
            </a:r>
            <a:br>
              <a:rPr lang="en-US" altLang="pt-PT" b="1" dirty="0">
                <a:solidFill>
                  <a:srgbClr val="0070C0"/>
                </a:solidFill>
              </a:rPr>
            </a:br>
            <a:r>
              <a:rPr lang="en-US" altLang="pt-PT" b="1" dirty="0">
                <a:solidFill>
                  <a:srgbClr val="0070C0"/>
                </a:solidFill>
              </a:rPr>
              <a:t>Demonstration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C47E5EF-DB0D-411D-8F1B-DE951276708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596159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:\Carlos\Disciplinas\CG\CG_0708\Livros Java\Livro\Livro\Computer_Graphics_Using_Java__2D_and_3D_-_Prentice_Hall_2006\7.3. Transformations in Scene Graphs_files\getfile_000.d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84" y="3753036"/>
            <a:ext cx="2715766" cy="188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hamada rectangular 6"/>
          <p:cNvSpPr/>
          <p:nvPr/>
        </p:nvSpPr>
        <p:spPr>
          <a:xfrm>
            <a:off x="2771800" y="4695306"/>
            <a:ext cx="1512168" cy="605902"/>
          </a:xfrm>
          <a:prstGeom prst="wedgeRectCallout">
            <a:avLst>
              <a:gd name="adj1" fmla="val -83723"/>
              <a:gd name="adj2" fmla="val -686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200" dirty="0" smtClean="0"/>
              <a:t>Axes </a:t>
            </a:r>
            <a:r>
              <a:rPr lang="pt-PT" sz="1200" dirty="0" err="1"/>
              <a:t>positioning</a:t>
            </a:r>
            <a:r>
              <a:rPr lang="pt-PT" sz="1200" dirty="0"/>
              <a:t> (</a:t>
            </a:r>
            <a:r>
              <a:rPr lang="pt-PT" sz="1200" dirty="0" err="1"/>
              <a:t>scale</a:t>
            </a:r>
            <a:r>
              <a:rPr lang="pt-PT" sz="1200" dirty="0"/>
              <a:t> </a:t>
            </a:r>
            <a:r>
              <a:rPr lang="pt-PT" sz="1200" dirty="0" err="1"/>
              <a:t>variation</a:t>
            </a:r>
            <a:r>
              <a:rPr lang="pt-PT" sz="1200" dirty="0"/>
              <a:t>).</a:t>
            </a:r>
          </a:p>
        </p:txBody>
      </p:sp>
      <p:sp>
        <p:nvSpPr>
          <p:cNvPr id="8" name="Chamada rectangular 7"/>
          <p:cNvSpPr/>
          <p:nvPr/>
        </p:nvSpPr>
        <p:spPr>
          <a:xfrm>
            <a:off x="467544" y="1912615"/>
            <a:ext cx="1512168" cy="605902"/>
          </a:xfrm>
          <a:prstGeom prst="wedgeRectCallout">
            <a:avLst>
              <a:gd name="adj1" fmla="val 37846"/>
              <a:gd name="adj2" fmla="val 1215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200" dirty="0" err="1" smtClean="0"/>
              <a:t>User</a:t>
            </a:r>
            <a:r>
              <a:rPr lang="pt-PT" sz="1200" dirty="0" smtClean="0"/>
              <a:t> </a:t>
            </a:r>
            <a:r>
              <a:rPr lang="pt-PT" sz="1200" dirty="0" err="1"/>
              <a:t>defined</a:t>
            </a:r>
            <a:r>
              <a:rPr lang="pt-PT" sz="1200" dirty="0"/>
              <a:t> </a:t>
            </a:r>
            <a:r>
              <a:rPr lang="pt-PT" sz="1200" dirty="0" err="1"/>
              <a:t>transformation</a:t>
            </a:r>
            <a:r>
              <a:rPr lang="pt-PT" sz="1200" dirty="0"/>
              <a:t>.</a:t>
            </a:r>
          </a:p>
        </p:txBody>
      </p:sp>
      <p:sp>
        <p:nvSpPr>
          <p:cNvPr id="9" name="Chamada rectangular 8"/>
          <p:cNvSpPr/>
          <p:nvPr/>
        </p:nvSpPr>
        <p:spPr>
          <a:xfrm>
            <a:off x="7159774" y="2821467"/>
            <a:ext cx="1512168" cy="302951"/>
          </a:xfrm>
          <a:prstGeom prst="wedgeRectCallout">
            <a:avLst>
              <a:gd name="adj1" fmla="val -39000"/>
              <a:gd name="adj2" fmla="val 1812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200" dirty="0" err="1" smtClean="0"/>
              <a:t>Construction</a:t>
            </a:r>
            <a:r>
              <a:rPr lang="pt-PT" sz="1200" dirty="0" smtClean="0"/>
              <a:t> </a:t>
            </a:r>
            <a:r>
              <a:rPr lang="pt-PT" sz="1200" dirty="0" err="1"/>
              <a:t>of</a:t>
            </a:r>
            <a:r>
              <a:rPr lang="pt-PT" sz="1200" dirty="0"/>
              <a:t> Axes.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err="1" smtClean="0">
                <a:solidFill>
                  <a:srgbClr val="0070C0"/>
                </a:solidFill>
              </a:rPr>
              <a:t>TransformGroup</a:t>
            </a:r>
            <a:r>
              <a:rPr lang="pt-PT" altLang="pt-PT" b="1" dirty="0" smtClean="0">
                <a:solidFill>
                  <a:srgbClr val="0070C0"/>
                </a:solidFill>
              </a:rPr>
              <a:t> Node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1BE686C-3CC3-4FE1-8723-B36574A19AB3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77724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Transformations </a:t>
            </a:r>
            <a:r>
              <a:rPr lang="en-US" sz="2400" dirty="0">
                <a:latin typeface="+mn-lt"/>
              </a:rPr>
              <a:t>are implemented in the scene graph through the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TransformGroup</a:t>
            </a:r>
            <a:r>
              <a:rPr lang="en-US" sz="2400" dirty="0">
                <a:latin typeface="+mn-lt"/>
              </a:rPr>
              <a:t> class.</a:t>
            </a:r>
            <a:endParaRPr lang="pt-PT" sz="2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An </a:t>
            </a:r>
            <a:r>
              <a:rPr lang="en-US" sz="2400" dirty="0">
                <a:latin typeface="+mn-lt"/>
              </a:rPr>
              <a:t>object of type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TransformGroup</a:t>
            </a:r>
            <a:r>
              <a:rPr lang="en-US" sz="2400" dirty="0">
                <a:latin typeface="+mn-lt"/>
              </a:rPr>
              <a:t> defines a node-group in the scene graph that represents a specific transformation.</a:t>
            </a:r>
            <a:endParaRPr lang="pt-PT" sz="2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exact form of the transformation is specified by a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Transform3D </a:t>
            </a:r>
            <a:r>
              <a:rPr lang="en-US" sz="2400" dirty="0">
                <a:latin typeface="+mn-lt"/>
              </a:rPr>
              <a:t>object, referenced by the node.</a:t>
            </a:r>
            <a:endParaRPr lang="pt-PT" sz="2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transformation defined by the cluster-node is applied to all of its descendant nodes.</a:t>
            </a:r>
            <a:endParaRPr lang="pt-PT" sz="240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pt-PT" sz="2400" dirty="0">
              <a:latin typeface="+mn-lt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601" y="4797152"/>
            <a:ext cx="2071687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err="1">
                <a:solidFill>
                  <a:srgbClr val="0070C0"/>
                </a:solidFill>
              </a:rPr>
              <a:t>TransformGroup</a:t>
            </a:r>
            <a:r>
              <a:rPr lang="pt-PT" altLang="pt-PT" b="1" dirty="0">
                <a:solidFill>
                  <a:srgbClr val="0070C0"/>
                </a:solidFill>
              </a:rPr>
              <a:t> Node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B0532-FABE-4DDB-8EA8-10CC3437B3C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pt-PT" sz="2400" dirty="0" err="1" smtClean="0">
                <a:latin typeface="+mn-lt"/>
              </a:rPr>
              <a:t>Example</a:t>
            </a:r>
            <a:r>
              <a:rPr lang="pt-PT" sz="2400" dirty="0" smtClean="0">
                <a:latin typeface="+mn-lt"/>
              </a:rPr>
              <a:t> </a:t>
            </a:r>
            <a:r>
              <a:rPr lang="pt-PT" sz="2400" dirty="0">
                <a:latin typeface="+mn-lt"/>
              </a:rPr>
              <a:t>1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20738" y="4197350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pt-PT" sz="2400" dirty="0" err="1" smtClean="0">
                <a:latin typeface="+mn-lt"/>
              </a:rPr>
              <a:t>Example</a:t>
            </a:r>
            <a:r>
              <a:rPr lang="pt-PT" sz="2400" dirty="0" smtClean="0">
                <a:latin typeface="+mn-lt"/>
              </a:rPr>
              <a:t> </a:t>
            </a:r>
            <a:r>
              <a:rPr lang="pt-PT" sz="2400" dirty="0">
                <a:latin typeface="+mn-lt"/>
              </a:rPr>
              <a:t>2</a:t>
            </a:r>
          </a:p>
        </p:txBody>
      </p:sp>
      <p:sp>
        <p:nvSpPr>
          <p:cNvPr id="26630" name="Rectangle 1"/>
          <p:cNvSpPr>
            <a:spLocks noChangeArrowheads="1"/>
          </p:cNvSpPr>
          <p:nvPr/>
        </p:nvSpPr>
        <p:spPr bwMode="auto">
          <a:xfrm>
            <a:off x="857250" y="1874838"/>
            <a:ext cx="7358063" cy="2030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double[] array = {1.0, 2.0, 3.0, 1.0,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                  0.0, 1.0, -1.0, 2.0,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                  4.0, 0.0, 0.5, -1.0,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                  0.0, 0.0, 0.0, 1.0};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Matrix4d matrix = new Matrix4d(array);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Transform3D transform = new Transform3D(matrix);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TransformGroup node = new TransformGroup(transform);</a:t>
            </a:r>
          </a:p>
        </p:txBody>
      </p:sp>
      <p:sp>
        <p:nvSpPr>
          <p:cNvPr id="26631" name="Rectangle 1"/>
          <p:cNvSpPr>
            <a:spLocks noChangeArrowheads="1"/>
          </p:cNvSpPr>
          <p:nvPr/>
        </p:nvSpPr>
        <p:spPr bwMode="auto">
          <a:xfrm>
            <a:off x="857250" y="4679950"/>
            <a:ext cx="6143625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Tetrahedron geom = new Tetrahedron();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Shape3D shape = new Shape3D();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shape.setGeometry(geom);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Transform3D tr = new Transform3D();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tr.setTranslation(new Vector3d(0.5,0,-1)); </a:t>
            </a:r>
          </a:p>
          <a:p>
            <a:r>
              <a:rPr lang="pt-PT" altLang="pt-PT">
                <a:latin typeface="Courier New" pitchFamily="49" charset="0"/>
                <a:cs typeface="Courier New" pitchFamily="49" charset="0"/>
              </a:rPr>
              <a:t>TransformGroup tg = new TransformGroup(tr); tg.addChild(shape);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err="1">
                <a:solidFill>
                  <a:srgbClr val="0070C0"/>
                </a:solidFill>
              </a:rPr>
              <a:t>TransformGroup</a:t>
            </a:r>
            <a:r>
              <a:rPr lang="pt-PT" altLang="pt-PT" b="1" dirty="0">
                <a:solidFill>
                  <a:srgbClr val="0070C0"/>
                </a:solidFill>
              </a:rPr>
              <a:t> Node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BCBCE43-F353-41E2-9269-997076DD915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7653" name="Picture 2" descr="H:\Carlos\Disciplinas\CG\CG_0708\Livros Java\Livro\Livro\Computer_Graphics_Using_Java__2D_and_3D_-_Prentice_Hall_2006\7.3. Transformations in Scene Graphs_files\getfile_000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786063"/>
            <a:ext cx="535781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77724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dirty="0" smtClean="0">
                <a:latin typeface="+mn-lt"/>
              </a:rPr>
              <a:t>A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TransformGroup</a:t>
            </a:r>
            <a:r>
              <a:rPr lang="en-US" dirty="0">
                <a:latin typeface="+mn-lt"/>
              </a:rPr>
              <a:t> node can be a descendant of another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TransformGroup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</a:rPr>
              <a:t>node. In this way a hierarchy of transformations can be constructed and other nodes can be constructed to represent complex structures of geometric models.</a:t>
            </a:r>
            <a:endParaRPr lang="pt-P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err="1">
                <a:solidFill>
                  <a:srgbClr val="0070C0"/>
                </a:solidFill>
              </a:rPr>
              <a:t>TransformGroup</a:t>
            </a:r>
            <a:r>
              <a:rPr lang="pt-PT" altLang="pt-PT" b="1" dirty="0">
                <a:solidFill>
                  <a:srgbClr val="0070C0"/>
                </a:solidFill>
              </a:rPr>
              <a:t> </a:t>
            </a:r>
            <a:r>
              <a:rPr lang="pt-PT" altLang="pt-PT" b="1" dirty="0" smtClean="0">
                <a:solidFill>
                  <a:srgbClr val="0070C0"/>
                </a:solidFill>
              </a:rPr>
              <a:t>Node</a:t>
            </a:r>
            <a:br>
              <a:rPr lang="pt-PT" altLang="pt-PT" b="1" dirty="0" smtClean="0">
                <a:solidFill>
                  <a:srgbClr val="0070C0"/>
                </a:solidFill>
              </a:rPr>
            </a:br>
            <a:r>
              <a:rPr lang="pt-PT" altLang="pt-PT" b="1" dirty="0" err="1" smtClean="0">
                <a:solidFill>
                  <a:srgbClr val="0070C0"/>
                </a:solidFill>
              </a:rPr>
              <a:t>Demonstration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CB0AC7-313F-4294-9A32-6C7D3F33CD53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2357438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endParaRPr lang="pt-PT" dirty="0">
              <a:latin typeface="Book Antiqua" pitchFamily="18" charset="0"/>
            </a:endParaRPr>
          </a:p>
        </p:txBody>
      </p:sp>
      <p:pic>
        <p:nvPicPr>
          <p:cNvPr id="28678" name="Picture 2" descr="H:\Carlos\Disciplinas\CG\CG_0708\Livros Java\Livro\Livro\Computer_Graphics_Using_Java__2D_and_3D_-_Prentice_Hall_2006\7.3. Transformations in Scene Graphs_files\getfile_001.d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28813"/>
            <a:ext cx="3786188" cy="2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4" descr="H:\Carlos\Disciplinas\CG\CG_0708\Livros Java\Livro\Livro\Computer_Graphics_Using_Java__2D_and_3D_-_Prentice_Hall_2006\7.3. Transformations in Scene Graphs_files\getfile_002.d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928813"/>
            <a:ext cx="4500562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Composite Transforms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3C59C4B-112F-4FD3-99B9-E1CF36AB57D6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80867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Two </a:t>
            </a:r>
            <a:r>
              <a:rPr lang="en-US" sz="2000" dirty="0">
                <a:latin typeface="+mn-lt"/>
              </a:rPr>
              <a:t>or more transformations can be combined to form a more complex transformation:</a:t>
            </a:r>
            <a:endParaRPr lang="pt-PT" sz="2000" dirty="0">
              <a:latin typeface="+mn-lt"/>
            </a:endParaRP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pt-PT" sz="2000" dirty="0"/>
              <a:t>(</a:t>
            </a:r>
            <a:r>
              <a:rPr lang="pt-PT" sz="2000" i="1" dirty="0"/>
              <a:t>T</a:t>
            </a:r>
            <a:r>
              <a:rPr lang="pt-PT" sz="2000" baseline="-25000" dirty="0"/>
              <a:t>2</a:t>
            </a:r>
            <a:r>
              <a:rPr lang="pt-PT" sz="2000" i="1" dirty="0"/>
              <a:t>T</a:t>
            </a:r>
            <a:r>
              <a:rPr lang="pt-PT" sz="2000" baseline="-25000" dirty="0"/>
              <a:t>1</a:t>
            </a:r>
            <a:r>
              <a:rPr lang="pt-PT" sz="2000" dirty="0"/>
              <a:t>)(</a:t>
            </a:r>
            <a:r>
              <a:rPr lang="pt-PT" sz="2000" i="1" dirty="0"/>
              <a:t>p</a:t>
            </a:r>
            <a:r>
              <a:rPr lang="pt-PT" sz="2000" dirty="0"/>
              <a:t>) = (</a:t>
            </a:r>
            <a:r>
              <a:rPr lang="pt-PT" sz="2000" i="1" dirty="0"/>
              <a:t>T</a:t>
            </a:r>
            <a:r>
              <a:rPr lang="pt-PT" sz="2000" baseline="-25000" dirty="0"/>
              <a:t>2</a:t>
            </a:r>
            <a:r>
              <a:rPr lang="pt-PT" sz="2000" dirty="0"/>
              <a:t>(</a:t>
            </a:r>
            <a:r>
              <a:rPr lang="pt-PT" sz="2000" i="1" dirty="0"/>
              <a:t>T</a:t>
            </a:r>
            <a:r>
              <a:rPr lang="pt-PT" sz="2000" baseline="-25000" dirty="0"/>
              <a:t>1</a:t>
            </a:r>
            <a:r>
              <a:rPr lang="pt-PT" sz="2000" dirty="0"/>
              <a:t>(</a:t>
            </a:r>
            <a:r>
              <a:rPr lang="pt-PT" sz="2000" i="1" dirty="0"/>
              <a:t>p</a:t>
            </a:r>
            <a:r>
              <a:rPr lang="pt-PT" sz="2000" dirty="0"/>
              <a:t>))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sz="200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composition of transformations is not usually commutative:</a:t>
            </a:r>
            <a:endParaRPr lang="pt-PT" sz="2000" dirty="0">
              <a:latin typeface="+mn-lt"/>
            </a:endParaRP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pt-PT" sz="2000" i="1" dirty="0"/>
              <a:t>T</a:t>
            </a:r>
            <a:r>
              <a:rPr lang="pt-PT" sz="2000" baseline="-25000" dirty="0"/>
              <a:t>1</a:t>
            </a:r>
            <a:r>
              <a:rPr lang="pt-PT" sz="2000" i="1" dirty="0"/>
              <a:t>T</a:t>
            </a:r>
            <a:r>
              <a:rPr lang="pt-PT" sz="2000" baseline="-25000" dirty="0"/>
              <a:t>2</a:t>
            </a:r>
            <a:r>
              <a:rPr lang="pt-PT" sz="2000" dirty="0"/>
              <a:t> ≠ </a:t>
            </a:r>
            <a:r>
              <a:rPr lang="pt-PT" sz="2000" i="1" dirty="0"/>
              <a:t>T</a:t>
            </a:r>
            <a:r>
              <a:rPr lang="pt-PT" sz="2000" baseline="-25000" dirty="0"/>
              <a:t>2</a:t>
            </a:r>
            <a:r>
              <a:rPr lang="pt-PT" sz="2000" i="1" dirty="0"/>
              <a:t>T</a:t>
            </a:r>
            <a:r>
              <a:rPr lang="pt-PT" sz="2000" baseline="-25000" dirty="0"/>
              <a:t>1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pt-PT" sz="20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In </a:t>
            </a:r>
            <a:r>
              <a:rPr lang="en-US" sz="2000" dirty="0">
                <a:latin typeface="+mn-lt"/>
              </a:rPr>
              <a:t>the notation used, the composition of transformations is applied from right to left.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In matrix form, the composition of transformations corresponds to the multiplication of the matrices of each transformation.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To create a complex transformation, it is usually simpler to compose the transformation from basic transformations, than to create the array directly.</a:t>
            </a:r>
            <a:endParaRPr lang="pt-PT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>
                <a:solidFill>
                  <a:srgbClr val="0070C0"/>
                </a:solidFill>
              </a:rPr>
              <a:t>Composite Transforms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61CFBD1-0A35-4ECE-BBDF-89B72BB98DE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80867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</a:rPr>
              <a:t>transformation </a:t>
            </a:r>
            <a:r>
              <a:rPr lang="en-US" sz="1600" dirty="0">
                <a:latin typeface="+mn-lt"/>
              </a:rPr>
              <a:t>is known in a standard position, a similar transformation in a more generic position can be obtained by following the steps:</a:t>
            </a:r>
            <a:endParaRPr lang="pt-PT" sz="16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</a:rPr>
              <a:t>Turn </a:t>
            </a:r>
            <a:r>
              <a:rPr lang="en-US" sz="1600" dirty="0">
                <a:latin typeface="+mn-lt"/>
              </a:rPr>
              <a:t>the original position to the standard position;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Carry out the transformation in its standard form;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Turn the standard position to the original position.</a:t>
            </a:r>
            <a:r>
              <a:rPr lang="pt-PT" sz="2000" dirty="0">
                <a:latin typeface="+mn-lt"/>
              </a:rPr>
              <a:t/>
            </a:r>
            <a:br>
              <a:rPr lang="pt-PT" sz="2000" dirty="0">
                <a:latin typeface="+mn-lt"/>
              </a:rPr>
            </a:br>
            <a:endParaRPr lang="pt-PT" sz="2000" dirty="0">
              <a:latin typeface="+mn-lt"/>
            </a:endParaRPr>
          </a:p>
        </p:txBody>
      </p:sp>
      <p:grpSp>
        <p:nvGrpSpPr>
          <p:cNvPr id="8198" name="Grupo 4"/>
          <p:cNvGrpSpPr>
            <a:grpSpLocks/>
          </p:cNvGrpSpPr>
          <p:nvPr/>
        </p:nvGrpSpPr>
        <p:grpSpPr bwMode="auto">
          <a:xfrm>
            <a:off x="1785938" y="3286125"/>
            <a:ext cx="5286375" cy="3286125"/>
            <a:chOff x="785813" y="1485900"/>
            <a:chExt cx="7358062" cy="5157788"/>
          </a:xfrm>
        </p:grpSpPr>
        <p:cxnSp>
          <p:nvCxnSpPr>
            <p:cNvPr id="7" name="Conexão recta unidireccional 6"/>
            <p:cNvCxnSpPr/>
            <p:nvPr/>
          </p:nvCxnSpPr>
          <p:spPr>
            <a:xfrm rot="5400000" flipH="1" flipV="1">
              <a:off x="1394430" y="2306911"/>
              <a:ext cx="16420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unidireccional 7"/>
            <p:cNvCxnSpPr/>
            <p:nvPr/>
          </p:nvCxnSpPr>
          <p:spPr>
            <a:xfrm rot="10800000" flipV="1">
              <a:off x="856521" y="3127921"/>
              <a:ext cx="1358921" cy="570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unidireccional 8"/>
            <p:cNvCxnSpPr/>
            <p:nvPr/>
          </p:nvCxnSpPr>
          <p:spPr>
            <a:xfrm>
              <a:off x="2215442" y="3127921"/>
              <a:ext cx="17146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bo 9"/>
            <p:cNvSpPr/>
            <p:nvPr/>
          </p:nvSpPr>
          <p:spPr>
            <a:xfrm>
              <a:off x="3642862" y="2340549"/>
              <a:ext cx="428668" cy="428570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11" name="Conexão recta 10"/>
            <p:cNvCxnSpPr/>
            <p:nvPr/>
          </p:nvCxnSpPr>
          <p:spPr>
            <a:xfrm flipV="1">
              <a:off x="2785526" y="1627927"/>
              <a:ext cx="1286004" cy="6428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 rot="8750648">
              <a:off x="3172211" y="1650351"/>
              <a:ext cx="386684" cy="715114"/>
            </a:xfrm>
            <a:prstGeom prst="arc">
              <a:avLst>
                <a:gd name="adj1" fmla="val 3759754"/>
                <a:gd name="adj2" fmla="val 19534950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13" name="Conexão recta unidireccional 12"/>
            <p:cNvCxnSpPr/>
            <p:nvPr/>
          </p:nvCxnSpPr>
          <p:spPr>
            <a:xfrm rot="5400000" flipH="1" flipV="1">
              <a:off x="5466917" y="2376820"/>
              <a:ext cx="1639529" cy="22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unidireccional 14"/>
            <p:cNvCxnSpPr/>
            <p:nvPr/>
          </p:nvCxnSpPr>
          <p:spPr>
            <a:xfrm rot="10800000" flipV="1">
              <a:off x="4928865" y="3197688"/>
              <a:ext cx="1356712" cy="573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unidireccional 15"/>
            <p:cNvCxnSpPr/>
            <p:nvPr/>
          </p:nvCxnSpPr>
          <p:spPr>
            <a:xfrm>
              <a:off x="6285577" y="3197688"/>
              <a:ext cx="1714672" cy="24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o 16"/>
            <p:cNvSpPr/>
            <p:nvPr/>
          </p:nvSpPr>
          <p:spPr>
            <a:xfrm>
              <a:off x="7142913" y="3284897"/>
              <a:ext cx="428668" cy="43106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18" name="Conexão recta 17"/>
            <p:cNvCxnSpPr/>
            <p:nvPr/>
          </p:nvCxnSpPr>
          <p:spPr>
            <a:xfrm flipV="1">
              <a:off x="6285577" y="2572275"/>
              <a:ext cx="1286004" cy="6428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xão recta unidireccional 18"/>
            <p:cNvCxnSpPr/>
            <p:nvPr/>
          </p:nvCxnSpPr>
          <p:spPr>
            <a:xfrm rot="5400000" flipH="1" flipV="1">
              <a:off x="1321515" y="5179823"/>
              <a:ext cx="16420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unidireccional 19"/>
            <p:cNvCxnSpPr/>
            <p:nvPr/>
          </p:nvCxnSpPr>
          <p:spPr>
            <a:xfrm rot="10800000" flipV="1">
              <a:off x="785813" y="6000833"/>
              <a:ext cx="1356712" cy="570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unidireccional 20"/>
            <p:cNvCxnSpPr/>
            <p:nvPr/>
          </p:nvCxnSpPr>
          <p:spPr>
            <a:xfrm>
              <a:off x="2142525" y="6000833"/>
              <a:ext cx="1714672" cy="2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bo 21"/>
            <p:cNvSpPr/>
            <p:nvPr/>
          </p:nvSpPr>
          <p:spPr>
            <a:xfrm rot="19283754">
              <a:off x="2087283" y="5086386"/>
              <a:ext cx="428668" cy="428570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23" name="Conexão recta 22"/>
            <p:cNvCxnSpPr/>
            <p:nvPr/>
          </p:nvCxnSpPr>
          <p:spPr>
            <a:xfrm flipV="1">
              <a:off x="2142525" y="5372929"/>
              <a:ext cx="1286004" cy="6428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Arco 23"/>
            <p:cNvSpPr/>
            <p:nvPr/>
          </p:nvSpPr>
          <p:spPr>
            <a:xfrm rot="8750648">
              <a:off x="2529209" y="5395355"/>
              <a:ext cx="386686" cy="715113"/>
            </a:xfrm>
            <a:prstGeom prst="arc">
              <a:avLst>
                <a:gd name="adj1" fmla="val 3759754"/>
                <a:gd name="adj2" fmla="val 19534950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25" name="Conexão recta unidireccional 24"/>
            <p:cNvCxnSpPr/>
            <p:nvPr/>
          </p:nvCxnSpPr>
          <p:spPr>
            <a:xfrm rot="5400000" flipH="1" flipV="1">
              <a:off x="5464426" y="5249732"/>
              <a:ext cx="1644512" cy="22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cta unidireccional 25"/>
            <p:cNvCxnSpPr/>
            <p:nvPr/>
          </p:nvCxnSpPr>
          <p:spPr>
            <a:xfrm rot="10800000" flipV="1">
              <a:off x="4928865" y="6073093"/>
              <a:ext cx="1356712" cy="570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xão recta unidireccional 26"/>
            <p:cNvCxnSpPr/>
            <p:nvPr/>
          </p:nvCxnSpPr>
          <p:spPr>
            <a:xfrm>
              <a:off x="6285577" y="6073093"/>
              <a:ext cx="17146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bo 27"/>
            <p:cNvSpPr/>
            <p:nvPr/>
          </p:nvSpPr>
          <p:spPr>
            <a:xfrm rot="19283754">
              <a:off x="6802630" y="4284063"/>
              <a:ext cx="428668" cy="428570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29" name="Conexão recta 28"/>
            <p:cNvCxnSpPr/>
            <p:nvPr/>
          </p:nvCxnSpPr>
          <p:spPr>
            <a:xfrm flipV="1">
              <a:off x="6857871" y="4573099"/>
              <a:ext cx="1286004" cy="6428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819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5359275"/>
                </p:ext>
              </p:extLst>
            </p:nvPr>
          </p:nvGraphicFramePr>
          <p:xfrm>
            <a:off x="3580992" y="4072269"/>
            <a:ext cx="1780960" cy="809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3" name="Equação" r:id="rId3" imgW="419040" imgH="190440" progId="Equation.3">
                    <p:embed/>
                  </p:oleObj>
                </mc:Choice>
                <mc:Fallback>
                  <p:oleObj name="Equação" r:id="rId3" imgW="419040" imgH="1904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992" y="4072269"/>
                          <a:ext cx="1780960" cy="8097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>
                <a:solidFill>
                  <a:srgbClr val="0070C0"/>
                </a:solidFill>
              </a:rPr>
              <a:t>Composite Transforms</a:t>
            </a:r>
            <a:r>
              <a:rPr lang="pt-PT" altLang="pt-PT" b="1" dirty="0" smtClean="0">
                <a:solidFill>
                  <a:srgbClr val="0070C0"/>
                </a:solidFill>
              </a:rPr>
              <a:t/>
            </a:r>
            <a:br>
              <a:rPr lang="pt-PT" altLang="pt-PT" b="1" dirty="0" smtClean="0">
                <a:solidFill>
                  <a:srgbClr val="0070C0"/>
                </a:solidFill>
              </a:rPr>
            </a:br>
            <a:r>
              <a:rPr lang="en-US" altLang="pt-PT" b="1" dirty="0" smtClean="0">
                <a:solidFill>
                  <a:srgbClr val="0070C0"/>
                </a:solidFill>
              </a:rPr>
              <a:t>Reflection Example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EE78834-FDD1-4776-81E2-E7471077B22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0724" name="Picture 2" descr="H:\Carlos\Disciplinas\CG\CG_0708\Livros Java\Livro\Livro\Computer_Graphics_Using_Java__2D_and_3D_-_Prentice_Hall_2006\7.4. Composite Transforms_files\getfile_00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785938"/>
            <a:ext cx="45720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357438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16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endParaRPr lang="pt-PT" dirty="0">
              <a:latin typeface="Book Antiqua" pitchFamily="18" charset="0"/>
            </a:endParaRPr>
          </a:p>
        </p:txBody>
      </p:sp>
      <p:sp>
        <p:nvSpPr>
          <p:cNvPr id="30727" name="Rectângulo 16"/>
          <p:cNvSpPr>
            <a:spLocks noChangeArrowheads="1"/>
          </p:cNvSpPr>
          <p:nvPr/>
        </p:nvSpPr>
        <p:spPr bwMode="auto">
          <a:xfrm>
            <a:off x="5786438" y="3214688"/>
            <a:ext cx="15872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sz="4800" i="1" smtClean="0">
                <a:latin typeface="Times New Roman" pitchFamily="18" charset="0"/>
                <a:cs typeface="Times New Roman" pitchFamily="18" charset="0"/>
              </a:rPr>
              <a:t>RSR</a:t>
            </a:r>
            <a:r>
              <a:rPr lang="pt-PT" altLang="pt-PT" sz="4800" baseline="3000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pt-PT" altLang="pt-PT" sz="48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:\Carlos\Disciplinas\CG\Livros Java\Livro\Livro\Computer_Graphics_Using_Java__2D_and_3D_-_Prentice_Hall_2006\7.4. Composite Transforms_files\getfile_003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628775"/>
            <a:ext cx="46672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>
                <a:solidFill>
                  <a:srgbClr val="0070C0"/>
                </a:solidFill>
              </a:rPr>
              <a:t>Composite Transforms</a:t>
            </a:r>
            <a:r>
              <a:rPr lang="pt-PT" altLang="pt-PT" b="1" dirty="0" smtClean="0">
                <a:solidFill>
                  <a:srgbClr val="0070C0"/>
                </a:solidFill>
              </a:rPr>
              <a:t/>
            </a:r>
            <a:br>
              <a:rPr lang="pt-PT" altLang="pt-PT" b="1" dirty="0" smtClean="0">
                <a:solidFill>
                  <a:srgbClr val="0070C0"/>
                </a:solidFill>
              </a:rPr>
            </a:br>
            <a:r>
              <a:rPr lang="en-US" altLang="pt-PT" b="1" dirty="0">
                <a:solidFill>
                  <a:srgbClr val="0070C0"/>
                </a:solidFill>
              </a:rPr>
              <a:t>Reflection Example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459944F-D1DA-4F61-8710-2031C703FE0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Chamada rectangular 4"/>
          <p:cNvSpPr/>
          <p:nvPr/>
        </p:nvSpPr>
        <p:spPr>
          <a:xfrm>
            <a:off x="6012160" y="5013176"/>
            <a:ext cx="1800200" cy="864096"/>
          </a:xfrm>
          <a:prstGeom prst="wedgeRectCallout">
            <a:avLst>
              <a:gd name="adj1" fmla="val -83723"/>
              <a:gd name="adj2" fmla="val -686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/>
              <a:t>Positioning </a:t>
            </a:r>
            <a:r>
              <a:rPr lang="en-US" sz="1200" dirty="0"/>
              <a:t>of the Shape (reverse translation of the previous one to rotate on the axis itself).</a:t>
            </a:r>
            <a:endParaRPr lang="pt-PT" sz="1200" dirty="0"/>
          </a:p>
        </p:txBody>
      </p:sp>
      <p:sp>
        <p:nvSpPr>
          <p:cNvPr id="7" name="Chamada rectangular 6"/>
          <p:cNvSpPr/>
          <p:nvPr/>
        </p:nvSpPr>
        <p:spPr>
          <a:xfrm>
            <a:off x="2195736" y="4551290"/>
            <a:ext cx="1512168" cy="605902"/>
          </a:xfrm>
          <a:prstGeom prst="wedgeRectCallout">
            <a:avLst>
              <a:gd name="adj1" fmla="val 93906"/>
              <a:gd name="adj2" fmla="val -1017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200" dirty="0" err="1" smtClean="0"/>
              <a:t>Rotation</a:t>
            </a:r>
            <a:r>
              <a:rPr lang="pt-PT" sz="1200" dirty="0" smtClean="0"/>
              <a:t> </a:t>
            </a:r>
            <a:r>
              <a:rPr lang="pt-PT" sz="1200" dirty="0"/>
              <a:t>(</a:t>
            </a:r>
            <a:r>
              <a:rPr lang="pt-PT" sz="1200" dirty="0" err="1"/>
              <a:t>through</a:t>
            </a:r>
            <a:r>
              <a:rPr lang="pt-PT" sz="1200" dirty="0"/>
              <a:t> a </a:t>
            </a:r>
            <a:r>
              <a:rPr lang="pt-PT" sz="1200" dirty="0" err="1"/>
              <a:t>behavior</a:t>
            </a:r>
            <a:r>
              <a:rPr lang="pt-PT" sz="1200" dirty="0"/>
              <a:t>).</a:t>
            </a:r>
          </a:p>
        </p:txBody>
      </p:sp>
      <p:sp>
        <p:nvSpPr>
          <p:cNvPr id="8" name="Chamada rectangular 7"/>
          <p:cNvSpPr/>
          <p:nvPr/>
        </p:nvSpPr>
        <p:spPr>
          <a:xfrm>
            <a:off x="6372200" y="3645024"/>
            <a:ext cx="1512168" cy="605902"/>
          </a:xfrm>
          <a:prstGeom prst="wedgeRectCallout">
            <a:avLst>
              <a:gd name="adj1" fmla="val -106399"/>
              <a:gd name="adj2" fmla="val -5769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/>
              <a:t>Shape </a:t>
            </a:r>
            <a:r>
              <a:rPr lang="en-US" sz="1200" dirty="0"/>
              <a:t>positioning (scale variation and translation).</a:t>
            </a:r>
            <a:endParaRPr lang="pt-PT" sz="1200" dirty="0"/>
          </a:p>
        </p:txBody>
      </p:sp>
      <p:sp>
        <p:nvSpPr>
          <p:cNvPr id="9" name="Chamada rectangular 8"/>
          <p:cNvSpPr/>
          <p:nvPr/>
        </p:nvSpPr>
        <p:spPr>
          <a:xfrm>
            <a:off x="251520" y="3055720"/>
            <a:ext cx="2448272" cy="1195206"/>
          </a:xfrm>
          <a:prstGeom prst="wedgeRectCallout">
            <a:avLst>
              <a:gd name="adj1" fmla="val 79789"/>
              <a:gd name="adj2" fmla="val -110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/>
              <a:t>Composite </a:t>
            </a:r>
            <a:r>
              <a:rPr lang="en-US" sz="1200"/>
              <a:t>transformation </a:t>
            </a:r>
            <a:r>
              <a:rPr lang="en-US" sz="1200" smtClean="0"/>
              <a:t>RSR</a:t>
            </a:r>
            <a:r>
              <a:rPr lang="en-US" sz="1200" baseline="30000" smtClean="0"/>
              <a:t>-1</a:t>
            </a:r>
            <a:r>
              <a:rPr lang="en-US" sz="1200" smtClean="0"/>
              <a:t> </a:t>
            </a:r>
            <a:r>
              <a:rPr lang="en-US" sz="1200" dirty="0"/>
              <a:t>(Rotation for the plane coincides with one of the planes of the coordinate system, in case </a:t>
            </a:r>
            <a:r>
              <a:rPr lang="en-US" sz="1200" dirty="0" err="1"/>
              <a:t>XY</a:t>
            </a:r>
            <a:r>
              <a:rPr lang="en-US" sz="1200" dirty="0"/>
              <a:t>; Scale variation in Z to create the symmetry; Inverse rotation).</a:t>
            </a:r>
            <a:endParaRPr lang="pt-P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smtClean="0"/>
              <a:t>3D Afine </a:t>
            </a:r>
            <a:r>
              <a:rPr lang="pt-PT" altLang="pt-PT" dirty="0" err="1" smtClean="0"/>
              <a:t>Transformations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0638C-331E-4BDB-9338-4E1B4152239E}" type="slidenum">
              <a:rPr lang="pt-PT"/>
              <a:pPr>
                <a:defRPr/>
              </a:pPr>
              <a:t>3</a:t>
            </a:fld>
            <a:endParaRPr lang="pt-PT" dirty="0"/>
          </a:p>
        </p:txBody>
      </p:sp>
      <p:pic>
        <p:nvPicPr>
          <p:cNvPr id="13316" name="Picture 2" descr="H:\Carlos\Disciplinas\CG\CG_0708\Livros Java\Livro\Livro\Computer_Graphics_Using_Java__2D_and_3D_-_Prentice_Hall_2006\A.5. Geometric Transformations_files\getfile_005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571625"/>
            <a:ext cx="51435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amada rectangular 4"/>
          <p:cNvSpPr/>
          <p:nvPr/>
        </p:nvSpPr>
        <p:spPr>
          <a:xfrm>
            <a:off x="7429500" y="1643063"/>
            <a:ext cx="1357313" cy="928687"/>
          </a:xfrm>
          <a:prstGeom prst="wedgeRectCallout">
            <a:avLst>
              <a:gd name="adj1" fmla="val -174483"/>
              <a:gd name="adj2" fmla="val 811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Map </a:t>
            </a:r>
            <a:r>
              <a:rPr lang="en-US" sz="1400" dirty="0"/>
              <a:t>lines in lines and preserve parallelism.</a:t>
            </a:r>
            <a:endParaRPr lang="pt-PT" sz="1400" dirty="0"/>
          </a:p>
        </p:txBody>
      </p:sp>
      <p:sp>
        <p:nvSpPr>
          <p:cNvPr id="7" name="Chamada rectangular 6"/>
          <p:cNvSpPr/>
          <p:nvPr/>
        </p:nvSpPr>
        <p:spPr>
          <a:xfrm>
            <a:off x="285750" y="2714625"/>
            <a:ext cx="1357313" cy="642367"/>
          </a:xfrm>
          <a:prstGeom prst="wedgeRectCallout">
            <a:avLst>
              <a:gd name="adj1" fmla="val 155540"/>
              <a:gd name="adj2" fmla="val 808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 smtClean="0"/>
              <a:t>Preserve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distances</a:t>
            </a:r>
            <a:r>
              <a:rPr lang="pt-PT" sz="1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smtClean="0">
                <a:solidFill>
                  <a:srgbClr val="0070C0"/>
                </a:solidFill>
              </a:rPr>
              <a:t/>
            </a:r>
            <a:br>
              <a:rPr lang="pt-PT" altLang="pt-PT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Constructing Geometries with Transformations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altLang="pt-PT" b="1" dirty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888F24-12FA-41C5-BEF1-B02F177E7A0A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80867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geometric primitives often exhibit certain degrees of symmetry, so some of the vertices of the primitives can be obtained by transforming other vertices.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There are several techniques based on this idea to construct graphical primitive geometries.</a:t>
            </a:r>
            <a:endParaRPr lang="pt-PT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Constructing Geometries with </a:t>
            </a:r>
            <a:r>
              <a:rPr lang="en-US" b="1" dirty="0" smtClean="0">
                <a:solidFill>
                  <a:srgbClr val="0070C0"/>
                </a:solidFill>
              </a:rPr>
              <a:t>Transformations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E00DB7-3EC6-4D6F-B245-B9CCD740BD76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42963" y="1428750"/>
            <a:ext cx="80867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Transform3D </a:t>
            </a:r>
            <a:r>
              <a:rPr lang="en-US" sz="2000" dirty="0">
                <a:latin typeface="+mn-lt"/>
              </a:rPr>
              <a:t>class contains methods for applying the transformation represented by the object, points, or vectors:</a:t>
            </a:r>
            <a:endParaRPr lang="pt-PT" sz="20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(Point3d p)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(Point3d p, Point3d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pOut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(Point3f p)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(Point3f p, Point3f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pOut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(Vector3d v)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(Vector3d v, Vector3d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vOut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(Vector3f v)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(Vector3f v, Vector3f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vOut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(Vector4d v)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(Vector4d v, Vector4d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vOut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(Vector4f v)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(Vector4f v, Vector4f </a:t>
            </a:r>
            <a:r>
              <a:rPr lang="pt-PT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vOut</a:t>
            </a:r>
            <a:r>
              <a:rPr lang="pt-PT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Constructing </a:t>
            </a:r>
            <a:r>
              <a:rPr lang="en-US" b="1" dirty="0" smtClean="0">
                <a:solidFill>
                  <a:srgbClr val="0070C0"/>
                </a:solidFill>
              </a:rPr>
              <a:t>Geometries</a:t>
            </a:r>
            <a:r>
              <a:rPr lang="pt-PT" altLang="pt-PT" b="1" dirty="0" smtClean="0">
                <a:solidFill>
                  <a:srgbClr val="0070C0"/>
                </a:solidFill>
              </a:rPr>
              <a:t/>
            </a:r>
            <a:br>
              <a:rPr lang="pt-PT" altLang="pt-PT" b="1" dirty="0" smtClean="0">
                <a:solidFill>
                  <a:srgbClr val="0070C0"/>
                </a:solidFill>
              </a:rPr>
            </a:br>
            <a:r>
              <a:rPr lang="en-US" altLang="pt-PT" b="1" dirty="0" smtClean="0">
                <a:solidFill>
                  <a:srgbClr val="0070C0"/>
                </a:solidFill>
              </a:rPr>
              <a:t>Extrusion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DE70FD7-985F-4E02-8A1B-623A93B93BE0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4820" name="Picture 2" descr="http://www.ic.uff.br/~aconci/extrusao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14563"/>
            <a:ext cx="57816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endParaRPr lang="pt-PT" dirty="0">
              <a:latin typeface="Book Antiqua" pitchFamily="18" charset="0"/>
            </a:endParaRPr>
          </a:p>
        </p:txBody>
      </p:sp>
      <p:sp>
        <p:nvSpPr>
          <p:cNvPr id="7" name="Chamada rectangular 6"/>
          <p:cNvSpPr/>
          <p:nvPr/>
        </p:nvSpPr>
        <p:spPr>
          <a:xfrm>
            <a:off x="5214938" y="5429250"/>
            <a:ext cx="2428875" cy="1143000"/>
          </a:xfrm>
          <a:prstGeom prst="wedgeRectCallout">
            <a:avLst>
              <a:gd name="adj1" fmla="val -132803"/>
              <a:gd name="adj2" fmla="val -2009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A </a:t>
            </a:r>
            <a:r>
              <a:rPr lang="en-US" sz="1400" dirty="0"/>
              <a:t>translation is applied, in a given direction, to the points of the original 2D curve to create the new points of the 3D geometry.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Constructing Geometries</a:t>
            </a:r>
            <a:r>
              <a:rPr lang="pt-PT" altLang="pt-PT" b="1" dirty="0">
                <a:solidFill>
                  <a:srgbClr val="0070C0"/>
                </a:solidFill>
              </a:rPr>
              <a:t/>
            </a:r>
            <a:br>
              <a:rPr lang="pt-PT" altLang="pt-PT" b="1" dirty="0">
                <a:solidFill>
                  <a:srgbClr val="0070C0"/>
                </a:solidFill>
              </a:rPr>
            </a:br>
            <a:r>
              <a:rPr lang="en-US" altLang="pt-PT" b="1" dirty="0" smtClean="0">
                <a:solidFill>
                  <a:srgbClr val="0070C0"/>
                </a:solidFill>
              </a:rPr>
              <a:t>Rotation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876479F-7A4A-479D-BDEA-69A23C992A2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5844" name="Picture 2" descr="H:\Carlos\Disciplinas\CG\CG_0708\Livros Java\Livro\Livro\Computer_Graphics_Using_Java__2D_and_3D_-_Prentice_Hall_2006\7.5. Constructing Geometries with Transformations_files\getfile_000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00188"/>
            <a:ext cx="4143375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357438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endParaRPr lang="pt-PT" dirty="0">
              <a:latin typeface="Book Antiqua" pitchFamily="18" charset="0"/>
            </a:endParaRPr>
          </a:p>
        </p:txBody>
      </p:sp>
      <p:pic>
        <p:nvPicPr>
          <p:cNvPr id="35847" name="Picture 4" descr="H:\Carlos\Disciplinas\CG\CG_0708\Livros Java\Livro\Livro\Computer_Graphics_Using_Java__2D_and_3D_-_Prentice_Hall_2006\7.5. Constructing Geometries with Transformations_files\getfile_001.d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428875"/>
            <a:ext cx="3690938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000500"/>
            <a:ext cx="26098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Construction of a Torus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876479F-7A4A-479D-BDEA-69A23C992A2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5844" name="Picture 2" descr="H:\Carlos\Disciplinas\CG\CG_0708\Livros Java\Livro\Livro\Computer_Graphics_Using_Java__2D_and_3D_-_Prentice_Hall_2006\7.5. Constructing Geometries with Transformations_files\getfile_000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03" y="1484784"/>
            <a:ext cx="5228777" cy="271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xão recta 2"/>
          <p:cNvCxnSpPr/>
          <p:nvPr/>
        </p:nvCxnSpPr>
        <p:spPr>
          <a:xfrm flipV="1">
            <a:off x="1882552" y="2927229"/>
            <a:ext cx="5441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cta 11"/>
          <p:cNvCxnSpPr/>
          <p:nvPr/>
        </p:nvCxnSpPr>
        <p:spPr>
          <a:xfrm flipV="1">
            <a:off x="2424205" y="2924880"/>
            <a:ext cx="1931771" cy="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997810" y="2873224"/>
            <a:ext cx="50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r1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522677" y="2906179"/>
            <a:ext cx="4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r2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35696" y="2881511"/>
            <a:ext cx="60465" cy="60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9" name="Chamada rectangular 18"/>
          <p:cNvSpPr/>
          <p:nvPr/>
        </p:nvSpPr>
        <p:spPr>
          <a:xfrm>
            <a:off x="282391" y="2119402"/>
            <a:ext cx="1581111" cy="315738"/>
          </a:xfrm>
          <a:prstGeom prst="wedgeRectCallout">
            <a:avLst>
              <a:gd name="adj1" fmla="val 43996"/>
              <a:gd name="adj2" fmla="val 1663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altLang="pt-PT" sz="1400" dirty="0">
                <a:solidFill>
                  <a:schemeClr val="tx1"/>
                </a:solidFill>
                <a:latin typeface="Arial Unicode MS" pitchFamily="34" charset="-128"/>
              </a:rPr>
              <a:t>P0 = (r1+r2, 0, 0)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6738" y="4293096"/>
            <a:ext cx="915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 </a:t>
            </a:r>
            <a:r>
              <a:rPr lang="en-US" sz="1200" dirty="0"/>
              <a:t>generate the initial "slice" points, we apply a rotation of the initial point P0 around the circumference of radius r1.</a:t>
            </a:r>
          </a:p>
          <a:p>
            <a:r>
              <a:rPr lang="en-US" sz="1200" dirty="0"/>
              <a:t>As the circumference is not centered on the origin, we apply the following compound transformation to generate the desired rotation:</a:t>
            </a:r>
            <a:endParaRPr lang="pt-PT" sz="1200" dirty="0"/>
          </a:p>
        </p:txBody>
      </p:sp>
      <p:sp>
        <p:nvSpPr>
          <p:cNvPr id="21" name="Oval 20"/>
          <p:cNvSpPr/>
          <p:nvPr/>
        </p:nvSpPr>
        <p:spPr>
          <a:xfrm>
            <a:off x="2006113" y="2681222"/>
            <a:ext cx="60465" cy="60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58219" y="2580903"/>
            <a:ext cx="60465" cy="60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27" name="Chamada rectangular 26"/>
          <p:cNvSpPr/>
          <p:nvPr/>
        </p:nvSpPr>
        <p:spPr>
          <a:xfrm>
            <a:off x="224919" y="3717032"/>
            <a:ext cx="1581111" cy="315738"/>
          </a:xfrm>
          <a:prstGeom prst="wedgeRectCallout">
            <a:avLst>
              <a:gd name="adj1" fmla="val 92190"/>
              <a:gd name="adj2" fmla="val -21977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 err="1">
                <a:solidFill>
                  <a:schemeClr val="tx1"/>
                </a:solidFill>
              </a:rPr>
              <a:t>Initial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slice</a:t>
            </a:r>
            <a:endParaRPr lang="pt-PT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3528" y="5543549"/>
                <a:ext cx="7632847" cy="77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PT" sz="12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t-PT" sz="1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PT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pt-PT" sz="1200" b="0" i="1" smtClean="0">
                        <a:latin typeface="Cambria Math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PT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1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200" dirty="0" smtClean="0"/>
                  <a:t>.</a:t>
                </a:r>
                <a:r>
                  <a:rPr lang="pt-PT" sz="12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PT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pt-PT" sz="1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pt-PT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1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2.(1−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2.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12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543549"/>
                <a:ext cx="7632847" cy="7727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23526" y="5210983"/>
                <a:ext cx="4896546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pt-PT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ctrlPr>
                                <a:rPr lang="pt-P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2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pt-PT" sz="1200" b="0" i="1" smtClean="0">
                                  <a:latin typeface="Cambria Math"/>
                                </a:rPr>
                                <m:t>2, 0, 0</m:t>
                              </m:r>
                            </m:e>
                          </m:d>
                        </m:sub>
                      </m:sSub>
                      <m:r>
                        <a:rPr lang="pt-PT" sz="12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pt-PT" sz="12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/>
                            </a:rPr>
                            <m:t>(−</m:t>
                          </m:r>
                          <m:r>
                            <a:rPr lang="pt-PT" sz="12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PT" sz="1200" b="0" i="1" smtClean="0">
                              <a:latin typeface="Cambria Math"/>
                            </a:rPr>
                            <m:t>2, 0, 0)</m:t>
                          </m:r>
                        </m:sub>
                      </m:sSub>
                      <m:r>
                        <a:rPr lang="pt-PT" sz="1200" b="0" i="1" smtClean="0">
                          <a:latin typeface="Cambria Math"/>
                        </a:rPr>
                        <m:t>                </m:t>
                      </m:r>
                      <m:r>
                        <m:rPr>
                          <m:nor/>
                        </m:rPr>
                        <a:rPr lang="pt-PT" sz="1200" b="0" i="0" smtClean="0">
                          <a:latin typeface="Cambria Math"/>
                        </a:rPr>
                        <m:t>Considerar</m:t>
                      </m:r>
                      <m:r>
                        <a:rPr lang="pt-PT" sz="1200" b="0" i="1" smtClean="0">
                          <a:latin typeface="Cambria Math"/>
                        </a:rPr>
                        <m:t>   </m:t>
                      </m:r>
                      <m:r>
                        <a:rPr lang="pt-PT" sz="1200" b="0" i="1" smtClean="0">
                          <a:latin typeface="Cambria Math"/>
                        </a:rPr>
                        <m:t>𝑐</m:t>
                      </m:r>
                      <m:r>
                        <a:rPr lang="pt-PT" sz="12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12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pt-PT" sz="1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pt-PT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PT" sz="12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pt-PT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pt-PT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pt-PT" sz="12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PT" sz="1200" b="0" i="0" smtClean="0"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PT" sz="12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PT" sz="1200" b="0" dirty="0" smtClean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5210983"/>
                <a:ext cx="4896546" cy="294824"/>
              </a:xfrm>
              <a:prstGeom prst="rect">
                <a:avLst/>
              </a:prstGeom>
              <a:blipFill rotWithShape="1">
                <a:blip r:embed="rId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5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ítu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Constructing Geometries</a:t>
            </a:r>
            <a:r>
              <a:rPr lang="pt-PT" altLang="pt-PT" b="1" dirty="0">
                <a:solidFill>
                  <a:srgbClr val="0070C0"/>
                </a:solidFill>
              </a:rPr>
              <a:t/>
            </a:r>
            <a:br>
              <a:rPr lang="pt-PT" altLang="pt-PT" b="1" dirty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Transformation and Shared Branch</a:t>
            </a:r>
            <a:endParaRPr lang="en-US" altLang="pt-PT" b="1" dirty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3C56B88-348C-4A35-B1BA-271C427981A1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357438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endParaRPr lang="pt-PT" dirty="0">
              <a:latin typeface="Book Antiqua" pitchFamily="18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428625" y="1928813"/>
          <a:ext cx="36480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Picture" r:id="rId5" imgW="3676680" imgH="3457440" progId="Word.Picture.8">
                  <p:embed/>
                </p:oleObj>
              </mc:Choice>
              <mc:Fallback>
                <p:oleObj name="Picture" r:id="rId5" imgW="3676680" imgH="34574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928813"/>
                        <a:ext cx="3648075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4" descr="H:\Carlos\Disciplinas\CG\CG_0708\Livros Java\Livro\Livro\Computer_Graphics_Using_Java__2D_and_3D_-_Prentice_Hall_2006\7.5. Constructing Geometries with Transformations_files\getfile_002.da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071688"/>
            <a:ext cx="3786188" cy="2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3D Afine </a:t>
            </a:r>
            <a:r>
              <a:rPr lang="pt-PT" altLang="pt-PT" dirty="0" err="1"/>
              <a:t>Transformations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8A916-F775-4C57-A2FC-67E06B8D9D0A}" type="slidenum">
              <a:rPr lang="pt-PT"/>
              <a:pPr>
                <a:defRPr/>
              </a:pPr>
              <a:t>4</a:t>
            </a:fld>
            <a:endParaRPr lang="pt-PT" dirty="0"/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428625" y="3857625"/>
            <a:ext cx="3857625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n-lt"/>
              </a:rPr>
              <a:t>Using </a:t>
            </a:r>
            <a:r>
              <a:rPr lang="en-US" sz="2000" dirty="0">
                <a:latin typeface="+mn-lt"/>
              </a:rPr>
              <a:t>homogeneous coordinates we standardize the representation of the geometric transformations only through the multiplication of matrices:</a:t>
            </a:r>
            <a:endParaRPr lang="pt-PT" sz="2000" dirty="0">
              <a:latin typeface="+mn-lt"/>
            </a:endParaRPr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4078288" y="1825625"/>
          <a:ext cx="47625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r:id="rId3" imgW="2057400" imgH="711200" progId="Equation.3">
                  <p:embed/>
                </p:oleObj>
              </mc:Choice>
              <mc:Fallback>
                <p:oleObj r:id="rId3" imgW="2057400" imgH="71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1825625"/>
                        <a:ext cx="4762500" cy="148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 noChangeAspect="1"/>
          </p:cNvGraphicFramePr>
          <p:nvPr/>
        </p:nvGraphicFramePr>
        <p:xfrm>
          <a:off x="4286250" y="3786188"/>
          <a:ext cx="4548188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r:id="rId5" imgW="1993900" imgH="939800" progId="Equation.3">
                  <p:embed/>
                </p:oleObj>
              </mc:Choice>
              <mc:Fallback>
                <p:oleObj r:id="rId5" imgW="1993900" imgH="93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786188"/>
                        <a:ext cx="4548188" cy="183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17"/>
          <p:cNvSpPr txBox="1">
            <a:spLocks noChangeArrowheads="1"/>
          </p:cNvSpPr>
          <p:nvPr/>
        </p:nvSpPr>
        <p:spPr bwMode="auto">
          <a:xfrm>
            <a:off x="357188" y="2357438"/>
            <a:ext cx="2926379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000" dirty="0" err="1" smtClean="0">
                <a:latin typeface="+mn-lt"/>
              </a:rPr>
              <a:t>Matrix</a:t>
            </a:r>
            <a:r>
              <a:rPr lang="pt-PT" sz="2000" dirty="0" smtClean="0">
                <a:latin typeface="+mn-lt"/>
              </a:rPr>
              <a:t> </a:t>
            </a:r>
            <a:r>
              <a:rPr lang="pt-PT" sz="2000" dirty="0" err="1">
                <a:latin typeface="+mn-lt"/>
              </a:rPr>
              <a:t>representation</a:t>
            </a:r>
            <a:r>
              <a:rPr lang="pt-PT" sz="2000" dirty="0">
                <a:latin typeface="+mn-lt"/>
              </a:rPr>
              <a:t> </a:t>
            </a:r>
            <a:r>
              <a:rPr lang="pt-PT" sz="2000" dirty="0" err="1">
                <a:latin typeface="+mn-lt"/>
              </a:rPr>
              <a:t>of</a:t>
            </a:r>
            <a:r>
              <a:rPr lang="pt-PT" sz="2000" dirty="0">
                <a:latin typeface="+mn-lt"/>
              </a:rPr>
              <a:t> a</a:t>
            </a:r>
          </a:p>
          <a:p>
            <a:pPr>
              <a:defRPr/>
            </a:pPr>
            <a:r>
              <a:rPr lang="pt-PT" sz="2000" dirty="0">
                <a:latin typeface="+mn-lt"/>
              </a:rPr>
              <a:t>3D </a:t>
            </a:r>
            <a:r>
              <a:rPr lang="pt-PT" sz="2000" dirty="0" err="1">
                <a:latin typeface="+mn-lt"/>
              </a:rPr>
              <a:t>affine</a:t>
            </a:r>
            <a:r>
              <a:rPr lang="pt-PT" sz="2000" dirty="0">
                <a:latin typeface="+mn-lt"/>
              </a:rPr>
              <a:t> </a:t>
            </a:r>
            <a:r>
              <a:rPr lang="pt-PT" sz="2000" dirty="0" err="1">
                <a:latin typeface="+mn-lt"/>
              </a:rPr>
              <a:t>transformation</a:t>
            </a:r>
            <a:r>
              <a:rPr lang="pt-PT" sz="2000" dirty="0">
                <a:latin typeface="+mn-lt"/>
              </a:rPr>
              <a:t>:</a:t>
            </a:r>
          </a:p>
        </p:txBody>
      </p:sp>
      <p:sp>
        <p:nvSpPr>
          <p:cNvPr id="8" name="Oval 7"/>
          <p:cNvSpPr/>
          <p:nvPr/>
        </p:nvSpPr>
        <p:spPr>
          <a:xfrm>
            <a:off x="7900988" y="1674813"/>
            <a:ext cx="1019175" cy="1785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" name="Oval 8"/>
          <p:cNvSpPr/>
          <p:nvPr/>
        </p:nvSpPr>
        <p:spPr>
          <a:xfrm rot="5400000">
            <a:off x="6336507" y="3040856"/>
            <a:ext cx="431800" cy="46815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" name="Oval 9"/>
          <p:cNvSpPr/>
          <p:nvPr/>
        </p:nvSpPr>
        <p:spPr>
          <a:xfrm>
            <a:off x="7616825" y="3783013"/>
            <a:ext cx="493713" cy="1939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Matrix Classes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94D0D30-B4D8-44E1-89A5-05EC14145728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0725" indent="-2635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sz="2000" dirty="0" smtClean="0">
                <a:latin typeface="Calibri" pitchFamily="34" charset="0"/>
              </a:rPr>
              <a:t>Java </a:t>
            </a:r>
            <a:r>
              <a:rPr lang="en-US" altLang="pt-PT" sz="2000" dirty="0">
                <a:latin typeface="Calibri" pitchFamily="34" charset="0"/>
              </a:rPr>
              <a:t>3D contains classes to represent different types of arrays:</a:t>
            </a:r>
            <a:endParaRPr lang="pt-PT" altLang="pt-PT" sz="2000" dirty="0">
              <a:latin typeface="Calibri" pitchFamily="34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latin typeface="Courier New" pitchFamily="49" charset="0"/>
              </a:rPr>
              <a:t>Matrix3f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latin typeface="Courier New" pitchFamily="49" charset="0"/>
              </a:rPr>
              <a:t>Matrix3d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latin typeface="Courier New" pitchFamily="49" charset="0"/>
              </a:rPr>
              <a:t>Matrix4f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latin typeface="Courier New" pitchFamily="49" charset="0"/>
              </a:rPr>
              <a:t>Matrix4d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 err="1">
                <a:latin typeface="Courier New" pitchFamily="49" charset="0"/>
              </a:rPr>
              <a:t>Gmatrix</a:t>
            </a:r>
            <a:endParaRPr lang="en-US" altLang="pt-PT" sz="2000" dirty="0">
              <a:latin typeface="Courier New" pitchFamily="49" charset="0"/>
            </a:endParaRP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1143000" y="3786188"/>
            <a:ext cx="5000625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double[] array = {1.0, 2.0, 3.0, 1.0,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                  0.0, 1.0, -1.0, 2.0,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                  4.0, 0.0, 0.5, -1.0,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                  0.0, 0.0, 0.0, 1.0};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Matrix4d matrix = new Matrix4d(array); </a:t>
            </a:r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1143000" y="5357813"/>
            <a:ext cx="542925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r-FR" altLang="pt-PT" sz="1600">
                <a:latin typeface="Courier New" pitchFamily="49" charset="0"/>
                <a:cs typeface="Courier New" pitchFamily="49" charset="0"/>
              </a:rPr>
              <a:t>double[] array = {1.0, 2.0, 3.0, 1.0,</a:t>
            </a:r>
          </a:p>
          <a:p>
            <a:r>
              <a:rPr lang="fr-FR" altLang="pt-PT" sz="1600">
                <a:latin typeface="Courier New" pitchFamily="49" charset="0"/>
                <a:cs typeface="Courier New" pitchFamily="49" charset="0"/>
              </a:rPr>
              <a:t>                  0.0, 1.0, -1.0, 2.0,</a:t>
            </a:r>
          </a:p>
          <a:p>
            <a:r>
              <a:rPr lang="fr-FR" altLang="pt-PT" sz="1600">
                <a:latin typeface="Courier New" pitchFamily="49" charset="0"/>
                <a:cs typeface="Courier New" pitchFamily="49" charset="0"/>
              </a:rPr>
              <a:t>                  4.0, 0.0, 0.5, -1.0}; GMatrix matrix = new GMatrix(3, 4, array);</a:t>
            </a:r>
            <a:endParaRPr lang="pt-PT" altLang="pt-PT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>
                <a:solidFill>
                  <a:srgbClr val="0070C0"/>
                </a:solidFill>
              </a:rPr>
              <a:t>Matrix Classes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A8CD46-DD4B-4F56-B9D8-4F3176431DFF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0725" indent="-2635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sz="2000" dirty="0" smtClean="0">
                <a:latin typeface="Calibri" pitchFamily="34" charset="0"/>
              </a:rPr>
              <a:t>Basic </a:t>
            </a:r>
            <a:r>
              <a:rPr lang="en-US" altLang="pt-PT" sz="2000" dirty="0">
                <a:latin typeface="Calibri" pitchFamily="34" charset="0"/>
              </a:rPr>
              <a:t>operations between arrays are supported by an extensive set of methods:</a:t>
            </a:r>
            <a:endParaRPr lang="pt-PT" altLang="pt-PT" sz="2000" dirty="0">
              <a:latin typeface="Calibri" pitchFamily="34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add(Matrix4d m1)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sub(Matrix4d m1)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</a:t>
            </a:r>
            <a:r>
              <a:rPr lang="en-US" altLang="pt-PT" sz="2000" dirty="0" err="1">
                <a:solidFill>
                  <a:srgbClr val="7030A0"/>
                </a:solidFill>
                <a:latin typeface="Courier New" pitchFamily="49" charset="0"/>
              </a:rPr>
              <a:t>mul</a:t>
            </a: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(Matrix4d m1)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invert()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add(Matrix4d m1, Matrix4d m2)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sub(Matrix4d m1, Matrix4d m2)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</a:t>
            </a:r>
            <a:r>
              <a:rPr lang="en-US" altLang="pt-PT" sz="2000" dirty="0" err="1">
                <a:solidFill>
                  <a:srgbClr val="7030A0"/>
                </a:solidFill>
                <a:latin typeface="Courier New" pitchFamily="49" charset="0"/>
              </a:rPr>
              <a:t>mul</a:t>
            </a: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(Matrix4d m1, Matrix4d m2)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invert(Matrix4d m1)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transpose()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void </a:t>
            </a:r>
            <a:r>
              <a:rPr lang="en-US" altLang="pt-PT" sz="2000" dirty="0" err="1">
                <a:solidFill>
                  <a:srgbClr val="7030A0"/>
                </a:solidFill>
                <a:latin typeface="Courier New" pitchFamily="49" charset="0"/>
              </a:rPr>
              <a:t>mul</a:t>
            </a: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(double scalar)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pt-PT" sz="2000" dirty="0">
                <a:solidFill>
                  <a:srgbClr val="7030A0"/>
                </a:solidFill>
                <a:latin typeface="Courier New" pitchFamily="49" charset="0"/>
              </a:rPr>
              <a:t>double determinant()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>
                <a:solidFill>
                  <a:srgbClr val="0070C0"/>
                </a:solidFill>
              </a:rPr>
              <a:t>Matrix Classes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6A727E-1BEB-488E-9C5B-DE8E425A62AF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6388" name="Picture 2" descr="H:\Carlos\Disciplinas\CG\CG_0708\Livros Java\Livro\Livro\Computer_Graphics_Using_Java__2D_and_3D_-_Prentice_Hall_2006\7.2. 3D Affine Transformations_files\getfile_004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785938"/>
            <a:ext cx="6608763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4286250" y="5786438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2428875" y="5786438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>
                <a:latin typeface="Book Antiqua" pitchFamily="18" charset="0"/>
              </a:rPr>
              <a:t>7.2</a:t>
            </a:r>
          </a:p>
        </p:txBody>
      </p:sp>
      <p:sp>
        <p:nvSpPr>
          <p:cNvPr id="9" name="AutoShape 10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" y="5786438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>
                <a:latin typeface="Book Antiqua" pitchFamily="18" charset="0"/>
              </a:rPr>
              <a:t>7.1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smtClean="0">
                <a:solidFill>
                  <a:srgbClr val="0070C0"/>
                </a:solidFill>
              </a:rPr>
              <a:t>Transform3D </a:t>
            </a:r>
            <a:r>
              <a:rPr lang="pt-PT" altLang="pt-PT" b="1" dirty="0" err="1" smtClean="0">
                <a:solidFill>
                  <a:srgbClr val="0070C0"/>
                </a:solidFill>
              </a:rPr>
              <a:t>Class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707561-B3C3-4469-896F-99F9C01D2E5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685800" y="1657350"/>
            <a:ext cx="8101013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altLang="pt-PT" sz="2000" dirty="0" smtClean="0">
                <a:latin typeface="Calibri" pitchFamily="34" charset="0"/>
              </a:rPr>
              <a:t>Used to represent a related 3D transformation or a projective transformation.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altLang="pt-PT" sz="2000" dirty="0" smtClean="0">
                <a:latin typeface="Calibri" pitchFamily="34" charset="0"/>
              </a:rPr>
              <a:t>Internally it maintains a 4x4 matrix of double type with the values of the transformation.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altLang="pt-PT" sz="2000" dirty="0" smtClean="0">
                <a:latin typeface="Calibri" pitchFamily="34" charset="0"/>
              </a:rPr>
              <a:t>The default constructor creates an identity array, but the class contains several constructors that receive different objects.</a:t>
            </a:r>
          </a:p>
          <a:p>
            <a:pPr>
              <a:spcBef>
                <a:spcPct val="20000"/>
              </a:spcBef>
            </a:pPr>
            <a:r>
              <a:rPr lang="pt-BR" altLang="pt-PT" sz="2000" dirty="0" smtClean="0">
                <a:latin typeface="Calibri" pitchFamily="34" charset="0"/>
              </a:rPr>
              <a:t>Example:</a:t>
            </a:r>
            <a:endParaRPr lang="pt-BR" altLang="pt-PT" sz="2000" dirty="0">
              <a:latin typeface="Calibri" pitchFamily="34" charset="0"/>
            </a:endParaRPr>
          </a:p>
        </p:txBody>
      </p:sp>
      <p:sp>
        <p:nvSpPr>
          <p:cNvPr id="17413" name="Rectangle 1"/>
          <p:cNvSpPr>
            <a:spLocks noChangeArrowheads="1"/>
          </p:cNvSpPr>
          <p:nvPr/>
        </p:nvSpPr>
        <p:spPr bwMode="auto">
          <a:xfrm>
            <a:off x="1785938" y="4356100"/>
            <a:ext cx="6429375" cy="2308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PT" altLang="pt-PT" sz="1600" b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PT" altLang="pt-PT" sz="1600">
                <a:latin typeface="Courier New" pitchFamily="49" charset="0"/>
                <a:cs typeface="Courier New" pitchFamily="49" charset="0"/>
              </a:rPr>
              <a:t>[] array = {1.0, 2.0, 3.0, 1.0, 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                  0.0, 1.0, -1.0, 2.0, 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                  4.0, 0.0, 0.5, -1.0, 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                  0.0, 0.0, 0.0, 1.0}; 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Matrix4d matrix = </a:t>
            </a:r>
            <a:r>
              <a:rPr lang="pt-PT" altLang="pt-PT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>
                <a:latin typeface="Courier New" pitchFamily="49" charset="0"/>
                <a:cs typeface="Courier New" pitchFamily="49" charset="0"/>
              </a:rPr>
              <a:t> Matrix4d(array); 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GMatrix gmatrix = </a:t>
            </a:r>
            <a:r>
              <a:rPr lang="pt-PT" altLang="pt-PT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>
                <a:latin typeface="Courier New" pitchFamily="49" charset="0"/>
                <a:cs typeface="Courier New" pitchFamily="49" charset="0"/>
              </a:rPr>
              <a:t> GMatrix(4, 4, array); </a:t>
            </a:r>
          </a:p>
          <a:p>
            <a:r>
              <a:rPr lang="pt-PT" altLang="pt-PT" sz="1600">
                <a:latin typeface="Courier New" pitchFamily="49" charset="0"/>
                <a:cs typeface="Courier New" pitchFamily="49" charset="0"/>
              </a:rPr>
              <a:t>Transform3D transform1 = </a:t>
            </a:r>
            <a:r>
              <a:rPr lang="pt-PT" altLang="pt-PT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>
                <a:latin typeface="Courier New" pitchFamily="49" charset="0"/>
                <a:cs typeface="Courier New" pitchFamily="49" charset="0"/>
              </a:rPr>
              <a:t> Transform3D(matrix); Transform3D transform2 = </a:t>
            </a:r>
            <a:r>
              <a:rPr lang="pt-PT" altLang="pt-PT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>
                <a:latin typeface="Courier New" pitchFamily="49" charset="0"/>
                <a:cs typeface="Courier New" pitchFamily="49" charset="0"/>
              </a:rPr>
              <a:t> Transform3D(gmatrix); Transform3D transform3 = </a:t>
            </a:r>
            <a:r>
              <a:rPr lang="pt-PT" altLang="pt-PT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>
                <a:latin typeface="Courier New" pitchFamily="49" charset="0"/>
                <a:cs typeface="Courier New" pitchFamily="49" charset="0"/>
              </a:rPr>
              <a:t> Transform3D(array);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>
                <a:solidFill>
                  <a:srgbClr val="0070C0"/>
                </a:solidFill>
              </a:rPr>
              <a:t>Transform3D </a:t>
            </a:r>
            <a:r>
              <a:rPr lang="pt-PT" altLang="pt-PT" b="1" dirty="0" err="1">
                <a:solidFill>
                  <a:srgbClr val="0070C0"/>
                </a:solidFill>
              </a:rPr>
              <a:t>Class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455E77-C464-4FA2-BCC7-2542C0499DD6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685800" y="1657350"/>
            <a:ext cx="81010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pt-PT" sz="2000" dirty="0" smtClean="0">
                <a:latin typeface="Calibri" pitchFamily="34" charset="0"/>
              </a:rPr>
              <a:t>In </a:t>
            </a:r>
            <a:r>
              <a:rPr lang="en-US" altLang="pt-PT" sz="2000" dirty="0">
                <a:latin typeface="Calibri" pitchFamily="34" charset="0"/>
              </a:rPr>
              <a:t>a scene graph, a </a:t>
            </a:r>
            <a:r>
              <a:rPr lang="en-US" altLang="pt-PT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TransformGroup</a:t>
            </a:r>
            <a:r>
              <a:rPr lang="en-US" altLang="pt-PT" sz="2000" dirty="0">
                <a:latin typeface="Calibri" pitchFamily="34" charset="0"/>
              </a:rPr>
              <a:t> node uses an object of type </a:t>
            </a:r>
            <a:r>
              <a:rPr lang="en-US" altLang="pt-PT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Transform3D</a:t>
            </a:r>
            <a:r>
              <a:rPr lang="en-US" altLang="pt-PT" sz="2000" dirty="0">
                <a:latin typeface="Calibri" pitchFamily="34" charset="0"/>
              </a:rPr>
              <a:t> to define its transformation.</a:t>
            </a:r>
            <a:endParaRPr lang="pt-PT" altLang="pt-PT" sz="2000" dirty="0">
              <a:latin typeface="Calibri" pitchFamily="34" charset="0"/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692871"/>
            <a:ext cx="37909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10112</TotalTime>
  <Words>1955</Words>
  <Application>Microsoft Office PowerPoint</Application>
  <PresentationFormat>Apresentação no Ecrã (4:3)</PresentationFormat>
  <Paragraphs>282</Paragraphs>
  <Slides>35</Slides>
  <Notes>0</Notes>
  <HiddenSlides>1</HiddenSlides>
  <MMClips>0</MMClips>
  <ScaleCrop>false</ScaleCrop>
  <HeadingPairs>
    <vt:vector size="8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dos diapositivos</vt:lpstr>
      </vt:variant>
      <vt:variant>
        <vt:i4>35</vt:i4>
      </vt:variant>
    </vt:vector>
  </HeadingPairs>
  <TitlesOfParts>
    <vt:vector size="48" baseType="lpstr">
      <vt:lpstr>Arial</vt:lpstr>
      <vt:lpstr>Arial Unicode MS</vt:lpstr>
      <vt:lpstr>Book Antiqua</vt:lpstr>
      <vt:lpstr>Calibri</vt:lpstr>
      <vt:lpstr>Cambria Math</vt:lpstr>
      <vt:lpstr>Courier New</vt:lpstr>
      <vt:lpstr>Monotype Sorts</vt:lpstr>
      <vt:lpstr>Times New Roman</vt:lpstr>
      <vt:lpstr>Wingdings</vt:lpstr>
      <vt:lpstr>Tema do Office</vt:lpstr>
      <vt:lpstr>Microsoft Equation 3.0</vt:lpstr>
      <vt:lpstr>Equation</vt:lpstr>
      <vt:lpstr>Picture</vt:lpstr>
      <vt:lpstr>Chapter 7 3D Geometric Transformations</vt:lpstr>
      <vt:lpstr>Objectives</vt:lpstr>
      <vt:lpstr>3D Afine Transformations</vt:lpstr>
      <vt:lpstr>3D Afine Transformations</vt:lpstr>
      <vt:lpstr>Matrix Classes</vt:lpstr>
      <vt:lpstr>Matrix Classes</vt:lpstr>
      <vt:lpstr>Matrix Classes</vt:lpstr>
      <vt:lpstr>Transform3D Class</vt:lpstr>
      <vt:lpstr>Transform3D Class</vt:lpstr>
      <vt:lpstr>Transform3D Class</vt:lpstr>
      <vt:lpstr>Transform3D Class Translation</vt:lpstr>
      <vt:lpstr>Transform3D Class Scale</vt:lpstr>
      <vt:lpstr>Transform3D Class Reflection</vt:lpstr>
      <vt:lpstr>Transform3D Class Shearing</vt:lpstr>
      <vt:lpstr>Transform3D Class Rotation</vt:lpstr>
      <vt:lpstr>Transform3D Class Rotation</vt:lpstr>
      <vt:lpstr>Quaternions and 3D Rotation</vt:lpstr>
      <vt:lpstr>Euler Angles</vt:lpstr>
      <vt:lpstr>Conversion from Quaternions to Euler Angles</vt:lpstr>
      <vt:lpstr>Transform3D Class Demonstration</vt:lpstr>
      <vt:lpstr>Transform3D Class Demonstration</vt:lpstr>
      <vt:lpstr>TransformGroup Node</vt:lpstr>
      <vt:lpstr>TransformGroup Node</vt:lpstr>
      <vt:lpstr>TransformGroup Node</vt:lpstr>
      <vt:lpstr>TransformGroup Node Demonstration</vt:lpstr>
      <vt:lpstr>Composite Transforms</vt:lpstr>
      <vt:lpstr>Composite Transforms</vt:lpstr>
      <vt:lpstr>Composite Transforms Reflection Example</vt:lpstr>
      <vt:lpstr>Composite Transforms Reflection Example</vt:lpstr>
      <vt:lpstr> Constructing Geometries with Transformations </vt:lpstr>
      <vt:lpstr>Constructing Geometries with Transformations</vt:lpstr>
      <vt:lpstr>Constructing Geometries Extrusion</vt:lpstr>
      <vt:lpstr>Constructing Geometries Rotation</vt:lpstr>
      <vt:lpstr>Construction of a Torus</vt:lpstr>
      <vt:lpstr>Constructing Geometries Transformation and Shared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 Visão geral da Computação Gráfica</dc:title>
  <dc:creator>cacc</dc:creator>
  <cp:lastModifiedBy>CC</cp:lastModifiedBy>
  <cp:revision>787</cp:revision>
  <dcterms:created xsi:type="dcterms:W3CDTF">2007-09-19T14:23:30Z</dcterms:created>
  <dcterms:modified xsi:type="dcterms:W3CDTF">2018-11-15T14:15:48Z</dcterms:modified>
</cp:coreProperties>
</file>