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70" r:id="rId2"/>
    <p:sldId id="272" r:id="rId3"/>
    <p:sldId id="273" r:id="rId4"/>
    <p:sldId id="286" r:id="rId5"/>
    <p:sldId id="287" r:id="rId6"/>
    <p:sldId id="288" r:id="rId7"/>
    <p:sldId id="284" r:id="rId8"/>
    <p:sldId id="277" r:id="rId9"/>
    <p:sldId id="278" r:id="rId10"/>
    <p:sldId id="279" r:id="rId11"/>
    <p:sldId id="280" r:id="rId12"/>
    <p:sldId id="281" r:id="rId13"/>
    <p:sldId id="283" r:id="rId14"/>
    <p:sldId id="285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73" d="100"/>
          <a:sy n="73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4014C-F563-47B1-8FFD-050C95273D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9ABB58-4627-480A-AF69-664507CAB9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BF2ADC-17E9-44D3-BD52-6D4BF20275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93DB78-AA29-46AB-B4C2-6D06A1CD0E73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489167-82C8-4808-BA14-F5165B969D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E2CB3E-CFF0-470F-AF9F-A93CFB9EB5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4C0434-A696-44F2-9A7A-60AC355C5BB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6919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649F7-FA0D-464B-AF2F-DACD249988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C53E933-8D89-43B0-8700-190702453CB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4E3A11-FE2D-4452-B04E-8F4ACEAC70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4AEC1E-2B96-4065-B35D-65EBB0A43B7A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508D37-FC42-45D3-9BEB-DD4C02160A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08148D-1696-4DF2-AADF-89DE93C85B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527FAF-8950-4119-93F7-FD57DE4B2310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6690142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F37998-B007-4C2E-AC06-1E3346C73F2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5FE4B4B-F807-4E75-AFE1-817C3E6647C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6F3777-210C-4B28-AE46-BB34C36EB3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483A66-0AE1-4728-A24A-41C95558F705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39A9BD-FC2D-4FEC-8F5A-CD9E4C91FC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DFA938B-1AE5-43D7-BAC6-A679D13207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0112CE-4460-484C-A901-A21D1317C9AB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110537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7A047-884F-4275-9CFF-3D3078CBB7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35920F-84AC-42F8-832C-28C1EF52A7F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75CB67-53C7-47A4-B92D-8CA1D0E720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DE4FEC-35D6-4C50-A2E0-45918D2AD034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F33575-1C1E-4280-8DEB-3347D9C87D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B79469-60A1-4F8C-9728-71C0CA1971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1C628E-D16C-4B11-8834-58AAD13F58B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98242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46F1C-1F5C-4E85-A6E9-731913BF8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008E43-B8A3-444C-ACF5-CAA4F6F1A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944707-7BB5-42CC-89E4-56857B8838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D14C17-743F-4E3D-85C9-1CA8ED54519A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55AFDE-99FB-47A5-B612-7E3110357C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F115B8C-52D4-429B-A439-FAE92EE2C4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A1D184-ACBC-41DD-A9F5-43B37FC33CF0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8895485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CA8DE-6B10-4256-8130-A2099AF4D6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D9ABFC-A270-47AD-A9AA-023248257F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93D57BF-AAC6-4290-A81D-6421478E1D4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B73CC65-A54B-494E-8E5C-2C1234E77E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BC5A2C-C23B-4534-AFE3-EFB3D3CBCE4E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E89A9C-BC87-4287-BF18-A3FC93202C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A88DFF6-7FFD-45BF-8E98-9694244A1E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0836A0-DE3A-4009-97C5-6BA3A1B8BBE8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84545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5FB0-8233-4BF8-B85B-3991F8279B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30D63F-C36F-48C7-B9A6-EAE2BED310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2EA453A-5028-428E-910A-F334A411BE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E2021AF-CD6D-4910-A409-658A8E578A5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B895239-879F-42F4-9F0B-0FAF62477AD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240D252-CAAE-460D-8319-5C61D637D3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439FA-D2F5-4678-9280-2B63496ACBBA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0261F3B-EA1E-44EA-9BD5-0A11CB3C27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FAB8735-4511-41F4-A008-B5E891066A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F6C7E0-37D9-490B-8DC7-CCF7C9DDDFF8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42517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BC19D-9C04-4E9C-8DB1-B7ADB23EE7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59385F1-7CFF-48EC-A0B7-7C53AC0F64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A7EA2C-3DD5-4C8B-8A30-A547207261CF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391992-E88B-4D80-9D66-122EAB63EA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CE385E4-6198-4837-8E8E-0DF32F9B56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CA6FDD-C777-472D-911A-703FE19BCA8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9220841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570C83D-D1A9-46A5-8CCE-3877C969CA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0B8386-EDA8-41D3-9689-DDA0272DF180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0B3202E-120C-4541-ACB2-7249277A1F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7CEE589-36E5-47B6-BEBF-A1E7A4D70F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8F194B-C8AF-4249-8C0C-E994B09566A0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758199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C9268-4E45-4A7C-B95F-6D0ADE483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FFA613-76ED-4100-B74B-4CA58AC21B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21C825-36B9-4A80-9C69-1613601260E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148A88-96B0-4F4D-B096-1131EDE644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7C4BF-005C-4846-9A2F-BC0DB10114AB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644938-0677-4259-B708-B3385D2DA0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93C744-899D-464E-83BC-9D5654869B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B24489-DFE8-4BB2-844F-B5615C449279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59483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DAA72-F6AE-47CF-A50D-46AD896099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EC50024-C390-4B4E-8DA4-823359D42A6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0B01FF-0A2A-4BBD-A7F9-409885168F6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E8C5B4-D35B-42B5-8309-B8DBAD3B02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334D8C-DFFC-4DB7-B667-D7099E00033D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460132-C2A3-42AA-A577-9B21ACF5FC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A9A393-BB42-44EB-8D95-EC32597254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968CE2-3877-4488-A656-E4AA64EDC8A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67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F915956-BEA3-44A1-A7C6-A8D800C08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1D51E0-1645-4D0F-9F8E-F1B05681D5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1A9357-86F8-4270-8CEC-80904FF0F88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8286974-5F93-44E4-9178-5579769C2A13}" type="datetime1">
              <a:rPr lang="pt-PT"/>
              <a:pPr lvl="0"/>
              <a:t>04/02/2021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F60CBE-902B-498B-B04B-556AD1E148C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BBD07E-10A4-4CDF-A6D5-718EFC3F195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4FEE76B-ECF5-490C-8206-DD49C6465C81}" type="slidenum"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%"/>
        </a:lnSpc>
        <a:spcBef>
          <a:spcPts val="0"/>
        </a:spcBef>
        <a:spcAft>
          <a:spcPts val="0"/>
        </a:spcAft>
        <a:buNone/>
        <a:tabLst/>
        <a:defRPr lang="pt-PT" sz="4400" b="0" i="0" u="none" strike="noStrike" kern="1200" cap="none" spc="0" baseline="0%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%"/>
        </a:lnSpc>
        <a:spcBef>
          <a:spcPts val="1000"/>
        </a:spcBef>
        <a:spcAft>
          <a:spcPts val="0"/>
        </a:spcAft>
        <a:buSzPct val="100%"/>
        <a:buFont typeface="Arial" pitchFamily="34"/>
        <a:buChar char="•"/>
        <a:tabLst/>
        <a:defRPr lang="pt-PT" sz="2800" b="0" i="0" u="none" strike="noStrike" kern="1200" cap="none" spc="0" baseline="0%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PT" sz="2400" b="0" i="0" u="none" strike="noStrike" kern="1200" cap="none" spc="0" baseline="0%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PT" sz="2000" b="0" i="0" u="none" strike="noStrike" kern="1200" cap="none" spc="0" baseline="0%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PT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PT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jpeg"/><Relationship Id="rId1" Type="http://purl.oclc.org/ooxml/officeDocument/relationships/slideLayout" Target="../slideLayouts/slideLayout2.xml"/><Relationship Id="rId4" Type="http://purl.oclc.org/ooxml/officeDocument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13.emf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14.emf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8.jpe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07043260-19E7-4E4C-952E-EDA52FB4FB3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8ECEE01-D42B-468D-9249-452C270E25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101" y="308143"/>
            <a:ext cx="11142786" cy="1664043"/>
          </a:xfrm>
        </p:spPr>
        <p:txBody>
          <a:bodyPr/>
          <a:lstStyle/>
          <a:p>
            <a:pPr lvl="0"/>
            <a:r>
              <a:rPr lang="en-US" b="1" dirty="0" err="1"/>
              <a:t>Guarda</a:t>
            </a:r>
            <a:r>
              <a:rPr lang="en-US" b="1" dirty="0"/>
              <a:t> Capital </a:t>
            </a:r>
            <a:r>
              <a:rPr lang="en-US" b="1" dirty="0" err="1"/>
              <a:t>Europeia</a:t>
            </a:r>
            <a:r>
              <a:rPr lang="en-US" b="1" dirty="0"/>
              <a:t> da </a:t>
            </a:r>
            <a:r>
              <a:rPr lang="en-US" b="1" dirty="0" err="1"/>
              <a:t>Cultura</a:t>
            </a:r>
            <a:r>
              <a:rPr lang="en-US" b="1" dirty="0"/>
              <a:t> 2027</a:t>
            </a:r>
          </a:p>
        </p:txBody>
      </p:sp>
      <p:pic>
        <p:nvPicPr>
          <p:cNvPr id="4" name="Imagem 6">
            <a:extLst>
              <a:ext uri="{FF2B5EF4-FFF2-40B4-BE49-F238E27FC236}">
                <a16:creationId xmlns:a16="http://schemas.microsoft.com/office/drawing/2014/main" id="{215169AF-A940-4201-A16F-759AEFB9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075" y="266629"/>
            <a:ext cx="2349797" cy="34125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FC414D1-FC76-480B-A88D-91377796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32" y="2036304"/>
            <a:ext cx="4232821" cy="21108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1E5CBADB-C5DD-40F2-8B1F-6DC40865B208}"/>
              </a:ext>
            </a:extLst>
          </p:cNvPr>
          <p:cNvSpPr txBox="1"/>
          <p:nvPr/>
        </p:nvSpPr>
        <p:spPr>
          <a:xfrm>
            <a:off x="738533" y="5113983"/>
            <a:ext cx="5360962" cy="1488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%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rPr>
              <a:t>Afonso Antunes</a:t>
            </a:r>
          </a:p>
          <a:p>
            <a:pPr marL="0" marR="0" lvl="0" indent="0" algn="l" defTabSz="914400" rtl="0" fontAlgn="auto" hangingPunct="1">
              <a:lnSpc>
                <a:spcPct val="90%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rPr>
              <a:t>Carolina Rei</a:t>
            </a:r>
          </a:p>
          <a:p>
            <a:pPr marL="0" marR="0" lvl="0" indent="0" algn="l" defTabSz="914400" rtl="0" fontAlgn="auto" hangingPunct="1">
              <a:lnSpc>
                <a:spcPct val="90%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rPr>
              <a:t>Vagner Bom Jesus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Imagem 4" descr="Uma imagem com texto, ClipArt&#10;&#10;Descrição gerada automaticamente">
            <a:extLst>
              <a:ext uri="{FF2B5EF4-FFF2-40B4-BE49-F238E27FC236}">
                <a16:creationId xmlns:a16="http://schemas.microsoft.com/office/drawing/2014/main" id="{7AC26DD8-C5B2-4AAA-B4DA-E44853A74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132" y="5455447"/>
            <a:ext cx="1743459" cy="7924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CaixaDeTexto 14">
            <a:extLst>
              <a:ext uri="{FF2B5EF4-FFF2-40B4-BE49-F238E27FC236}">
                <a16:creationId xmlns:a16="http://schemas.microsoft.com/office/drawing/2014/main" id="{9586A16B-4259-4033-B654-965675A00948}"/>
              </a:ext>
            </a:extLst>
          </p:cNvPr>
          <p:cNvSpPr txBox="1"/>
          <p:nvPr/>
        </p:nvSpPr>
        <p:spPr>
          <a:xfrm>
            <a:off x="740599" y="4529553"/>
            <a:ext cx="6760634" cy="7057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%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Engenharia</a:t>
            </a:r>
            <a:r>
              <a:rPr lang="en-US" sz="16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de Software </a:t>
            </a:r>
          </a:p>
          <a:p>
            <a:pPr marL="0" marR="0" lvl="0" indent="0" algn="l" defTabSz="914400" rtl="0" fontAlgn="auto" hangingPunct="1">
              <a:lnSpc>
                <a:spcPct val="90%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>
            <a:extLst>
              <a:ext uri="{FF2B5EF4-FFF2-40B4-BE49-F238E27FC236}">
                <a16:creationId xmlns:a16="http://schemas.microsoft.com/office/drawing/2014/main" id="{0E9643DC-60BE-4BD0-A1BF-320BD72819A8}"/>
              </a:ext>
            </a:extLst>
          </p:cNvPr>
          <p:cNvSpPr txBox="1"/>
          <p:nvPr/>
        </p:nvSpPr>
        <p:spPr>
          <a:xfrm>
            <a:off x="463829" y="490328"/>
            <a:ext cx="8445040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0" cap="none" spc="0" baseline="0%" dirty="0">
                <a:solidFill>
                  <a:srgbClr val="1F3864"/>
                </a:solidFill>
                <a:uFillTx/>
                <a:latin typeface="Calibri Light"/>
                <a:ea typeface="Yu Gothic Light"/>
                <a:cs typeface="Times New Roman"/>
              </a:rPr>
              <a:t>Diagrama de Estados Criar Eventos</a:t>
            </a:r>
            <a:endParaRPr lang="pt-PT" sz="3600" b="1" i="0" u="none" strike="noStrike" kern="0" cap="none" spc="0" baseline="0%" dirty="0">
              <a:solidFill>
                <a:srgbClr val="1F3864"/>
              </a:solidFill>
              <a:uFillTx/>
              <a:latin typeface="Calibri Light" pitchFamily="34"/>
              <a:ea typeface="Yu Gothic Light" pitchFamily="34"/>
              <a:cs typeface="Times New Roman" pitchFamily="1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8D588E-CD52-44FD-9943-D1FC72D1E2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2129245"/>
            <a:ext cx="9013371" cy="38927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>
            <a:extLst>
              <a:ext uri="{FF2B5EF4-FFF2-40B4-BE49-F238E27FC236}">
                <a16:creationId xmlns:a16="http://schemas.microsoft.com/office/drawing/2014/main" id="{D4C230E0-519C-49FF-A498-AC34D06646DE}"/>
              </a:ext>
            </a:extLst>
          </p:cNvPr>
          <p:cNvSpPr txBox="1"/>
          <p:nvPr/>
        </p:nvSpPr>
        <p:spPr>
          <a:xfrm>
            <a:off x="463829" y="490328"/>
            <a:ext cx="11135988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0" cap="none" spc="0" baseline="0%" dirty="0">
                <a:solidFill>
                  <a:srgbClr val="1F3864"/>
                </a:solidFill>
                <a:uFillTx/>
                <a:latin typeface="Calibri Light"/>
                <a:ea typeface="Yu Gothic Light"/>
                <a:cs typeface="Times New Roman"/>
              </a:rPr>
              <a:t>Diagrama de Atividade</a:t>
            </a:r>
            <a:r>
              <a:rPr lang="pt-PT" sz="3600" b="1" kern="0" dirty="0">
                <a:solidFill>
                  <a:srgbClr val="1F3864"/>
                </a:solidFill>
                <a:latin typeface="Calibri Light" pitchFamily="34"/>
                <a:ea typeface="Yu Gothic Light" pitchFamily="34"/>
                <a:cs typeface="Times New Roman" pitchFamily="18"/>
              </a:rPr>
              <a:t> Entrar em Contacto com Gestor</a:t>
            </a:r>
            <a:endParaRPr lang="pt-PT" sz="3600" b="1" i="0" u="none" strike="noStrike" kern="0" cap="none" spc="0" baseline="0%" dirty="0">
              <a:solidFill>
                <a:srgbClr val="1F3864"/>
              </a:solidFill>
              <a:uFillTx/>
              <a:latin typeface="Calibri Light" pitchFamily="34"/>
              <a:ea typeface="Yu Gothic Light" pitchFamily="34"/>
              <a:cs typeface="Times New Roman" pitchFamily="1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0A691B-79CB-448F-879C-7BD641AC99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96" y="1136660"/>
            <a:ext cx="6112510" cy="53686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>
            <a:extLst>
              <a:ext uri="{FF2B5EF4-FFF2-40B4-BE49-F238E27FC236}">
                <a16:creationId xmlns:a16="http://schemas.microsoft.com/office/drawing/2014/main" id="{F4A6BB0D-9316-4CCC-BBBC-1CE04324ECAC}"/>
              </a:ext>
            </a:extLst>
          </p:cNvPr>
          <p:cNvSpPr txBox="1"/>
          <p:nvPr/>
        </p:nvSpPr>
        <p:spPr>
          <a:xfrm>
            <a:off x="463829" y="209006"/>
            <a:ext cx="684974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0" cap="none" spc="0" baseline="0%" dirty="0">
                <a:solidFill>
                  <a:srgbClr val="1F3864"/>
                </a:solidFill>
                <a:uFillTx/>
                <a:latin typeface="Calibri Light"/>
                <a:ea typeface="Yu Gothic Light"/>
                <a:cs typeface="Times New Roman"/>
              </a:rPr>
              <a:t>Diagrama de Instalação</a:t>
            </a:r>
            <a:endParaRPr lang="pt-PT" sz="3600" b="1" i="0" u="none" strike="noStrike" kern="0" cap="none" spc="0" baseline="0%" dirty="0">
              <a:solidFill>
                <a:srgbClr val="1F3864"/>
              </a:solidFill>
              <a:uFillTx/>
              <a:latin typeface="Calibri Light" pitchFamily="34"/>
              <a:ea typeface="Yu Gothic Light" pitchFamily="34"/>
              <a:cs typeface="Times New Roman" pitchFamily="1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C442BA-D4A3-4395-A552-5BEE873323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22" y="1323050"/>
            <a:ext cx="6989986" cy="53259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>
            <a:extLst>
              <a:ext uri="{FF2B5EF4-FFF2-40B4-BE49-F238E27FC236}">
                <a16:creationId xmlns:a16="http://schemas.microsoft.com/office/drawing/2014/main" id="{68FEAB82-468A-41EF-BD35-990DFB14936F}"/>
              </a:ext>
            </a:extLst>
          </p:cNvPr>
          <p:cNvSpPr txBox="1"/>
          <p:nvPr/>
        </p:nvSpPr>
        <p:spPr>
          <a:xfrm>
            <a:off x="463829" y="490328"/>
            <a:ext cx="684974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0" cap="none" spc="0" baseline="0%">
                <a:solidFill>
                  <a:srgbClr val="1F3864"/>
                </a:solidFill>
                <a:uFillTx/>
                <a:latin typeface="Calibri Light"/>
                <a:ea typeface="Yu Gothic Light"/>
                <a:cs typeface="Times New Roman"/>
              </a:rPr>
              <a:t>Tabela de Casos de Teste</a:t>
            </a:r>
            <a:endParaRPr lang="en-US" sz="1800" b="0" i="0" u="none" strike="noStrike" kern="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Imagem 16">
            <a:extLst>
              <a:ext uri="{FF2B5EF4-FFF2-40B4-BE49-F238E27FC236}">
                <a16:creationId xmlns:a16="http://schemas.microsoft.com/office/drawing/2014/main" id="{F79438AC-A117-4308-B5B9-51D0B4AB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.167%"/>
          <a:stretch>
            <a:fillRect/>
          </a:stretch>
        </p:blipFill>
        <p:spPr>
          <a:xfrm>
            <a:off x="3116796" y="1136663"/>
            <a:ext cx="5958404" cy="523101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>
            <a:extLst>
              <a:ext uri="{FF2B5EF4-FFF2-40B4-BE49-F238E27FC236}">
                <a16:creationId xmlns:a16="http://schemas.microsoft.com/office/drawing/2014/main" id="{84034E32-EC02-4104-9BBC-3B815CC68736}"/>
              </a:ext>
            </a:extLst>
          </p:cNvPr>
          <p:cNvSpPr txBox="1"/>
          <p:nvPr/>
        </p:nvSpPr>
        <p:spPr>
          <a:xfrm>
            <a:off x="463829" y="490328"/>
            <a:ext cx="7473674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0" cap="none" spc="0" baseline="0%" dirty="0">
                <a:solidFill>
                  <a:srgbClr val="1F3864"/>
                </a:solidFill>
                <a:uFillTx/>
                <a:latin typeface="Calibri Light"/>
                <a:ea typeface="Yu Gothic Light"/>
                <a:cs typeface="Times New Roman"/>
              </a:rPr>
              <a:t>Tabela de Casos de Teste (Continuação)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566462-93E7-4D75-B968-6E684A08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.452%" b="-0.001%"/>
          <a:stretch>
            <a:fillRect/>
          </a:stretch>
        </p:blipFill>
        <p:spPr>
          <a:xfrm>
            <a:off x="2671831" y="1136663"/>
            <a:ext cx="6848325" cy="468947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>
            <a:extLst>
              <a:ext uri="{FF2B5EF4-FFF2-40B4-BE49-F238E27FC236}">
                <a16:creationId xmlns:a16="http://schemas.microsoft.com/office/drawing/2014/main" id="{2E1CC773-733D-4EF3-918D-D00ABEC41426}"/>
              </a:ext>
            </a:extLst>
          </p:cNvPr>
          <p:cNvSpPr txBox="1"/>
          <p:nvPr/>
        </p:nvSpPr>
        <p:spPr>
          <a:xfrm>
            <a:off x="224677" y="574736"/>
            <a:ext cx="6849742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PT" sz="3200" b="1" i="0" u="none" strike="noStrike" kern="0" cap="none" spc="0" baseline="0%">
                <a:solidFill>
                  <a:srgbClr val="1F3864"/>
                </a:solidFill>
                <a:uFillTx/>
                <a:latin typeface="Calibri Light" pitchFamily="34"/>
                <a:ea typeface="Yu Gothic Light" pitchFamily="34"/>
                <a:cs typeface="Times New Roman" pitchFamily="18"/>
              </a:rPr>
              <a:t>Diagrama de Casos de Uso  </a:t>
            </a:r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72C07A29-D478-4795-B347-B0FDCC31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005" y="399144"/>
            <a:ext cx="5932288" cy="62621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>
            <a:extLst>
              <a:ext uri="{FF2B5EF4-FFF2-40B4-BE49-F238E27FC236}">
                <a16:creationId xmlns:a16="http://schemas.microsoft.com/office/drawing/2014/main" id="{1FCAD2FB-0421-440F-98A2-2EB92DC9926C}"/>
              </a:ext>
            </a:extLst>
          </p:cNvPr>
          <p:cNvSpPr txBox="1"/>
          <p:nvPr/>
        </p:nvSpPr>
        <p:spPr>
          <a:xfrm>
            <a:off x="126205" y="474226"/>
            <a:ext cx="6849742" cy="14824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0" cap="none" spc="0" baseline="0%">
                <a:solidFill>
                  <a:srgbClr val="1F3864"/>
                </a:solidFill>
                <a:uFillTx/>
                <a:latin typeface="Calibri Light" pitchFamily="34"/>
                <a:ea typeface="Yu Gothic Light" pitchFamily="34"/>
                <a:cs typeface="Times New Roman" pitchFamily="18"/>
              </a:rPr>
              <a:t>Descrição estruturada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PT" sz="3600" b="1" i="0" u="none" strike="noStrike" kern="0" cap="none" spc="0" baseline="0%">
              <a:solidFill>
                <a:srgbClr val="1F3864"/>
              </a:solidFill>
              <a:uFillTx/>
              <a:latin typeface="Calibri Light" pitchFamily="34"/>
              <a:ea typeface="Yu Gothic Light" pitchFamily="34"/>
              <a:cs typeface="Times New Roman" pitchFamily="1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CBC02C-003D-4A47-99C5-B8B6DB1F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5" y="1353247"/>
            <a:ext cx="8001484" cy="43948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id="{440796A9-7D6E-4CE5-BA58-8B017FC4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898" y="1120423"/>
            <a:ext cx="4224107" cy="50144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4">
            <a:extLst>
              <a:ext uri="{FF2B5EF4-FFF2-40B4-BE49-F238E27FC236}">
                <a16:creationId xmlns:a16="http://schemas.microsoft.com/office/drawing/2014/main" id="{BA9CFE7F-92D6-4BD9-BF71-E97671000D8C}"/>
              </a:ext>
            </a:extLst>
          </p:cNvPr>
          <p:cNvSpPr txBox="1"/>
          <p:nvPr/>
        </p:nvSpPr>
        <p:spPr>
          <a:xfrm>
            <a:off x="372388" y="281322"/>
            <a:ext cx="9620697" cy="646331"/>
          </a:xfrm>
          <a:prstGeom prst="rect">
            <a:avLst/>
          </a:prstGeom>
          <a:noFill/>
          <a:ln cap="flat">
            <a:solidFill>
              <a:schemeClr val="tx2">
                <a:lumMod val="75%"/>
              </a:schemeClr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PT" sz="3600" b="1" dirty="0">
                <a:ln w="0"/>
                <a:solidFill>
                  <a:srgbClr val="002060"/>
                </a:solidFill>
                <a:latin typeface="+mj-lt"/>
                <a:ea typeface="Yu Mincho" panose="02020400000000000000" pitchFamily="18" charset="-128"/>
                <a:cs typeface="Arial" panose="020B0604020202020204" pitchFamily="34" charset="0"/>
              </a:rPr>
              <a:t>Semântica e Operações da Classe Evento</a:t>
            </a:r>
            <a:endParaRPr lang="pt-PT" sz="3600" b="1" i="0" u="none" strike="noStrike" kern="0" cap="none" spc="0" baseline="0%" dirty="0">
              <a:solidFill>
                <a:srgbClr val="002060"/>
              </a:solidFill>
              <a:uFillTx/>
              <a:latin typeface="+mj-lt"/>
              <a:ea typeface="Yu Gothic Light" pitchFamily="34"/>
              <a:cs typeface="Times New Roman" pitchFamily="18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557C666-BA87-4D26-92B0-09824C786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38340"/>
              </p:ext>
            </p:extLst>
          </p:nvPr>
        </p:nvGraphicFramePr>
        <p:xfrm>
          <a:off x="372387" y="1551535"/>
          <a:ext cx="2814949" cy="3810628"/>
        </p:xfrm>
        <a:graphic>
          <a:graphicData uri="http://purl.oclc.org/ooxml/drawingml/table">
            <a:tbl>
              <a:tblPr firstRow="1" firstCol="1" bandRow="1"/>
              <a:tblGrid>
                <a:gridCol w="2814949">
                  <a:extLst>
                    <a:ext uri="{9D8B030D-6E8A-4147-A177-3AD203B41FA5}">
                      <a16:colId xmlns:a16="http://schemas.microsoft.com/office/drawing/2014/main" val="1781114288"/>
                    </a:ext>
                  </a:extLst>
                </a:gridCol>
              </a:tblGrid>
              <a:tr h="411853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2400" b="1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Evento</a:t>
                      </a:r>
                      <a:endParaRPr lang="pt-PT" sz="3200" dirty="0">
                        <a:effectLst/>
                        <a:latin typeface="+mn-lt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08723"/>
                  </a:ext>
                </a:extLst>
              </a:tr>
              <a:tr h="1621483"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Id_Evento</a:t>
                      </a:r>
                      <a:r>
                        <a:rPr lang="en-GB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 (PK) (int)</a:t>
                      </a:r>
                      <a:endParaRPr lang="pt-PT" sz="2000" dirty="0">
                        <a:effectLst/>
                        <a:latin typeface="+mn-lt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Id_Municipio</a:t>
                      </a:r>
                      <a:r>
                        <a:rPr lang="en-GB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 (FK)</a:t>
                      </a:r>
                      <a:endParaRPr lang="pt-PT" sz="2000" dirty="0">
                        <a:effectLst/>
                        <a:latin typeface="+mn-lt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Nome (</a:t>
                      </a:r>
                      <a:r>
                        <a:rPr lang="pt-PT" sz="1600" dirty="0" err="1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)</a:t>
                      </a:r>
                      <a:endParaRPr lang="pt-PT" sz="2000" dirty="0">
                        <a:effectLst/>
                        <a:latin typeface="+mn-lt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Descrição (</a:t>
                      </a:r>
                      <a:r>
                        <a:rPr lang="pt-PT" sz="1600" dirty="0" err="1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)</a:t>
                      </a:r>
                      <a:endParaRPr lang="pt-PT" sz="2000" dirty="0">
                        <a:effectLst/>
                        <a:latin typeface="+mn-lt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 err="1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Data_Realizacao</a:t>
                      </a: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lang="pt-PT" sz="1600" dirty="0" err="1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DataTime</a:t>
                      </a: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)</a:t>
                      </a:r>
                      <a:endParaRPr lang="pt-PT" sz="2000" dirty="0">
                        <a:effectLst/>
                        <a:latin typeface="+mn-lt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 err="1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Lotacao_max</a:t>
                      </a: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lang="pt-PT" sz="1600" dirty="0" err="1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)</a:t>
                      </a:r>
                      <a:endParaRPr lang="pt-PT" sz="2000" dirty="0">
                        <a:effectLst/>
                        <a:latin typeface="+mn-lt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61789"/>
                  </a:ext>
                </a:extLst>
              </a:tr>
              <a:tr h="1041218"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- Criar()</a:t>
                      </a:r>
                      <a:endParaRPr lang="pt-PT" sz="2000" dirty="0">
                        <a:effectLst/>
                        <a:latin typeface="+mn-lt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- Editar</a:t>
                      </a:r>
                      <a:r>
                        <a:rPr lang="pt-PT" sz="1600" b="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()</a:t>
                      </a:r>
                      <a:endParaRPr lang="pt-PT" sz="2000" b="0" dirty="0">
                        <a:effectLst/>
                        <a:latin typeface="+mn-lt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- Cancelar()</a:t>
                      </a:r>
                      <a:endParaRPr lang="pt-PT" sz="2000" dirty="0">
                        <a:effectLst/>
                        <a:latin typeface="+mn-lt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+mn-lt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- Consultar()</a:t>
                      </a:r>
                      <a:endParaRPr lang="pt-PT" sz="2000" dirty="0">
                        <a:effectLst/>
                        <a:latin typeface="+mn-lt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98695"/>
                  </a:ext>
                </a:extLst>
              </a:tr>
            </a:tbl>
          </a:graphicData>
        </a:graphic>
      </p:graphicFrame>
      <p:sp>
        <p:nvSpPr>
          <p:cNvPr id="9" name="Caixa de Texto 2">
            <a:extLst>
              <a:ext uri="{FF2B5EF4-FFF2-40B4-BE49-F238E27FC236}">
                <a16:creationId xmlns:a16="http://schemas.microsoft.com/office/drawing/2014/main" id="{5122572E-4607-4BD0-A456-97048ABC2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232" y="1724025"/>
            <a:ext cx="5362847" cy="2665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%" g="0%" b="0%"/>
          </a:lnRef>
          <a:fillRef idx="0">
            <a:scrgbClr r="0%" g="0%" b="0%"/>
          </a:fillRef>
          <a:effectRef idx="0">
            <a:scrgbClr r="0%" g="0%" b="0%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%"/>
              </a:lnSpc>
              <a:spcAft>
                <a:spcPts val="800"/>
              </a:spcAft>
            </a:pPr>
            <a:r>
              <a:rPr lang="pt-PT" b="1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- Evento</a:t>
            </a:r>
            <a:endParaRPr lang="pt-PT" dirty="0"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07%"/>
              </a:lnSpc>
              <a:spcAft>
                <a:spcPts val="800"/>
              </a:spcAft>
            </a:pPr>
            <a:r>
              <a:rPr lang="pt-PT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A classe Evento participa nos seguintes casos de uso:</a:t>
            </a:r>
          </a:p>
          <a:p>
            <a:pPr marL="457200" indent="-228600" algn="just">
              <a:lnSpc>
                <a:spcPct val="107%"/>
              </a:lnSpc>
            </a:pPr>
            <a:r>
              <a:rPr lang="pt-PT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Criar Eventos;</a:t>
            </a:r>
          </a:p>
          <a:p>
            <a:pPr marL="457200" indent="-228600" algn="just">
              <a:lnSpc>
                <a:spcPct val="107%"/>
              </a:lnSpc>
              <a:spcAft>
                <a:spcPts val="800"/>
              </a:spcAft>
            </a:pPr>
            <a:r>
              <a:rPr lang="pt-PT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Reservar Eventos;</a:t>
            </a:r>
          </a:p>
          <a:p>
            <a:pPr algn="just">
              <a:lnSpc>
                <a:spcPct val="107%"/>
              </a:lnSpc>
              <a:spcAft>
                <a:spcPts val="800"/>
              </a:spcAft>
            </a:pPr>
            <a:r>
              <a:rPr lang="pt-PT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4350702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1B673CB-6469-40AF-823A-706DE8F63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10068"/>
              </p:ext>
            </p:extLst>
          </p:nvPr>
        </p:nvGraphicFramePr>
        <p:xfrm>
          <a:off x="705393" y="914400"/>
          <a:ext cx="11103430" cy="5770463"/>
        </p:xfrm>
        <a:graphic>
          <a:graphicData uri="http://purl.oclc.org/ooxml/drawingml/table">
            <a:tbl>
              <a:tblPr firstRow="1" firstCol="1" bandRow="1"/>
              <a:tblGrid>
                <a:gridCol w="2109162">
                  <a:extLst>
                    <a:ext uri="{9D8B030D-6E8A-4147-A177-3AD203B41FA5}">
                      <a16:colId xmlns:a16="http://schemas.microsoft.com/office/drawing/2014/main" val="2575230642"/>
                    </a:ext>
                  </a:extLst>
                </a:gridCol>
                <a:gridCol w="1671746">
                  <a:extLst>
                    <a:ext uri="{9D8B030D-6E8A-4147-A177-3AD203B41FA5}">
                      <a16:colId xmlns:a16="http://schemas.microsoft.com/office/drawing/2014/main" val="917747920"/>
                    </a:ext>
                  </a:extLst>
                </a:gridCol>
                <a:gridCol w="1547092">
                  <a:extLst>
                    <a:ext uri="{9D8B030D-6E8A-4147-A177-3AD203B41FA5}">
                      <a16:colId xmlns:a16="http://schemas.microsoft.com/office/drawing/2014/main" val="2589039254"/>
                    </a:ext>
                  </a:extLst>
                </a:gridCol>
                <a:gridCol w="1766353">
                  <a:extLst>
                    <a:ext uri="{9D8B030D-6E8A-4147-A177-3AD203B41FA5}">
                      <a16:colId xmlns:a16="http://schemas.microsoft.com/office/drawing/2014/main" val="1777418356"/>
                    </a:ext>
                  </a:extLst>
                </a:gridCol>
                <a:gridCol w="2409675">
                  <a:extLst>
                    <a:ext uri="{9D8B030D-6E8A-4147-A177-3AD203B41FA5}">
                      <a16:colId xmlns:a16="http://schemas.microsoft.com/office/drawing/2014/main" val="3916747754"/>
                    </a:ext>
                  </a:extLst>
                </a:gridCol>
                <a:gridCol w="1599402">
                  <a:extLst>
                    <a:ext uri="{9D8B030D-6E8A-4147-A177-3AD203B41FA5}">
                      <a16:colId xmlns:a16="http://schemas.microsoft.com/office/drawing/2014/main" val="1147708445"/>
                    </a:ext>
                  </a:extLst>
                </a:gridCol>
              </a:tblGrid>
              <a:tr h="325563">
                <a:tc gridSpan="6"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400" b="1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Evento</a:t>
                      </a:r>
                      <a:endParaRPr lang="pt-PT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60467"/>
                  </a:ext>
                </a:extLst>
              </a:tr>
              <a:tr h="172580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b="1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Nome do Campo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b="1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Tipo de dados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b="1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Descrição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b="1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Valores Validos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b="1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Formato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b="1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Restrições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5505"/>
                  </a:ext>
                </a:extLst>
              </a:tr>
              <a:tr h="850240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err="1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Id_Evento</a:t>
                      </a: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 (PK)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Número sequencial que identifica de forma única cada evento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Maiores que zero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Até 8 dígitos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Gerado pelo sistema / Não alterável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175969"/>
                  </a:ext>
                </a:extLst>
              </a:tr>
              <a:tr h="850240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Id_Municipio (FK)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 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 err="1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PT" sz="1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sz="1200" dirty="0" err="1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Key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Número sequencial que identifica de forma única cada município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Maiores que zero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Até 8 dígitos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Informado pelo sistema / Não alterável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900860"/>
                  </a:ext>
                </a:extLst>
              </a:tr>
              <a:tr h="507109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 err="1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String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Nome que identifica cada evento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De A – z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Entre 3 e 20 caracteres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Introduzido / Obrigatório / Alterável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581131"/>
                  </a:ext>
                </a:extLst>
              </a:tr>
              <a:tr h="507109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Descrição que identifica cada evento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De A – z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Entre 10 e 500 caracteres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Introduzido / Obrigatório / Alterável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25464"/>
                  </a:ext>
                </a:extLst>
              </a:tr>
              <a:tr h="678674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Data_Realizacao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DataTime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Data de realização que identifica cada evento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De 0-9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Data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Introduzido / Obrigatório / Alterável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96542"/>
                  </a:ext>
                </a:extLst>
              </a:tr>
              <a:tr h="507109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Lotacao_max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Lotação máxima que identifica cada evento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De 0-9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Até 4 dígitos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Introduzido / Obrigatório / Alterável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857004"/>
                  </a:ext>
                </a:extLst>
              </a:tr>
              <a:tr h="678674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Estado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L="48189" marR="48189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Permite desativar ou não o estado do Eventos</a:t>
                      </a:r>
                    </a:p>
                  </a:txBody>
                  <a:tcPr marL="48189" marR="48189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Sim / Não</a:t>
                      </a:r>
                    </a:p>
                  </a:txBody>
                  <a:tcPr marL="48189" marR="48189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Sim = Indisponível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Não = Disponível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Obrigatório / Alterável</a:t>
                      </a:r>
                    </a:p>
                  </a:txBody>
                  <a:tcPr marL="48189" marR="48189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52955"/>
                  </a:ext>
                </a:extLst>
              </a:tr>
              <a:tr h="678674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Data Estado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DataTime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Data que identifica a alteração do Evento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De 0-9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Data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Introduzido / Obrigatório / Alterável</a:t>
                      </a:r>
                    </a:p>
                  </a:txBody>
                  <a:tcPr marL="48189" marR="48189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8342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69CFE64E-8996-451F-8D29-7914138E576C}"/>
              </a:ext>
            </a:extLst>
          </p:cNvPr>
          <p:cNvSpPr txBox="1"/>
          <p:nvPr/>
        </p:nvSpPr>
        <p:spPr>
          <a:xfrm>
            <a:off x="705393" y="173137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ln w="0"/>
                <a:solidFill>
                  <a:srgbClr val="002060"/>
                </a:solidFill>
                <a:latin typeface="+mj-lt"/>
                <a:ea typeface="Yu Mincho" panose="02020400000000000000" pitchFamily="18" charset="-128"/>
                <a:cs typeface="Arial" panose="020B0604020202020204" pitchFamily="34" charset="0"/>
              </a:rPr>
              <a:t>Semântica </a:t>
            </a:r>
            <a:r>
              <a:rPr lang="pt-PT" sz="3200" b="1" i="0" u="none" strike="noStrike" kern="0" cap="none" spc="0" baseline="0%" dirty="0">
                <a:solidFill>
                  <a:srgbClr val="1F3864"/>
                </a:solidFill>
                <a:uFillTx/>
                <a:latin typeface="Calibri Light"/>
                <a:ea typeface="Yu Gothic Light"/>
                <a:cs typeface="Times New Roman"/>
              </a:rPr>
              <a:t>(Continuação)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500014159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CB5D734-77A6-43F0-A4B8-F2C15752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20626"/>
              </p:ext>
            </p:extLst>
          </p:nvPr>
        </p:nvGraphicFramePr>
        <p:xfrm>
          <a:off x="1414870" y="972624"/>
          <a:ext cx="9910627" cy="5460650"/>
        </p:xfrm>
        <a:graphic>
          <a:graphicData uri="http://purl.oclc.org/ooxml/drawingml/table">
            <a:tbl>
              <a:tblPr firstRow="1" firstCol="1" bandRow="1"/>
              <a:tblGrid>
                <a:gridCol w="1052322">
                  <a:extLst>
                    <a:ext uri="{9D8B030D-6E8A-4147-A177-3AD203B41FA5}">
                      <a16:colId xmlns:a16="http://schemas.microsoft.com/office/drawing/2014/main" val="3180713614"/>
                    </a:ext>
                  </a:extLst>
                </a:gridCol>
                <a:gridCol w="8858305">
                  <a:extLst>
                    <a:ext uri="{9D8B030D-6E8A-4147-A177-3AD203B41FA5}">
                      <a16:colId xmlns:a16="http://schemas.microsoft.com/office/drawing/2014/main" val="2298932739"/>
                    </a:ext>
                  </a:extLst>
                </a:gridCol>
              </a:tblGrid>
              <a:tr h="2419159"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Criar()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Operação que permite criar evento: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O sistema gera o Id_Evento;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O Id_Municipio é selecionado de acordo com a realização do evento;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Introduzir o Nome;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Introduzir a Descrição;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Introduzir a Data da Realização;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Introduzir a Lotação Máxima;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Estado = Disponível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Data Estado = Data Sistema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Criar Evento.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957637"/>
                  </a:ext>
                </a:extLst>
              </a:tr>
              <a:tr h="1488788"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Editar()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Operação que permite a edição dos dados do evento: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O sistema vai buscar o ID_Evento e o ID_Municipio correspondentes;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Pode editar o Nome;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Pode editar a Descrição;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Pode editar a Data da Realização;</a:t>
                      </a:r>
                    </a:p>
                    <a:p>
                      <a:pPr marL="342900" lvl="0" indent="-342900">
                        <a:lnSpc>
                          <a:spcPct val="107%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Pode editar a Lotação Máxima.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063868"/>
                  </a:ext>
                </a:extLst>
              </a:tr>
              <a:tr h="893212"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Cancelar()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Operação que permite o cancelamento do evento:</a:t>
                      </a:r>
                    </a:p>
                    <a:p>
                      <a:pPr marL="342900" lvl="0" indent="-342900" algn="just">
                        <a:lnSpc>
                          <a:spcPct val="107%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O sistema pergunta se deseja confirmar o cancelamento do evento na plataforma;</a:t>
                      </a:r>
                    </a:p>
                    <a:p>
                      <a:pPr marL="342900" lvl="0" indent="-342900" algn="just">
                        <a:lnSpc>
                          <a:spcPct val="107%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Caso a sua resposta seja sim, o sistema irá cancelar o evento (Estado = Cancelado), caso contrário, o sistema irá manter os dados do Evento inalterável.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468831"/>
                  </a:ext>
                </a:extLst>
              </a:tr>
              <a:tr h="222306"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4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Consultar()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Operação que permite a consulta dos dados de um determinado Evento através do nome; Município, data realização.</a:t>
                      </a:r>
                    </a:p>
                    <a:p>
                      <a:pPr marL="22860">
                        <a:lnSpc>
                          <a:spcPct val="107%"/>
                        </a:lnSpc>
                        <a:spcAft>
                          <a:spcPts val="800"/>
                        </a:spcAft>
                      </a:pPr>
                      <a:endParaRPr lang="pt-PT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1804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8A42F08-D6B1-4826-B86A-58B32DAEE974}"/>
              </a:ext>
            </a:extLst>
          </p:cNvPr>
          <p:cNvSpPr txBox="1"/>
          <p:nvPr/>
        </p:nvSpPr>
        <p:spPr>
          <a:xfrm>
            <a:off x="705393" y="173137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ln w="0"/>
                <a:solidFill>
                  <a:srgbClr val="002060"/>
                </a:solidFill>
                <a:latin typeface="+mj-lt"/>
                <a:ea typeface="Yu Mincho" panose="02020400000000000000" pitchFamily="18" charset="-128"/>
                <a:cs typeface="Arial" panose="020B0604020202020204" pitchFamily="34" charset="0"/>
              </a:rPr>
              <a:t>Semântica </a:t>
            </a:r>
            <a:r>
              <a:rPr lang="pt-PT" sz="3200" b="1" i="0" u="none" strike="noStrike" kern="0" cap="none" spc="0" baseline="0%" dirty="0">
                <a:solidFill>
                  <a:srgbClr val="1F3864"/>
                </a:solidFill>
                <a:uFillTx/>
                <a:latin typeface="Calibri Light"/>
                <a:ea typeface="Yu Gothic Light"/>
                <a:cs typeface="Times New Roman"/>
              </a:rPr>
              <a:t>(Continuação)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46409128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>
            <a:extLst>
              <a:ext uri="{FF2B5EF4-FFF2-40B4-BE49-F238E27FC236}">
                <a16:creationId xmlns:a16="http://schemas.microsoft.com/office/drawing/2014/main" id="{E1CC18DC-A8AC-4A5F-AD64-992EF2D5E665}"/>
              </a:ext>
            </a:extLst>
          </p:cNvPr>
          <p:cNvSpPr txBox="1"/>
          <p:nvPr/>
        </p:nvSpPr>
        <p:spPr>
          <a:xfrm>
            <a:off x="463829" y="490328"/>
            <a:ext cx="6849742" cy="14824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0" cap="none" spc="0" baseline="0%" dirty="0">
                <a:solidFill>
                  <a:srgbClr val="1F3864"/>
                </a:solidFill>
                <a:uFillTx/>
                <a:latin typeface="Calibri Light"/>
                <a:ea typeface="Yu Gothic Light"/>
                <a:cs typeface="Times New Roman"/>
              </a:rPr>
              <a:t>User </a:t>
            </a:r>
            <a:r>
              <a:rPr lang="pt-PT" sz="3600" b="1" i="0" u="none" strike="noStrike" kern="0" cap="none" spc="0" baseline="0%" dirty="0" err="1">
                <a:solidFill>
                  <a:srgbClr val="1F3864"/>
                </a:solidFill>
                <a:uFillTx/>
                <a:latin typeface="Calibri Light"/>
                <a:ea typeface="Yu Gothic Light"/>
                <a:cs typeface="Times New Roman"/>
              </a:rPr>
              <a:t>Story</a:t>
            </a:r>
            <a:endParaRPr lang="pt-PT" sz="3600" b="1" i="0" u="none" strike="noStrike" kern="0" cap="none" spc="0" baseline="0%" dirty="0">
              <a:solidFill>
                <a:srgbClr val="1F3864"/>
              </a:solidFill>
              <a:uFillTx/>
              <a:latin typeface="Calibri Light" pitchFamily="34"/>
              <a:ea typeface="Yu Gothic Light" pitchFamily="34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PT" sz="3600" b="1" i="0" u="none" strike="noStrike" kern="0" cap="none" spc="0" baseline="0%" dirty="0">
              <a:solidFill>
                <a:srgbClr val="1F3864"/>
              </a:solidFill>
              <a:uFillTx/>
              <a:latin typeface="Calibri Light" pitchFamily="34"/>
              <a:ea typeface="Yu Gothic Light" pitchFamily="34"/>
              <a:cs typeface="Times New Roman" pitchFamily="1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B721DF-B81C-49D6-9A62-BA1817E8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16" y="1317083"/>
            <a:ext cx="4081973" cy="42238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>
            <a:extLst>
              <a:ext uri="{FF2B5EF4-FFF2-40B4-BE49-F238E27FC236}">
                <a16:creationId xmlns:a16="http://schemas.microsoft.com/office/drawing/2014/main" id="{93703E9A-8287-482E-B2DA-5A7FA5ECA691}"/>
              </a:ext>
            </a:extLst>
          </p:cNvPr>
          <p:cNvSpPr txBox="1"/>
          <p:nvPr/>
        </p:nvSpPr>
        <p:spPr>
          <a:xfrm>
            <a:off x="463829" y="490328"/>
            <a:ext cx="6849742" cy="14824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0" cap="none" spc="0" baseline="0%">
                <a:solidFill>
                  <a:srgbClr val="1F3864"/>
                </a:solidFill>
                <a:uFillTx/>
                <a:latin typeface="Calibri Light" pitchFamily="34"/>
                <a:ea typeface="Yu Gothic Light" pitchFamily="34"/>
                <a:cs typeface="Times New Roman" pitchFamily="18"/>
              </a:rPr>
              <a:t>Diagrama de Sequencia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PT" sz="3600" b="1" i="0" u="none" strike="noStrike" kern="0" cap="none" spc="0" baseline="0%">
              <a:solidFill>
                <a:srgbClr val="1F3864"/>
              </a:solidFill>
              <a:uFillTx/>
              <a:latin typeface="Calibri Light" pitchFamily="34"/>
              <a:ea typeface="Yu Gothic Light" pitchFamily="34"/>
              <a:cs typeface="Times New Roman" pitchFamily="1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95C2A6-DE16-4605-8D88-815F9224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6088" y="1610368"/>
            <a:ext cx="10004166" cy="425585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>
            <a:extLst>
              <a:ext uri="{FF2B5EF4-FFF2-40B4-BE49-F238E27FC236}">
                <a16:creationId xmlns:a16="http://schemas.microsoft.com/office/drawing/2014/main" id="{9A5376D4-07CF-439B-94A2-0ACD0ED6CFC9}"/>
              </a:ext>
            </a:extLst>
          </p:cNvPr>
          <p:cNvSpPr txBox="1"/>
          <p:nvPr/>
        </p:nvSpPr>
        <p:spPr>
          <a:xfrm>
            <a:off x="145773" y="175235"/>
            <a:ext cx="6849742" cy="14209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PT" sz="3200" b="1" i="0" u="none" strike="noStrike" kern="0" cap="none" spc="0" baseline="0%">
                <a:solidFill>
                  <a:srgbClr val="1F3864"/>
                </a:solidFill>
                <a:uFillTx/>
                <a:latin typeface="Calibri Light" pitchFamily="34"/>
                <a:ea typeface="Yu Gothic Light" pitchFamily="34"/>
                <a:cs typeface="Times New Roman" pitchFamily="18"/>
              </a:rPr>
              <a:t>Diagrama de Classes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2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PT" sz="3600" b="1" i="0" u="none" strike="noStrike" kern="0" cap="none" spc="0" baseline="0%">
              <a:solidFill>
                <a:srgbClr val="1F3864"/>
              </a:solidFill>
              <a:uFillTx/>
              <a:latin typeface="Calibri Light" pitchFamily="34"/>
              <a:ea typeface="Yu Gothic Light" pitchFamily="34"/>
              <a:cs typeface="Times New Roman" pitchFamily="1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A9C2B7-048F-43A6-AF43-41B2CA50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06" y="175235"/>
            <a:ext cx="7779029" cy="650752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122</TotalTime>
  <Words>519</Words>
  <Application>Microsoft Office PowerPoint</Application>
  <PresentationFormat>Ecrã Panorâmico</PresentationFormat>
  <Paragraphs>115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Tema do Office</vt:lpstr>
      <vt:lpstr>Guarda Capital Europeia da Cultura 2027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 Alexandra Pais Jorge Rei</dc:creator>
  <cp:lastModifiedBy>Vagner Monteiro Vaz de Almeida Bom Jesus</cp:lastModifiedBy>
  <cp:revision>15</cp:revision>
  <dcterms:created xsi:type="dcterms:W3CDTF">2021-02-04T10:37:46Z</dcterms:created>
  <dcterms:modified xsi:type="dcterms:W3CDTF">2021-02-04T14:45:16Z</dcterms:modified>
</cp:coreProperties>
</file>