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8F033-9B85-4816-9317-6F6D756E5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4C191E-3A4D-4541-9231-46507E6EC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CB939C4-C0C6-4171-8EE6-33C05600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B76A-9CC1-4676-B2BC-0AC6F37992A2}" type="datetimeFigureOut">
              <a:rPr lang="pt-PT" smtClean="0"/>
              <a:t>09/12/2020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55A692A-2977-4E79-815C-694A9A65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4E5436-0CB2-4E63-89E0-61711AC4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B077-6F23-49B8-85B0-912DF2E0B7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875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6AEEC-9AFC-4664-9498-9F9AF081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C6E9087-813C-40DC-AB7C-7EF5777F3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4CFE9C5-C7FE-49B7-B68E-01A3C2A6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B76A-9CC1-4676-B2BC-0AC6F37992A2}" type="datetimeFigureOut">
              <a:rPr lang="pt-PT" smtClean="0"/>
              <a:t>09/12/2020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E660C89-5332-4C82-8039-8A346885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53CED8F-65B6-4678-A93C-8540D75D4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B077-6F23-49B8-85B0-912DF2E0B7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344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901E14-EBD2-4049-8794-BFDA585C9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FA8A0AA-8BFD-4FAE-AA0D-7E5AE664C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85B2768-FAA2-44CF-985E-19DA4D59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B76A-9CC1-4676-B2BC-0AC6F37992A2}" type="datetimeFigureOut">
              <a:rPr lang="pt-PT" smtClean="0"/>
              <a:t>09/12/2020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06188FA-4F8F-450B-85E3-E8D498EF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68584ED-D246-4F91-ACD4-BA3B81A8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B077-6F23-49B8-85B0-912DF2E0B7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389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84AE5-8E36-4468-9860-5A63604F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E8EFE40-280E-46A0-959F-B1E02CF5F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2F46133-60AC-4D71-9655-12565404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B76A-9CC1-4676-B2BC-0AC6F37992A2}" type="datetimeFigureOut">
              <a:rPr lang="pt-PT" smtClean="0"/>
              <a:t>09/12/2020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34E206A-DC37-4669-89B8-0C50FC4C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55368C9-B561-4367-8AC6-05FBA986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B077-6F23-49B8-85B0-912DF2E0B7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372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26BDB-7671-411E-9569-412903FC7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584C4A8-2D3D-4D05-B80D-05253394B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067F996-B036-419A-9D54-321D6C05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B76A-9CC1-4676-B2BC-0AC6F37992A2}" type="datetimeFigureOut">
              <a:rPr lang="pt-PT" smtClean="0"/>
              <a:t>09/12/2020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79FAC90-F95B-4EDC-AEA2-9A1D52B9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210E477-D2AB-4959-B48F-4E61D9A8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B077-6F23-49B8-85B0-912DF2E0B7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516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96025-1359-40A7-9992-B98687AA5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ECD0390-FE85-43C6-A20A-CBE138F0A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93D53B8-44A1-43EC-A369-F2CC56D2C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6B6DF07-BB3A-4ECC-9A01-26A47807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B76A-9CC1-4676-B2BC-0AC6F37992A2}" type="datetimeFigureOut">
              <a:rPr lang="pt-PT" smtClean="0"/>
              <a:t>09/12/2020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8A741CA-6AC9-463F-8478-5AF47B984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EC00009-FC73-4E58-8B01-3B0EED00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B077-6F23-49B8-85B0-912DF2E0B7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936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0FD20-66B0-45ED-853D-5282DA4EA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D3E079A-6A14-4CF9-8517-5C39C760B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8594B34-EC32-48E7-850B-4FF7B9743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EABBC5D-9EF2-44DC-9BBA-505F09941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28BE33B-3CEB-4866-83D5-BD3146F52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720DAB9-A0D6-4CD2-9767-931BF1B0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B76A-9CC1-4676-B2BC-0AC6F37992A2}" type="datetimeFigureOut">
              <a:rPr lang="pt-PT" smtClean="0"/>
              <a:t>09/12/2020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110582F-464A-4443-A441-9E99847A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40AAE0C-5060-491D-9B7C-4A37FC49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B077-6F23-49B8-85B0-912DF2E0B7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033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2EECE-A7E4-4D32-84F0-513B27B0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5A10AB7-CB20-45F1-A15F-78E40020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B76A-9CC1-4676-B2BC-0AC6F37992A2}" type="datetimeFigureOut">
              <a:rPr lang="pt-PT" smtClean="0"/>
              <a:t>09/12/2020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F0D0B38-2C69-4DE5-9837-2E151B350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05FD90E-E2A4-46FB-BF7F-66A4899C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B077-6F23-49B8-85B0-912DF2E0B7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741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C79145D-7CCF-4B61-9058-D71CB282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B76A-9CC1-4676-B2BC-0AC6F37992A2}" type="datetimeFigureOut">
              <a:rPr lang="pt-PT" smtClean="0"/>
              <a:t>09/12/2020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D527CBE-F25A-4317-8BE8-ADB581B8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8DF24F6-3ED7-4092-8DD2-2474AA13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B077-6F23-49B8-85B0-912DF2E0B7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743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2FE12-EDBB-467D-9CF9-94EB8E562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5A948E-CEA9-4EE2-96F8-02118E08E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28D79B8-D065-4E53-AA4A-B885330D3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6DEB3D9-E93A-43B1-B815-33E9B1FF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B76A-9CC1-4676-B2BC-0AC6F37992A2}" type="datetimeFigureOut">
              <a:rPr lang="pt-PT" smtClean="0"/>
              <a:t>09/12/2020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CEF20F8-BF58-4391-9BA9-83101D8A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7F4092F-2EBB-48C9-8B29-82B12095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B077-6F23-49B8-85B0-912DF2E0B7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167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7D991-3B58-4834-8365-FD20DFE8B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A033436-4089-482E-A81F-A31E62312F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AB07EFE-0FCD-47F5-934E-25D6D6B42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F8ACBC4-EA38-4F98-AAC5-B0902EFB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B76A-9CC1-4676-B2BC-0AC6F37992A2}" type="datetimeFigureOut">
              <a:rPr lang="pt-PT" smtClean="0"/>
              <a:t>09/12/2020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3D3AF34-3E9A-4C51-9629-0B9C3425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78F18CB-420B-49F9-8A55-6F76823D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B077-6F23-49B8-85B0-912DF2E0B7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439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4FE1575-B437-425A-A6F6-200759602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A4F0A6A-E783-4FBF-98F5-FF5286311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CB176C7-4A5E-4B93-B090-29B68E1AB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0B76A-9CC1-4676-B2BC-0AC6F37992A2}" type="datetimeFigureOut">
              <a:rPr lang="pt-PT" smtClean="0"/>
              <a:t>09/12/2020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A731701-2DFC-4490-81D1-235DAB21F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F1D30CE-079F-4EDE-8B2F-EDBC3FFFB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1B077-6F23-49B8-85B0-912DF2E0B7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873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770FB63-2601-4D47-A3B5-190B06DAD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471" y="1246880"/>
            <a:ext cx="5547057" cy="35538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7FF24D1-DA32-45B8-B667-7EA158DBF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152650" cy="21621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249432F-060B-4DD3-985E-A5B326B35978}"/>
              </a:ext>
            </a:extLst>
          </p:cNvPr>
          <p:cNvSpPr txBox="1"/>
          <p:nvPr/>
        </p:nvSpPr>
        <p:spPr>
          <a:xfrm>
            <a:off x="3049088" y="4794510"/>
            <a:ext cx="6099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400" b="1" dirty="0"/>
              <a:t>Segurança de veículos autônomos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01F7482-C135-47B6-BF5B-69C0C21DB09B}"/>
              </a:ext>
            </a:extLst>
          </p:cNvPr>
          <p:cNvSpPr txBox="1"/>
          <p:nvPr/>
        </p:nvSpPr>
        <p:spPr>
          <a:xfrm>
            <a:off x="7203075" y="5611120"/>
            <a:ext cx="38796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dirty="0"/>
              <a:t>Nome: Vagner Bom Jesus nº 1701172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Professor: Celestino Pereira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6AD88F0-F817-4C59-A13A-4906E51A182B}"/>
              </a:ext>
            </a:extLst>
          </p:cNvPr>
          <p:cNvSpPr txBox="1"/>
          <p:nvPr/>
        </p:nvSpPr>
        <p:spPr>
          <a:xfrm>
            <a:off x="3049088" y="593954"/>
            <a:ext cx="60938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600" b="1" dirty="0"/>
              <a:t>Inteligência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2863021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C98A6A4-0617-4CF5-8389-0A894FF05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9389"/>
            <a:ext cx="10515600" cy="5647574"/>
          </a:xfrm>
        </p:spPr>
        <p:txBody>
          <a:bodyPr/>
          <a:lstStyle/>
          <a:p>
            <a:r>
              <a:rPr lang="pt-PT" b="1" dirty="0"/>
              <a:t>Interação Humano-Computador</a:t>
            </a:r>
          </a:p>
          <a:p>
            <a:endParaRPr lang="pt-PT" b="1" dirty="0"/>
          </a:p>
          <a:p>
            <a:pPr marL="0" indent="0">
              <a:buNone/>
            </a:pPr>
            <a:r>
              <a:rPr lang="pt-PT" dirty="0"/>
              <a:t>Os riscos de desatenção do supervisor humano em sistemas com quase - mas não totalmente – cheio a autonomia deve ser evidente. 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Mas mesmo totalmente autônomo veículos precisarão pelo menos se certificar de que o ocupante sentir que o comportamento do veículo é seguro se quiserem construir a confiança do cliente e precisarão aprender a antecipar o comportamento de outros veículos também. 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2352405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BD11F-5BE3-4B79-BF1B-B1E97186A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8162"/>
            <a:ext cx="10515600" cy="4351338"/>
          </a:xfrm>
        </p:spPr>
        <p:txBody>
          <a:bodyPr/>
          <a:lstStyle/>
          <a:p>
            <a:r>
              <a:rPr lang="pt-PT" b="1" dirty="0"/>
              <a:t>Legal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Um problema inicial significativo na implantação desses veículos será estar lidando com questões legais de responsabilidade.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No entanto, o dado de um veículo com defeito não pode ser cegamente confiável</a:t>
            </a:r>
          </a:p>
        </p:txBody>
      </p:sp>
    </p:spTree>
    <p:extLst>
      <p:ext uri="{BB962C8B-B14F-4D97-AF65-F5344CB8AC3E}">
        <p14:creationId xmlns:p14="http://schemas.microsoft.com/office/powerpoint/2010/main" val="2605324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1C05734-FCE2-4399-BEE9-52388E8E8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32" y="983414"/>
            <a:ext cx="10515600" cy="4351338"/>
          </a:xfrm>
        </p:spPr>
        <p:txBody>
          <a:bodyPr/>
          <a:lstStyle/>
          <a:p>
            <a:r>
              <a:rPr lang="pt-PT" b="1" dirty="0"/>
              <a:t>Aceitação social: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A aceitação social dos veículos autônomos, sem dúvida ser um processo complexo. 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O principal incentivo à adoção é a expectativa de que os veículos autônomos serão, em geral, motoristas mais seguros do que pessoas. no entanto é irrealista, especialmente no início, supor que isso irá significa zero percalços.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80529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ECDA01-90EF-476B-85C5-8C9607329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Conclusão:</a:t>
            </a:r>
          </a:p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r>
              <a:rPr lang="pt-PT" dirty="0"/>
              <a:t>No final, terá de haver uma estratégia de certificação de segurança de algum tipo para veículos totalmente autônomos. 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2788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3D7B6E3-AE9E-4149-9A28-81792777F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149"/>
            <a:ext cx="10515600" cy="24720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dirty="0"/>
              <a:t>A segurança de veículos totalmente autônomos requer uma abordagem multidisciplinar em todos os níveis de hierarquia funcional, de tolerância a falhas de hardware, aprendizado de máquina resiliente e cooperação com humanos dirigindo veículos convencionais, para sistemas de validação para operação em sistemas altamente desestruturados ambientes, às abordagens regulatórias apropriadas.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1F7C9B-D5AE-4E21-BCC2-3D238F12A658}"/>
              </a:ext>
            </a:extLst>
          </p:cNvPr>
          <p:cNvSpPr txBox="1"/>
          <p:nvPr/>
        </p:nvSpPr>
        <p:spPr>
          <a:xfrm>
            <a:off x="2743200" y="822959"/>
            <a:ext cx="560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b="1" dirty="0"/>
              <a:t>Prioridades</a:t>
            </a:r>
          </a:p>
        </p:txBody>
      </p:sp>
    </p:spTree>
    <p:extLst>
      <p:ext uri="{BB962C8B-B14F-4D97-AF65-F5344CB8AC3E}">
        <p14:creationId xmlns:p14="http://schemas.microsoft.com/office/powerpoint/2010/main" val="86962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637A1-07BD-4B89-9C5B-DB741F99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b="1" dirty="0"/>
              <a:t>Temos que ter em Cota os seguintes Pontos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30A1355F-6E73-4A97-B09D-38C574AD8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5565" y="1847443"/>
            <a:ext cx="5088155" cy="4244816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8DD5BBF-2BF0-4B66-BE35-6CD563639447}"/>
              </a:ext>
            </a:extLst>
          </p:cNvPr>
          <p:cNvSpPr txBox="1"/>
          <p:nvPr/>
        </p:nvSpPr>
        <p:spPr>
          <a:xfrm>
            <a:off x="1358539" y="2677886"/>
            <a:ext cx="50881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PT" dirty="0"/>
              <a:t>Engenharia segura:</a:t>
            </a:r>
          </a:p>
          <a:p>
            <a:pPr marL="342900" indent="-342900">
              <a:buAutoNum type="arabicPeriod"/>
            </a:pPr>
            <a:r>
              <a:rPr lang="pt-PT" dirty="0"/>
              <a:t>Robôs </a:t>
            </a:r>
            <a:r>
              <a:rPr lang="pt-PT" dirty="0" err="1"/>
              <a:t>ultraconfiáveis</a:t>
            </a:r>
            <a:r>
              <a:rPr lang="pt-PT" dirty="0"/>
              <a:t>:</a:t>
            </a:r>
          </a:p>
          <a:p>
            <a:pPr marL="342900" indent="-342900">
              <a:buAutoNum type="arabicPeriod"/>
            </a:pPr>
            <a:r>
              <a:rPr lang="pt-PT" dirty="0"/>
              <a:t>Software:</a:t>
            </a:r>
          </a:p>
          <a:p>
            <a:pPr marL="342900" indent="-342900">
              <a:buAutoNum type="arabicPeriod"/>
            </a:pPr>
            <a:r>
              <a:rPr lang="pt-PT" dirty="0"/>
              <a:t>Hardware Informático:</a:t>
            </a:r>
          </a:p>
          <a:p>
            <a:pPr marL="342900" indent="-342900">
              <a:buAutoNum type="arabicPeriod"/>
            </a:pPr>
            <a:r>
              <a:rPr lang="pt-PT" dirty="0"/>
              <a:t>Testando: </a:t>
            </a:r>
          </a:p>
          <a:p>
            <a:pPr marL="342900" indent="-342900">
              <a:buAutoNum type="arabicPeriod"/>
            </a:pPr>
            <a:r>
              <a:rPr lang="pt-PT" dirty="0"/>
              <a:t>Segurança:</a:t>
            </a:r>
          </a:p>
          <a:p>
            <a:pPr marL="342900" indent="-342900">
              <a:buAutoNum type="arabicPeriod"/>
            </a:pPr>
            <a:r>
              <a:rPr lang="pt-PT" dirty="0"/>
              <a:t>Interação Humano-Computador: </a:t>
            </a:r>
          </a:p>
          <a:p>
            <a:pPr marL="342900" indent="-342900">
              <a:buAutoNum type="arabicPeriod"/>
            </a:pPr>
            <a:r>
              <a:rPr lang="pt-PT" dirty="0"/>
              <a:t>Legal:</a:t>
            </a:r>
          </a:p>
          <a:p>
            <a:pPr marL="342900" indent="-342900">
              <a:buAutoNum type="arabicPeriod"/>
            </a:pPr>
            <a:r>
              <a:rPr lang="pt-PT" dirty="0"/>
              <a:t>Aceitação social: </a:t>
            </a:r>
          </a:p>
        </p:txBody>
      </p:sp>
    </p:spTree>
    <p:extLst>
      <p:ext uri="{BB962C8B-B14F-4D97-AF65-F5344CB8AC3E}">
        <p14:creationId xmlns:p14="http://schemas.microsoft.com/office/powerpoint/2010/main" val="87344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5DC177-F601-47F7-93BF-A8B3BBE26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4972"/>
            <a:ext cx="10515600" cy="5080502"/>
          </a:xfrm>
        </p:spPr>
        <p:txBody>
          <a:bodyPr/>
          <a:lstStyle/>
          <a:p>
            <a:r>
              <a:rPr lang="pt-PT" b="1" dirty="0"/>
              <a:t>Engenharia segura: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O desafio torna-se gerenciamento de falhas que são muito raros para qualquer veículo, mas vai acontecer com muita frequência ser aceitável à medida que a exposição aumenta a milhões de veículos como por exemplo uma frota.</a:t>
            </a:r>
          </a:p>
          <a:p>
            <a:pPr marL="0" indent="0">
              <a:buNone/>
            </a:pPr>
            <a:r>
              <a:rPr lang="pt-PT" dirty="0"/>
              <a:t>Uma preocupação significativa de certificação de segurança é validar qualquer uso por veículos autônomos de sistema </a:t>
            </a:r>
            <a:r>
              <a:rPr lang="pt-PT" dirty="0" err="1"/>
              <a:t>auto-adaptativo</a:t>
            </a:r>
            <a:r>
              <a:rPr lang="pt-PT" dirty="0"/>
              <a:t> comportamento. </a:t>
            </a:r>
          </a:p>
        </p:txBody>
      </p:sp>
    </p:spTree>
    <p:extLst>
      <p:ext uri="{BB962C8B-B14F-4D97-AF65-F5344CB8AC3E}">
        <p14:creationId xmlns:p14="http://schemas.microsoft.com/office/powerpoint/2010/main" val="928489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E02F2F-4208-4075-AA07-D04D7CB6E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516"/>
            <a:ext cx="10515600" cy="5599447"/>
          </a:xfrm>
        </p:spPr>
        <p:txBody>
          <a:bodyPr/>
          <a:lstStyle/>
          <a:p>
            <a:r>
              <a:rPr lang="pt-PT" b="1" dirty="0"/>
              <a:t>Robôs </a:t>
            </a:r>
            <a:r>
              <a:rPr lang="pt-PT" b="1" dirty="0" err="1"/>
              <a:t>ultraconfiáveis</a:t>
            </a:r>
            <a:r>
              <a:rPr lang="pt-PT" b="1" dirty="0"/>
              <a:t>:</a:t>
            </a:r>
          </a:p>
          <a:p>
            <a:endParaRPr lang="pt-PT" dirty="0"/>
          </a:p>
          <a:p>
            <a:pPr marL="0" indent="0">
              <a:buNone/>
            </a:pPr>
            <a:r>
              <a:rPr lang="pt-PT" dirty="0"/>
              <a:t>Procurar fazer sistemas autônomos (que são robôs) funcionarem em uma ampla variedade de situações de direção cotidianas. </a:t>
            </a:r>
          </a:p>
          <a:p>
            <a:pPr marL="0" indent="0">
              <a:buNone/>
            </a:pPr>
            <a:r>
              <a:rPr lang="pt-PT" dirty="0"/>
              <a:t>(por exemplo, lidar com detritos, desordem e ruído do sensor)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Os Sistemas precisam ser capazes de </a:t>
            </a:r>
            <a:r>
              <a:rPr lang="pt-PT" dirty="0" err="1"/>
              <a:t>auto-monitorar</a:t>
            </a:r>
            <a:r>
              <a:rPr lang="pt-PT" dirty="0"/>
              <a:t> sua confiança em sua própria operação adequada e ser muito bom em saber quando eles não sabem o que está acontecendo</a:t>
            </a:r>
          </a:p>
        </p:txBody>
      </p:sp>
    </p:spTree>
    <p:extLst>
      <p:ext uri="{BB962C8B-B14F-4D97-AF65-F5344CB8AC3E}">
        <p14:creationId xmlns:p14="http://schemas.microsoft.com/office/powerpoint/2010/main" val="3852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69992E-C7B4-48EB-955F-F851CD322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0021"/>
            <a:ext cx="10515600" cy="5406942"/>
          </a:xfrm>
        </p:spPr>
        <p:txBody>
          <a:bodyPr/>
          <a:lstStyle/>
          <a:p>
            <a:r>
              <a:rPr lang="pt-PT" b="1" dirty="0"/>
              <a:t>Software</a:t>
            </a:r>
          </a:p>
          <a:p>
            <a:endParaRPr lang="pt-PT" b="1" dirty="0"/>
          </a:p>
          <a:p>
            <a:pPr marL="0" indent="0">
              <a:buNone/>
            </a:pPr>
            <a:r>
              <a:rPr lang="pt-PT" dirty="0"/>
              <a:t>É seguro porque sua precisão em um conjunto de validação é suficientemente alta levanta a questão de se o sistema realmente funcionará como precisa quando confrontado com a confusão do mundo real.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Para ser eficiente o sistema dependem da precisão do treinamento  e da coleta de dados de validação.</a:t>
            </a:r>
          </a:p>
        </p:txBody>
      </p:sp>
    </p:spTree>
    <p:extLst>
      <p:ext uri="{BB962C8B-B14F-4D97-AF65-F5344CB8AC3E}">
        <p14:creationId xmlns:p14="http://schemas.microsoft.com/office/powerpoint/2010/main" val="76287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8545822-6479-4C7A-9107-DA5EBB99D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6926"/>
            <a:ext cx="10515600" cy="3530016"/>
          </a:xfrm>
        </p:spPr>
        <p:txBody>
          <a:bodyPr/>
          <a:lstStyle/>
          <a:p>
            <a:r>
              <a:rPr lang="pt-PT" b="1" dirty="0"/>
              <a:t>Hardware Informático: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Assim, será importante criar chips que pode ser auto testado antes de cada ciclo de direção com um nível extremamente alto de cobertura de diagnóstico.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188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749F1E-29E6-44B9-A6FD-BBFA32BC8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Testado</a:t>
            </a:r>
          </a:p>
          <a:p>
            <a:endParaRPr lang="pt-PT" b="1" dirty="0"/>
          </a:p>
          <a:p>
            <a:pPr marL="0" indent="0">
              <a:buNone/>
            </a:pPr>
            <a:r>
              <a:rPr lang="pt-PT" dirty="0"/>
              <a:t>O teste rigoroso de autonomia envolve vários problemas, compara um documento de design rigorosamente definido com um sistema para determinar se o sistema corresponde seu design e requisitos.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367100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81295C-3735-4355-9F8F-40E0976E8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5642"/>
            <a:ext cx="10515600" cy="5551321"/>
          </a:xfrm>
        </p:spPr>
        <p:txBody>
          <a:bodyPr/>
          <a:lstStyle/>
          <a:p>
            <a:r>
              <a:rPr lang="pt-PT" b="1" dirty="0"/>
              <a:t>Segurança:</a:t>
            </a:r>
          </a:p>
          <a:p>
            <a:endParaRPr lang="pt-PT" b="1" dirty="0"/>
          </a:p>
          <a:p>
            <a:pPr marL="0" indent="0">
              <a:buNone/>
            </a:pPr>
            <a:r>
              <a:rPr lang="pt-PT" dirty="0"/>
              <a:t>Além de ataques a veículos específicos, as medidas de segurança precisarão abranger ataques e falhas no nível do sistema.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Em particular, pode ser problemático confiar cegamente em a segurança de outros veículos ou até mesmo infraestrutura de beira de estrada ao realizar manobras autônomas otimizadas como tráfego de interseção de fluxo livre. 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8945767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579</Words>
  <Application>Microsoft Office PowerPoint</Application>
  <PresentationFormat>Ecrã Panorâmico</PresentationFormat>
  <Paragraphs>61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Temos que ter em Cota os seguintes Pontos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Vagner Monteiro Vaz de Almeida Bom Jesus</dc:creator>
  <cp:lastModifiedBy>Vagner Monteiro Vaz de Almeida Bom Jesus</cp:lastModifiedBy>
  <cp:revision>7</cp:revision>
  <dcterms:created xsi:type="dcterms:W3CDTF">2020-12-09T10:40:55Z</dcterms:created>
  <dcterms:modified xsi:type="dcterms:W3CDTF">2020-12-09T11:33:23Z</dcterms:modified>
</cp:coreProperties>
</file>