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833600" cy="20104100"/>
  <p:notesSz cx="148336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718" y="-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2520" y="6232271"/>
            <a:ext cx="1260856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5040" y="11258296"/>
            <a:ext cx="1038352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680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39304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785" y="389140"/>
            <a:ext cx="8124028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80" y="4623943"/>
            <a:ext cx="133502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3424" y="18696814"/>
            <a:ext cx="47467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1680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0192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bdt.org.br/sma/entendendo/atual.h" TargetMode="External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2" descr="Uma imagem contendo Ícone&#10;&#10;Descrição gerada automaticamente">
            <a:extLst>
              <a:ext uri="{FF2B5EF4-FFF2-40B4-BE49-F238E27FC236}">
                <a16:creationId xmlns:a16="http://schemas.microsoft.com/office/drawing/2014/main" id="{6C5A89EA-7045-490A-B1BC-F6CE280C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79" y="0"/>
            <a:ext cx="14859379" cy="20074277"/>
          </a:xfrm>
          <a:prstGeom prst="rect">
            <a:avLst/>
          </a:prstGeom>
          <a:noFill/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456" y="1063019"/>
            <a:ext cx="8124028" cy="8445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45"/>
              </a:spcBef>
            </a:pPr>
            <a:r>
              <a:rPr spc="-10" dirty="0"/>
              <a:t>Título</a:t>
            </a:r>
            <a:r>
              <a:rPr spc="15" dirty="0"/>
              <a:t> </a:t>
            </a:r>
            <a:r>
              <a:rPr spc="-10" dirty="0"/>
              <a:t>(Ideia</a:t>
            </a:r>
            <a:r>
              <a:rPr spc="60" dirty="0"/>
              <a:t> </a:t>
            </a:r>
            <a:r>
              <a:rPr spc="-10" dirty="0"/>
              <a:t>central</a:t>
            </a:r>
            <a:r>
              <a:rPr spc="40" dirty="0"/>
              <a:t> </a:t>
            </a:r>
            <a:r>
              <a:rPr spc="-5" dirty="0"/>
              <a:t>do</a:t>
            </a:r>
            <a:r>
              <a:rPr spc="15" dirty="0"/>
              <a:t> </a:t>
            </a:r>
            <a:r>
              <a:rPr spc="-10" dirty="0"/>
              <a:t>trabalho)</a:t>
            </a:r>
          </a:p>
          <a:p>
            <a:pPr marL="80010" marR="73025" algn="ctr">
              <a:lnSpc>
                <a:spcPct val="100000"/>
              </a:lnSpc>
              <a:spcBef>
                <a:spcPts val="95"/>
              </a:spcBef>
            </a:pPr>
            <a:r>
              <a:rPr sz="850" b="0" dirty="0">
                <a:latin typeface="Arial MT"/>
                <a:cs typeface="Arial MT"/>
              </a:rPr>
              <a:t>[Título:</a:t>
            </a:r>
            <a:r>
              <a:rPr sz="850" b="0" spc="-15" dirty="0">
                <a:latin typeface="Arial MT"/>
                <a:cs typeface="Arial MT"/>
              </a:rPr>
              <a:t> </a:t>
            </a:r>
            <a:r>
              <a:rPr sz="850" b="0" spc="5" dirty="0">
                <a:latin typeface="Arial MT"/>
                <a:cs typeface="Arial MT"/>
              </a:rPr>
              <a:t>Fonte:</a:t>
            </a:r>
            <a:r>
              <a:rPr sz="850" b="0" spc="15" dirty="0">
                <a:latin typeface="Arial MT"/>
                <a:cs typeface="Arial MT"/>
              </a:rPr>
              <a:t> </a:t>
            </a:r>
            <a:r>
              <a:rPr sz="850" b="0" dirty="0">
                <a:latin typeface="Arial MT"/>
                <a:cs typeface="Arial MT"/>
              </a:rPr>
              <a:t>Arial,</a:t>
            </a:r>
            <a:r>
              <a:rPr sz="850" b="0" spc="20" dirty="0">
                <a:latin typeface="Arial MT"/>
                <a:cs typeface="Arial MT"/>
              </a:rPr>
              <a:t> </a:t>
            </a:r>
            <a:r>
              <a:rPr sz="850" b="0" spc="10" dirty="0">
                <a:latin typeface="Arial MT"/>
                <a:cs typeface="Arial MT"/>
              </a:rPr>
              <a:t>tamanho</a:t>
            </a:r>
            <a:r>
              <a:rPr sz="850" b="0" spc="-70" dirty="0">
                <a:latin typeface="Arial MT"/>
                <a:cs typeface="Arial MT"/>
              </a:rPr>
              <a:t> </a:t>
            </a:r>
            <a:r>
              <a:rPr sz="850" b="0" spc="15" dirty="0">
                <a:latin typeface="Arial MT"/>
                <a:cs typeface="Arial MT"/>
              </a:rPr>
              <a:t>96</a:t>
            </a:r>
            <a:r>
              <a:rPr sz="850" b="0" spc="10" dirty="0">
                <a:latin typeface="Arial MT"/>
                <a:cs typeface="Arial MT"/>
              </a:rPr>
              <a:t> –</a:t>
            </a:r>
            <a:r>
              <a:rPr sz="850" b="0" dirty="0">
                <a:latin typeface="Arial MT"/>
                <a:cs typeface="Arial MT"/>
              </a:rPr>
              <a:t> </a:t>
            </a:r>
            <a:r>
              <a:rPr sz="850" b="0" spc="10" dirty="0">
                <a:latin typeface="Arial MT"/>
                <a:cs typeface="Arial MT"/>
              </a:rPr>
              <a:t>Alinhamento</a:t>
            </a:r>
            <a:r>
              <a:rPr sz="850" b="0" spc="-70" dirty="0">
                <a:latin typeface="Arial MT"/>
                <a:cs typeface="Arial MT"/>
              </a:rPr>
              <a:t> </a:t>
            </a:r>
            <a:r>
              <a:rPr sz="850" b="0" dirty="0">
                <a:latin typeface="Arial MT"/>
                <a:cs typeface="Arial MT"/>
              </a:rPr>
              <a:t>centralizado</a:t>
            </a:r>
            <a:endParaRPr sz="8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433" y="3230810"/>
            <a:ext cx="4622800" cy="187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Introdução</a:t>
            </a: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[</a:t>
            </a:r>
            <a:r>
              <a:rPr sz="850" spc="-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ít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lo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8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rial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3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nh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0 –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li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nh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3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 e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qu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er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850" dirty="0">
              <a:latin typeface="Arial MT"/>
              <a:cs typeface="Arial MT"/>
            </a:endParaRPr>
          </a:p>
          <a:p>
            <a:pPr marL="12700">
              <a:lnSpc>
                <a:spcPts val="994"/>
              </a:lnSpc>
              <a:spcBef>
                <a:spcPts val="5"/>
              </a:spcBef>
            </a:pP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Texto:</a:t>
            </a:r>
            <a:r>
              <a:rPr sz="85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Justificado,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espaçamento</a:t>
            </a:r>
            <a:r>
              <a:rPr sz="85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simples]</a:t>
            </a:r>
            <a:endParaRPr sz="850" dirty="0">
              <a:latin typeface="Arial MT"/>
              <a:cs typeface="Arial MT"/>
            </a:endParaRPr>
          </a:p>
          <a:p>
            <a:pPr marL="12700" marR="5080" algn="just">
              <a:lnSpc>
                <a:spcPts val="2090"/>
              </a:lnSpc>
              <a:spcBef>
                <a:spcPts val="55"/>
              </a:spcBef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É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apresentação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trabalho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desenvolvido. </a:t>
            </a:r>
            <a:r>
              <a:rPr sz="1750" spc="-4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Em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linhas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gerais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devem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aparecer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na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introdução:</a:t>
            </a:r>
            <a:endParaRPr sz="1750" dirty="0">
              <a:latin typeface="Arial MT"/>
              <a:cs typeface="Arial MT"/>
            </a:endParaRP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Contextualização:</a:t>
            </a:r>
            <a:r>
              <a:rPr sz="1750" spc="2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mostra</a:t>
            </a:r>
            <a:r>
              <a:rPr sz="1750" spc="2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2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ambiente</a:t>
            </a:r>
            <a:r>
              <a:rPr sz="1750" spc="2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atual,</a:t>
            </a:r>
            <a:endParaRPr sz="1750" dirty="0">
              <a:latin typeface="Arial MT"/>
              <a:cs typeface="Arial MT"/>
            </a:endParaRPr>
          </a:p>
          <a:p>
            <a:pPr marL="261620" algn="just">
              <a:lnSpc>
                <a:spcPts val="2095"/>
              </a:lnSpc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pesquisas</a:t>
            </a:r>
            <a:r>
              <a:rPr sz="1750" spc="10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10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mercado,</a:t>
            </a:r>
            <a:r>
              <a:rPr sz="1750" spc="555" dirty="0">
                <a:solidFill>
                  <a:srgbClr val="006FC0"/>
                </a:solidFill>
                <a:latin typeface="Arial MT"/>
                <a:cs typeface="Arial MT"/>
              </a:rPr>
              <a:t>  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cenários</a:t>
            </a:r>
            <a:r>
              <a:rPr sz="1750" spc="10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que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433" y="5078145"/>
            <a:ext cx="462216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620">
              <a:lnSpc>
                <a:spcPts val="2080"/>
              </a:lnSpc>
              <a:spcBef>
                <a:spcPts val="95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contextualizam</a:t>
            </a:r>
            <a:r>
              <a:rPr sz="175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projeto;</a:t>
            </a:r>
            <a:endParaRPr sz="1750">
              <a:latin typeface="Arial MT"/>
              <a:cs typeface="Arial MT"/>
            </a:endParaRPr>
          </a:p>
          <a:p>
            <a:pPr marL="261620" marR="5080" indent="-249554">
              <a:lnSpc>
                <a:spcPts val="2090"/>
              </a:lnSpc>
              <a:spcBef>
                <a:spcPts val="55"/>
              </a:spcBef>
              <a:buFont typeface="Times New Roman"/>
              <a:buChar char="•"/>
              <a:tabLst>
                <a:tab pos="261620" algn="l"/>
                <a:tab pos="262255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Justificativa:</a:t>
            </a:r>
            <a:r>
              <a:rPr sz="1750" spc="3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motivo</a:t>
            </a:r>
            <a:r>
              <a:rPr sz="1750" spc="3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pelo</a:t>
            </a:r>
            <a:r>
              <a:rPr sz="1750" spc="38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qual</a:t>
            </a:r>
            <a:r>
              <a:rPr sz="1750" spc="3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38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projeto</a:t>
            </a:r>
            <a:r>
              <a:rPr sz="1750" spc="3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foi </a:t>
            </a:r>
            <a:r>
              <a:rPr sz="1750" spc="-4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desenvolvido,</a:t>
            </a:r>
            <a:r>
              <a:rPr sz="1750" spc="8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benefícios</a:t>
            </a:r>
            <a:r>
              <a:rPr sz="1750" spc="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esperados.</a:t>
            </a:r>
            <a:r>
              <a:rPr sz="1750" spc="1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Devem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608" y="5869287"/>
            <a:ext cx="437197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2915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ser</a:t>
            </a:r>
            <a:r>
              <a:rPr sz="1750" spc="509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apresentados</a:t>
            </a:r>
            <a:r>
              <a:rPr sz="1750" spc="50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números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/</a:t>
            </a:r>
            <a:r>
              <a:rPr sz="1750" spc="4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pesquisas</a:t>
            </a:r>
            <a:r>
              <a:rPr sz="1750" spc="434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/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433" y="6130329"/>
            <a:ext cx="4623435" cy="108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620" algn="just">
              <a:lnSpc>
                <a:spcPts val="2095"/>
              </a:lnSpc>
              <a:spcBef>
                <a:spcPts val="95"/>
              </a:spcBef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estatísticas</a:t>
            </a:r>
            <a:r>
              <a:rPr sz="1750" spc="-114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que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comprovem</a:t>
            </a:r>
            <a:r>
              <a:rPr sz="1750" spc="-1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motivação;</a:t>
            </a:r>
            <a:endParaRPr sz="1750">
              <a:latin typeface="Arial MT"/>
              <a:cs typeface="Arial MT"/>
            </a:endParaRPr>
          </a:p>
          <a:p>
            <a:pPr marL="261620" marR="5080" indent="-249554" algn="just">
              <a:lnSpc>
                <a:spcPct val="98700"/>
              </a:lnSpc>
              <a:spcBef>
                <a:spcPts val="20"/>
              </a:spcBef>
              <a:buFont typeface="Times New Roman"/>
              <a:buChar char="•"/>
              <a:tabLst>
                <a:tab pos="262255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Descrição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geral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projeto: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descrição</a:t>
            </a:r>
            <a:r>
              <a:rPr sz="1750" spc="4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do </a:t>
            </a:r>
            <a:r>
              <a:rPr sz="175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que será entregue ao final do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projeto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com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foco</a:t>
            </a:r>
            <a:r>
              <a:rPr sz="1750" spc="-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em contextualizar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leitor;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433" y="7186522"/>
            <a:ext cx="461899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620" indent="-249554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61620" algn="l"/>
                <a:tab pos="262255" algn="l"/>
                <a:tab pos="1246505" algn="l"/>
                <a:tab pos="1907539" algn="l"/>
                <a:tab pos="2207895" algn="l"/>
                <a:tab pos="3434715" algn="l"/>
                <a:tab pos="4368165" algn="l"/>
              </a:tabLst>
            </a:pP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b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j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20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al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í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: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b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j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20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08" y="7451518"/>
            <a:ext cx="4374515" cy="5524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  <a:tabLst>
                <a:tab pos="886460" algn="l"/>
                <a:tab pos="1148080" algn="l"/>
                <a:tab pos="1650364" algn="l"/>
                <a:tab pos="2216150" algn="l"/>
                <a:tab pos="3355340" algn="l"/>
                <a:tab pos="3676015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j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,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á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ça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,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  com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solução;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433" y="7977664"/>
            <a:ext cx="462216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620" indent="-249554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61620" algn="l"/>
                <a:tab pos="262255" algn="l"/>
                <a:tab pos="2781935" algn="l"/>
              </a:tabLst>
            </a:pP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Resultados</a:t>
            </a:r>
            <a:r>
              <a:rPr sz="1750" spc="4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esperados:	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quais</a:t>
            </a:r>
            <a:r>
              <a:rPr sz="1750" spc="3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spc="3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produtos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608" y="8242661"/>
            <a:ext cx="437007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1975" algn="l"/>
                <a:tab pos="1836420" algn="l"/>
                <a:tab pos="2275205" algn="l"/>
                <a:tab pos="4118610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são	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20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608" y="8503701"/>
            <a:ext cx="437134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7580" algn="l"/>
                <a:tab pos="1480185" algn="l"/>
                <a:tab pos="2580005" algn="l"/>
                <a:tab pos="3541395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projeto,	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por	exemplo:	serviço,	sistema,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608" y="8768560"/>
            <a:ext cx="133731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topologia</a:t>
            </a:r>
            <a:r>
              <a:rPr sz="1750" spc="-8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etc.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433" y="9294900"/>
            <a:ext cx="4146550" cy="821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Método</a:t>
            </a:r>
            <a:r>
              <a:rPr sz="1750" b="1" spc="-6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de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Desenvolvimento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[</a:t>
            </a:r>
            <a:r>
              <a:rPr sz="850" spc="-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ít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lo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8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rial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3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nh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0 –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li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nh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3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 e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qu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er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ts val="1010"/>
              </a:lnSpc>
              <a:spcBef>
                <a:spcPts val="5"/>
              </a:spcBef>
            </a:pP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Texto:</a:t>
            </a:r>
            <a:r>
              <a:rPr sz="850" spc="3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Justificado,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espaçamento</a:t>
            </a:r>
            <a:r>
              <a:rPr sz="85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simples]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ts val="2090"/>
              </a:lnSpc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Descrever</a:t>
            </a:r>
            <a:r>
              <a:rPr sz="1750" spc="-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“como”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alcançar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objetivos.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433" y="10086042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esc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ção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al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é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433" y="10351038"/>
            <a:ext cx="4623435" cy="1347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715" algn="just">
              <a:lnSpc>
                <a:spcPct val="98600"/>
              </a:lnSpc>
              <a:spcBef>
                <a:spcPts val="120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utilizados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para o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desenvolvimento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do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projeto.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Pode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se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abordar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as técnicas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os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processos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utilizados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durante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desenvolvimento.</a:t>
            </a:r>
            <a:endParaRPr sz="1750">
              <a:latin typeface="Arial MT"/>
              <a:cs typeface="Arial MT"/>
            </a:endParaRPr>
          </a:p>
          <a:p>
            <a:pPr marL="12700" marR="5080" algn="just">
              <a:lnSpc>
                <a:spcPts val="2090"/>
              </a:lnSpc>
              <a:spcBef>
                <a:spcPts val="70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Questionários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não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devem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fazer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parte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deste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tópico.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433" y="11933132"/>
            <a:ext cx="402971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15" dirty="0">
                <a:latin typeface="Arial"/>
                <a:cs typeface="Arial"/>
              </a:rPr>
              <a:t>T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0" dirty="0">
                <a:latin typeface="Arial"/>
                <a:cs typeface="Arial"/>
              </a:rPr>
              <a:t>c</a:t>
            </a:r>
            <a:r>
              <a:rPr sz="1750" b="1" spc="-15" dirty="0">
                <a:latin typeface="Arial"/>
                <a:cs typeface="Arial"/>
              </a:rPr>
              <a:t>no</a:t>
            </a:r>
            <a:r>
              <a:rPr sz="1750" b="1" spc="5" dirty="0">
                <a:latin typeface="Arial"/>
                <a:cs typeface="Arial"/>
              </a:rPr>
              <a:t>l</a:t>
            </a:r>
            <a:r>
              <a:rPr sz="1750" b="1" spc="-15" dirty="0">
                <a:latin typeface="Arial"/>
                <a:cs typeface="Arial"/>
              </a:rPr>
              <a:t>og</a:t>
            </a:r>
            <a:r>
              <a:rPr sz="1750" b="1" spc="5" dirty="0">
                <a:latin typeface="Arial"/>
                <a:cs typeface="Arial"/>
              </a:rPr>
              <a:t>i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120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U</a:t>
            </a:r>
            <a:r>
              <a:rPr sz="1750" b="1" dirty="0">
                <a:latin typeface="Arial"/>
                <a:cs typeface="Arial"/>
              </a:rPr>
              <a:t>t</a:t>
            </a:r>
            <a:r>
              <a:rPr sz="1750" b="1" spc="5" dirty="0">
                <a:latin typeface="Arial"/>
                <a:cs typeface="Arial"/>
              </a:rPr>
              <a:t>ili</a:t>
            </a:r>
            <a:r>
              <a:rPr sz="1750" b="1" spc="-5" dirty="0">
                <a:latin typeface="Arial"/>
                <a:cs typeface="Arial"/>
              </a:rPr>
              <a:t>z</a:t>
            </a:r>
            <a:r>
              <a:rPr sz="1750" b="1" spc="-15" dirty="0">
                <a:latin typeface="Arial"/>
                <a:cs typeface="Arial"/>
              </a:rPr>
              <a:t>ad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8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-55" dirty="0">
                <a:latin typeface="Arial"/>
                <a:cs typeface="Arial"/>
              </a:rPr>
              <a:t>A</a:t>
            </a:r>
            <a:r>
              <a:rPr sz="1750" b="1" dirty="0">
                <a:latin typeface="Arial"/>
                <a:cs typeface="Arial"/>
              </a:rPr>
              <a:t>rt</a:t>
            </a:r>
            <a:r>
              <a:rPr sz="1750" b="1" spc="-5" dirty="0">
                <a:latin typeface="Arial"/>
                <a:cs typeface="Arial"/>
              </a:rPr>
              <a:t>efat</a:t>
            </a:r>
            <a:r>
              <a:rPr sz="1750" b="1" spc="-15" dirty="0">
                <a:latin typeface="Arial"/>
                <a:cs typeface="Arial"/>
              </a:rPr>
              <a:t>o</a:t>
            </a:r>
            <a:r>
              <a:rPr sz="1750" b="1" spc="-5" dirty="0"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[</a:t>
            </a:r>
            <a:r>
              <a:rPr sz="850" spc="-2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ít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lo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8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rial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3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nh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0 –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li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nh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3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 e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qu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er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Texto:</a:t>
            </a:r>
            <a:r>
              <a:rPr sz="850" spc="3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Justificado,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espaçamento</a:t>
            </a:r>
            <a:r>
              <a:rPr sz="85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simples]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433" y="12459415"/>
            <a:ext cx="13595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Neste	tópico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433" y="12459415"/>
            <a:ext cx="4622800" cy="5562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1499235">
              <a:lnSpc>
                <a:spcPts val="2090"/>
              </a:lnSpc>
              <a:spcBef>
                <a:spcPts val="170"/>
              </a:spcBef>
              <a:tabLst>
                <a:tab pos="1373505" algn="l"/>
                <a:tab pos="2338705" algn="l"/>
                <a:tab pos="2528570" algn="l"/>
                <a:tab pos="2809240" algn="l"/>
                <a:tab pos="3671570" algn="l"/>
                <a:tab pos="3691890" algn="l"/>
                <a:tab pos="4055745" algn="l"/>
                <a:tab pos="4379595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vem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3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35" dirty="0">
                <a:solidFill>
                  <a:srgbClr val="006FC0"/>
                </a:solidFill>
                <a:latin typeface="Arial MT"/>
                <a:cs typeface="Arial MT"/>
              </a:rPr>
              <a:t>c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as  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ec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z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433" y="12989270"/>
            <a:ext cx="4623435" cy="2134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20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correto da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tecnologia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não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somente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nomes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conhecidos no mercado “apelidos”.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Devem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ser </a:t>
            </a:r>
            <a:r>
              <a:rPr sz="1750" spc="-4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incluídos os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artefatos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gerados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pelo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método 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de </a:t>
            </a:r>
            <a:r>
              <a:rPr sz="175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desenvolvimento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empregado como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exemplo: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 </a:t>
            </a:r>
            <a:r>
              <a:rPr sz="1750" spc="-4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modelo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de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caso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uso;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banco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de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dados;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arquitetura de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rede.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Cronogramas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não devem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fazer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parte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deste tópico.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Nota: As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figuras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que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representarem</a:t>
            </a:r>
            <a:r>
              <a:rPr sz="1750" spc="30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spc="3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artefatos</a:t>
            </a:r>
            <a:r>
              <a:rPr sz="1750" spc="3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devem</a:t>
            </a:r>
            <a:r>
              <a:rPr sz="1750" spc="3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estar</a:t>
            </a:r>
            <a:r>
              <a:rPr sz="1750" spc="3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com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433" y="15097647"/>
            <a:ext cx="461772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  <a:tab pos="1685925" algn="l"/>
                <a:tab pos="1982470" algn="l"/>
                <a:tab pos="2904490" algn="l"/>
                <a:tab pos="3517265" algn="l"/>
                <a:tab pos="4356100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bo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ç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ão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í</a:t>
            </a:r>
            <a:r>
              <a:rPr sz="1750" spc="20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it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-35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a.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433" y="15362945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5340" algn="l"/>
                <a:tab pos="1610360" algn="l"/>
                <a:tab pos="2362200" algn="l"/>
                <a:tab pos="2619375" algn="l"/>
                <a:tab pos="3738879" algn="l"/>
                <a:tab pos="4118610" algn="l"/>
              </a:tabLst>
            </a:pP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vem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ê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c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onde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1321" y="15623987"/>
            <a:ext cx="734060" cy="5562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8260" marR="5080" indent="-36195">
              <a:lnSpc>
                <a:spcPts val="2090"/>
              </a:lnSpc>
              <a:spcBef>
                <a:spcPts val="170"/>
              </a:spcBef>
            </a:pPr>
            <a:r>
              <a:rPr sz="1750" spc="-35" dirty="0">
                <a:solidFill>
                  <a:srgbClr val="006FC0"/>
                </a:solidFill>
                <a:latin typeface="Arial MT"/>
                <a:cs typeface="Arial MT"/>
              </a:rPr>
              <a:t>c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  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15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á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433" y="15623987"/>
            <a:ext cx="3805554" cy="8216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ts val="2090"/>
              </a:lnSpc>
              <a:spcBef>
                <a:spcPts val="170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foram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retiradas.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Caso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tenham</a:t>
            </a:r>
            <a:r>
              <a:rPr sz="1750" spc="4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sido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pelo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autor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esta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informação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também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estar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presente.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637" y="1852340"/>
            <a:ext cx="9737090" cy="11791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sz="1725" spc="15" baseline="12077" dirty="0">
                <a:solidFill>
                  <a:srgbClr val="756F6F"/>
                </a:solidFill>
                <a:latin typeface="Arial MT"/>
                <a:cs typeface="Arial MT"/>
              </a:rPr>
              <a:t>1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J</a:t>
            </a:r>
            <a:r>
              <a:rPr sz="2625" spc="-22" baseline="-9523" dirty="0">
                <a:solidFill>
                  <a:srgbClr val="756F6F"/>
                </a:solidFill>
                <a:latin typeface="Arial MT"/>
                <a:cs typeface="Arial MT"/>
              </a:rPr>
              <a:t>o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se</a:t>
            </a:r>
            <a:r>
              <a:rPr sz="2625" spc="-89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da</a:t>
            </a:r>
            <a:r>
              <a:rPr sz="2625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2625" spc="-30" baseline="-9523" dirty="0">
                <a:solidFill>
                  <a:srgbClr val="756F6F"/>
                </a:solidFill>
                <a:latin typeface="Arial MT"/>
                <a:cs typeface="Arial MT"/>
              </a:rPr>
              <a:t>S</a:t>
            </a:r>
            <a:r>
              <a:rPr sz="2625" spc="15" baseline="-9523" dirty="0">
                <a:solidFill>
                  <a:srgbClr val="756F6F"/>
                </a:solidFill>
                <a:latin typeface="Arial MT"/>
                <a:cs typeface="Arial MT"/>
              </a:rPr>
              <a:t>i</a:t>
            </a:r>
            <a:r>
              <a:rPr sz="2625" spc="-82" baseline="-9523" dirty="0">
                <a:solidFill>
                  <a:srgbClr val="756F6F"/>
                </a:solidFill>
                <a:latin typeface="Arial MT"/>
                <a:cs typeface="Arial MT"/>
              </a:rPr>
              <a:t>l</a:t>
            </a:r>
            <a:r>
              <a:rPr sz="2625" spc="30" baseline="-9523" dirty="0">
                <a:solidFill>
                  <a:srgbClr val="756F6F"/>
                </a:solidFill>
                <a:latin typeface="Arial MT"/>
                <a:cs typeface="Arial MT"/>
              </a:rPr>
              <a:t>v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a,</a:t>
            </a:r>
            <a:r>
              <a:rPr sz="2625" spc="-52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725" baseline="12077" dirty="0">
                <a:solidFill>
                  <a:srgbClr val="756F6F"/>
                </a:solidFill>
                <a:latin typeface="Arial MT"/>
                <a:cs typeface="Arial MT"/>
              </a:rPr>
              <a:t>2</a:t>
            </a:r>
            <a:r>
              <a:rPr sz="1725" spc="7" baseline="12077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2625" baseline="-9523" dirty="0">
                <a:solidFill>
                  <a:srgbClr val="756F6F"/>
                </a:solidFill>
                <a:latin typeface="Arial MT"/>
                <a:cs typeface="Arial MT"/>
              </a:rPr>
              <a:t>M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ar</a:t>
            </a:r>
            <a:r>
              <a:rPr sz="2625" spc="15" baseline="-9523" dirty="0">
                <a:solidFill>
                  <a:srgbClr val="756F6F"/>
                </a:solidFill>
                <a:latin typeface="Arial MT"/>
                <a:cs typeface="Arial MT"/>
              </a:rPr>
              <a:t>i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a</a:t>
            </a:r>
            <a:r>
              <a:rPr sz="2625" spc="-135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da</a:t>
            </a:r>
            <a:r>
              <a:rPr sz="2625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2625" spc="-30" baseline="-9523" dirty="0">
                <a:solidFill>
                  <a:srgbClr val="756F6F"/>
                </a:solidFill>
                <a:latin typeface="Arial MT"/>
                <a:cs typeface="Arial MT"/>
              </a:rPr>
              <a:t>S</a:t>
            </a:r>
            <a:r>
              <a:rPr sz="2625" spc="15" baseline="-9523" dirty="0">
                <a:solidFill>
                  <a:srgbClr val="756F6F"/>
                </a:solidFill>
                <a:latin typeface="Arial MT"/>
                <a:cs typeface="Arial MT"/>
              </a:rPr>
              <a:t>i</a:t>
            </a:r>
            <a:r>
              <a:rPr sz="2625" spc="-82" baseline="-9523" dirty="0">
                <a:solidFill>
                  <a:srgbClr val="756F6F"/>
                </a:solidFill>
                <a:latin typeface="Arial MT"/>
                <a:cs typeface="Arial MT"/>
              </a:rPr>
              <a:t>l</a:t>
            </a:r>
            <a:r>
              <a:rPr sz="2625" spc="30" baseline="-9523" dirty="0">
                <a:solidFill>
                  <a:srgbClr val="756F6F"/>
                </a:solidFill>
                <a:latin typeface="Arial MT"/>
                <a:cs typeface="Arial MT"/>
              </a:rPr>
              <a:t>v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a,</a:t>
            </a:r>
            <a:r>
              <a:rPr sz="2625" spc="-44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725" spc="15" baseline="12077" dirty="0">
                <a:solidFill>
                  <a:srgbClr val="756F6F"/>
                </a:solidFill>
                <a:latin typeface="Arial MT"/>
                <a:cs typeface="Arial MT"/>
              </a:rPr>
              <a:t>3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J</a:t>
            </a:r>
            <a:r>
              <a:rPr sz="2625" spc="-22" baseline="-9523" dirty="0">
                <a:solidFill>
                  <a:srgbClr val="756F6F"/>
                </a:solidFill>
                <a:latin typeface="Arial MT"/>
                <a:cs typeface="Arial MT"/>
              </a:rPr>
              <a:t>o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ão</a:t>
            </a:r>
            <a:r>
              <a:rPr sz="2625" spc="-97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da</a:t>
            </a:r>
            <a:r>
              <a:rPr sz="2625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2625" spc="-30" baseline="-9523" dirty="0">
                <a:solidFill>
                  <a:srgbClr val="756F6F"/>
                </a:solidFill>
                <a:latin typeface="Arial MT"/>
                <a:cs typeface="Arial MT"/>
              </a:rPr>
              <a:t>S</a:t>
            </a:r>
            <a:r>
              <a:rPr sz="2625" spc="15" baseline="-9523" dirty="0">
                <a:solidFill>
                  <a:srgbClr val="756F6F"/>
                </a:solidFill>
                <a:latin typeface="Arial MT"/>
                <a:cs typeface="Arial MT"/>
              </a:rPr>
              <a:t>i</a:t>
            </a:r>
            <a:r>
              <a:rPr sz="2625" spc="-82" baseline="-9523" dirty="0">
                <a:solidFill>
                  <a:srgbClr val="756F6F"/>
                </a:solidFill>
                <a:latin typeface="Arial MT"/>
                <a:cs typeface="Arial MT"/>
              </a:rPr>
              <a:t>l</a:t>
            </a:r>
            <a:r>
              <a:rPr sz="2625" spc="30" baseline="-9523" dirty="0">
                <a:solidFill>
                  <a:srgbClr val="756F6F"/>
                </a:solidFill>
                <a:latin typeface="Arial MT"/>
                <a:cs typeface="Arial MT"/>
              </a:rPr>
              <a:t>v</a:t>
            </a:r>
            <a:r>
              <a:rPr sz="2625" spc="142" baseline="-9523" dirty="0">
                <a:solidFill>
                  <a:srgbClr val="756F6F"/>
                </a:solidFill>
                <a:latin typeface="Arial MT"/>
                <a:cs typeface="Arial MT"/>
              </a:rPr>
              <a:t>a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[</a:t>
            </a:r>
            <a:r>
              <a:rPr sz="6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600" spc="15" dirty="0">
                <a:solidFill>
                  <a:srgbClr val="FF0000"/>
                </a:solidFill>
                <a:latin typeface="Arial MT"/>
                <a:cs typeface="Arial MT"/>
              </a:rPr>
              <a:t>í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600" spc="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6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5" dirty="0">
                <a:solidFill>
                  <a:srgbClr val="FF0000"/>
                </a:solidFill>
                <a:latin typeface="Arial MT"/>
                <a:cs typeface="Arial MT"/>
              </a:rPr>
              <a:t>Fo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6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600" spc="-2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6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anh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5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r>
              <a:rPr sz="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li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nha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6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5" dirty="0">
                <a:solidFill>
                  <a:srgbClr val="FF0000"/>
                </a:solidFill>
                <a:latin typeface="Arial MT"/>
                <a:cs typeface="Arial MT"/>
              </a:rPr>
              <a:t>ce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600" spc="-2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li</a:t>
            </a: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</a:rPr>
              <a:t>za</a:t>
            </a:r>
            <a:r>
              <a:rPr sz="600" spc="5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endParaRPr sz="600">
              <a:latin typeface="Arial MT"/>
              <a:cs typeface="Arial MT"/>
            </a:endParaRPr>
          </a:p>
          <a:p>
            <a:pPr marR="663575" algn="ctr">
              <a:lnSpc>
                <a:spcPct val="100000"/>
              </a:lnSpc>
              <a:spcBef>
                <a:spcPts val="855"/>
              </a:spcBef>
            </a:pPr>
            <a:r>
              <a:rPr sz="1800" b="1" spc="7" baseline="-4629" dirty="0">
                <a:solidFill>
                  <a:srgbClr val="756F6F"/>
                </a:solidFill>
                <a:latin typeface="Arial"/>
                <a:cs typeface="Arial"/>
              </a:rPr>
              <a:t>Orientador:</a:t>
            </a:r>
            <a:r>
              <a:rPr sz="1800" b="1" spc="-37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800" b="1" spc="7" baseline="-4629" dirty="0">
                <a:solidFill>
                  <a:srgbClr val="756F6F"/>
                </a:solidFill>
                <a:latin typeface="Arial"/>
                <a:cs typeface="Arial"/>
              </a:rPr>
              <a:t>Professor</a:t>
            </a:r>
            <a:r>
              <a:rPr sz="1800" b="1" spc="-82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800" b="1" spc="15" baseline="-4629" dirty="0">
                <a:solidFill>
                  <a:srgbClr val="756F6F"/>
                </a:solidFill>
                <a:latin typeface="Arial"/>
                <a:cs typeface="Arial"/>
              </a:rPr>
              <a:t>Jose</a:t>
            </a:r>
            <a:r>
              <a:rPr sz="1800" b="1" spc="-15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800" b="1" baseline="-4629" dirty="0">
                <a:solidFill>
                  <a:srgbClr val="756F6F"/>
                </a:solidFill>
                <a:latin typeface="Arial"/>
                <a:cs typeface="Arial"/>
              </a:rPr>
              <a:t>Silva</a:t>
            </a:r>
            <a:r>
              <a:rPr sz="1800" b="1" spc="-52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[Título:</a:t>
            </a:r>
            <a:r>
              <a:rPr sz="600" spc="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600" spc="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2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</a:rPr>
              <a:t>28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5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600" spc="1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600" spc="-15" dirty="0">
                <a:solidFill>
                  <a:srgbClr val="FF0000"/>
                </a:solidFill>
                <a:latin typeface="Arial MT"/>
                <a:cs typeface="Arial MT"/>
              </a:rPr>
              <a:t>centralizado</a:t>
            </a:r>
            <a:endParaRPr sz="600">
              <a:latin typeface="Arial MT"/>
              <a:cs typeface="Arial MT"/>
            </a:endParaRPr>
          </a:p>
          <a:p>
            <a:pPr marL="2112010">
              <a:lnSpc>
                <a:spcPct val="100000"/>
              </a:lnSpc>
              <a:spcBef>
                <a:spcPts val="114"/>
              </a:spcBef>
            </a:pPr>
            <a:r>
              <a:rPr sz="1200" b="1" spc="5" dirty="0">
                <a:solidFill>
                  <a:srgbClr val="756F6F"/>
                </a:solidFill>
                <a:latin typeface="Arial"/>
                <a:cs typeface="Arial"/>
              </a:rPr>
              <a:t>Co-Orientador:</a:t>
            </a:r>
            <a:r>
              <a:rPr sz="1200" b="1" spc="-30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756F6F"/>
                </a:solidFill>
                <a:latin typeface="Arial"/>
                <a:cs typeface="Arial"/>
              </a:rPr>
              <a:t>Professora</a:t>
            </a:r>
            <a:r>
              <a:rPr sz="1200" b="1" spc="-50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756F6F"/>
                </a:solidFill>
                <a:latin typeface="Arial"/>
                <a:cs typeface="Arial"/>
              </a:rPr>
              <a:t>Maria</a:t>
            </a:r>
            <a:r>
              <a:rPr sz="1200" b="1" spc="-45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756F6F"/>
                </a:solidFill>
                <a:latin typeface="Arial"/>
                <a:cs typeface="Arial"/>
              </a:rPr>
              <a:t>Silva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Alunos</a:t>
            </a:r>
            <a:r>
              <a:rPr sz="1000" spc="114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do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756F6F"/>
                </a:solidFill>
                <a:latin typeface="Arial MT"/>
                <a:cs typeface="Arial MT"/>
              </a:rPr>
              <a:t>Curso</a:t>
            </a:r>
            <a:r>
              <a:rPr sz="1000" spc="6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Tecnologia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em</a:t>
            </a:r>
            <a:r>
              <a:rPr sz="1000" spc="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Análise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Desenvolvimento</a:t>
            </a:r>
            <a:r>
              <a:rPr sz="1000" spc="15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Sistemas</a:t>
            </a:r>
            <a:r>
              <a:rPr sz="1000" spc="229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3º</a:t>
            </a:r>
            <a:r>
              <a:rPr sz="1000" spc="3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Semestre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Noturno</a:t>
            </a:r>
            <a:r>
              <a:rPr sz="1000" spc="1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BandTec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São</a:t>
            </a:r>
            <a:r>
              <a:rPr sz="1000" spc="9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Paulo</a:t>
            </a:r>
            <a:r>
              <a:rPr sz="1000" spc="1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SP</a:t>
            </a:r>
            <a:r>
              <a:rPr sz="1000" spc="21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900" spc="-7" baseline="18518" dirty="0">
                <a:solidFill>
                  <a:srgbClr val="FF0000"/>
                </a:solidFill>
                <a:latin typeface="Arial MT"/>
                <a:cs typeface="Arial MT"/>
              </a:rPr>
              <a:t>[Título:</a:t>
            </a:r>
            <a:r>
              <a:rPr sz="900" spc="67" baseline="1851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7" baseline="18518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900" spc="22" baseline="1851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22" baseline="18518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900" spc="67" baseline="1851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30" baseline="18518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900" spc="-22" baseline="1851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baseline="18518" dirty="0">
                <a:solidFill>
                  <a:srgbClr val="FF0000"/>
                </a:solidFill>
                <a:latin typeface="Arial MT"/>
                <a:cs typeface="Arial MT"/>
              </a:rPr>
              <a:t>24</a:t>
            </a:r>
            <a:r>
              <a:rPr sz="900" spc="22" baseline="1851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7" baseline="18518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900" spc="7" baseline="1851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22" baseline="18518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900" spc="195" baseline="1851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22" baseline="18518" dirty="0">
                <a:solidFill>
                  <a:srgbClr val="FF0000"/>
                </a:solidFill>
                <a:latin typeface="Arial MT"/>
                <a:cs typeface="Arial MT"/>
              </a:rPr>
              <a:t>centralizado</a:t>
            </a:r>
            <a:endParaRPr sz="900" baseline="18518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9145" y="2852871"/>
            <a:ext cx="57213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5" dirty="0">
                <a:solidFill>
                  <a:srgbClr val="756F6F"/>
                </a:solidFill>
                <a:latin typeface="Arial MT"/>
                <a:cs typeface="Arial MT"/>
              </a:rPr>
              <a:t>1,2,3,4,5,6,7,8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8345" y="9949150"/>
            <a:ext cx="6286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15" dirty="0">
                <a:solidFill>
                  <a:srgbClr val="44536A"/>
                </a:solidFill>
                <a:latin typeface="Arial MT"/>
                <a:cs typeface="Arial MT"/>
              </a:rPr>
              <a:t>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5166" y="10375318"/>
            <a:ext cx="462343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Resultado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[Título:</a:t>
            </a:r>
            <a:r>
              <a:rPr sz="8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85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esquerda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ts val="994"/>
              </a:lnSpc>
              <a:spcBef>
                <a:spcPts val="5"/>
              </a:spcBef>
            </a:pP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Texto:</a:t>
            </a:r>
            <a:r>
              <a:rPr sz="85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8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Justificado,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espaçamento</a:t>
            </a:r>
            <a:r>
              <a:rPr sz="85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simples]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ts val="2075"/>
              </a:lnSpc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Deve</a:t>
            </a:r>
            <a:r>
              <a:rPr sz="1750" spc="1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ser</a:t>
            </a:r>
            <a:r>
              <a:rPr sz="1750" spc="204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descrito</a:t>
            </a:r>
            <a:r>
              <a:rPr sz="1750" spc="19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1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que</a:t>
            </a:r>
            <a:r>
              <a:rPr sz="1750" spc="19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foi</a:t>
            </a:r>
            <a:r>
              <a:rPr sz="1750" spc="2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obtido,</a:t>
            </a:r>
            <a:r>
              <a:rPr sz="1750" spc="2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ou</a:t>
            </a:r>
            <a:r>
              <a:rPr sz="1750" spc="1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seja,</a:t>
            </a:r>
            <a:r>
              <a:rPr sz="1750" spc="2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5166" y="11166516"/>
            <a:ext cx="462216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7000" algn="l"/>
                <a:tab pos="1824355" algn="l"/>
                <a:tab pos="2908300" algn="l"/>
                <a:tab pos="4375785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aç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ã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çã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,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às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5166" y="11431512"/>
            <a:ext cx="46234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perguntas</a:t>
            </a:r>
            <a:r>
              <a:rPr sz="1750" spc="3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feitas</a:t>
            </a:r>
            <a:r>
              <a:rPr sz="1750" spc="3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nos</a:t>
            </a:r>
            <a:r>
              <a:rPr sz="1750" spc="3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objetivos</a:t>
            </a:r>
            <a:r>
              <a:rPr sz="1750" spc="3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da</a:t>
            </a:r>
            <a:r>
              <a:rPr sz="1750" spc="3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pesquisa</a:t>
            </a:r>
            <a:r>
              <a:rPr sz="1750" spc="3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–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35166" y="11692553"/>
            <a:ext cx="462026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8750" algn="l"/>
                <a:tab pos="2093595" algn="l"/>
                <a:tab pos="2611755" algn="l"/>
                <a:tab pos="3790315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“Introdução”.	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Além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dos	elementos	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textuais,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35166" y="11957659"/>
            <a:ext cx="46234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8840" algn="l"/>
                <a:tab pos="1377315" algn="l"/>
                <a:tab pos="2675255" algn="l"/>
                <a:tab pos="3584575" algn="l"/>
                <a:tab pos="4486910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podem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z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,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b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35166" y="12222655"/>
            <a:ext cx="4623435" cy="8172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600"/>
              </a:lnSpc>
              <a:spcBef>
                <a:spcPts val="120"/>
              </a:spcBef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quadros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devem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estar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acompanhados 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de 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um descritivo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logo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abaixo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das mesmas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com o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objetivo</a:t>
            </a:r>
            <a:r>
              <a:rPr sz="1750" spc="-1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explicá-las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contextualizá-las.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35166" y="13013853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6150" algn="l"/>
                <a:tab pos="1642110" algn="l"/>
                <a:tab pos="3062605" algn="l"/>
                <a:tab pos="4241800" algn="l"/>
              </a:tabLst>
            </a:pP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: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eme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á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35166" y="13274893"/>
            <a:ext cx="462153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representarem</a:t>
            </a:r>
            <a:r>
              <a:rPr sz="1750" spc="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spc="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resultados</a:t>
            </a:r>
            <a:r>
              <a:rPr sz="1750" spc="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devem</a:t>
            </a:r>
            <a:r>
              <a:rPr sz="1750" spc="8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estar</a:t>
            </a:r>
            <a:r>
              <a:rPr sz="1750" spc="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com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35166" y="13539889"/>
            <a:ext cx="462026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0545" algn="l"/>
                <a:tab pos="1678305" algn="l"/>
                <a:tab pos="1970405" algn="l"/>
                <a:tab pos="2888615" algn="l"/>
                <a:tab pos="3497579" algn="l"/>
                <a:tab pos="4328795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bo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uç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ã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í</a:t>
            </a:r>
            <a:r>
              <a:rPr sz="1750" spc="20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it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a.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35166" y="13804886"/>
            <a:ext cx="4623435" cy="1082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14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elementos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gráficos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devem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conter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referência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onde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foram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retirados.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Caso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 tenham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sido </a:t>
            </a:r>
            <a:r>
              <a:rPr sz="1750" spc="-4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criados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pelo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autor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esta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informação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também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deverá</a:t>
            </a:r>
            <a:r>
              <a:rPr sz="1750" spc="-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estar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presente.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16497" y="5896974"/>
            <a:ext cx="4622800" cy="108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Conclusão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[Título:</a:t>
            </a:r>
            <a:r>
              <a:rPr sz="8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 –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esquerda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ts val="994"/>
              </a:lnSpc>
              <a:spcBef>
                <a:spcPts val="40"/>
              </a:spcBef>
            </a:pP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Texto:</a:t>
            </a:r>
            <a:r>
              <a:rPr sz="85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Justificado,</a:t>
            </a:r>
            <a:r>
              <a:rPr sz="85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espaçamento</a:t>
            </a:r>
            <a:r>
              <a:rPr sz="85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simples]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ts val="2090"/>
              </a:lnSpc>
              <a:spcBef>
                <a:spcPts val="55"/>
              </a:spcBef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1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conclusão</a:t>
            </a:r>
            <a:r>
              <a:rPr sz="1750" spc="1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</a:t>
            </a:r>
            <a:r>
              <a:rPr sz="1750" spc="1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conter</a:t>
            </a:r>
            <a:r>
              <a:rPr sz="1750" spc="1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um</a:t>
            </a:r>
            <a:r>
              <a:rPr sz="1750" spc="1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breve</a:t>
            </a:r>
            <a:r>
              <a:rPr sz="1750" spc="9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resumo</a:t>
            </a:r>
            <a:r>
              <a:rPr sz="1750" spc="1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do </a:t>
            </a:r>
            <a:r>
              <a:rPr sz="1750" spc="-4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conteúdo</a:t>
            </a:r>
            <a:r>
              <a:rPr sz="1750" spc="2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2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2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propósito</a:t>
            </a:r>
            <a:r>
              <a:rPr sz="1750" spc="2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r>
              <a:rPr sz="1750" spc="2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trabalho</a:t>
            </a:r>
            <a:r>
              <a:rPr sz="1750" spc="3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254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forma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16497" y="6949213"/>
            <a:ext cx="4622800" cy="5562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170"/>
              </a:spcBef>
              <a:tabLst>
                <a:tab pos="942340" algn="l"/>
                <a:tab pos="1230630" algn="l"/>
                <a:tab pos="1729105" algn="l"/>
                <a:tab pos="1863725" algn="l"/>
                <a:tab pos="2611755" algn="l"/>
                <a:tab pos="2912110" algn="l"/>
                <a:tab pos="3837940" algn="l"/>
                <a:tab pos="4130675" algn="l"/>
                <a:tab pos="4364355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suc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,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59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uc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á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20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35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c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,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20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16497" y="7479314"/>
            <a:ext cx="4623435" cy="1343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600"/>
              </a:lnSpc>
              <a:spcBef>
                <a:spcPts val="120"/>
              </a:spcBef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texto,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forma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objetiva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convincente.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Deve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referir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se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todos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objetivos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apontados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na 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introdução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foram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concretizados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caso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não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tenha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sido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se explicar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“porquê”.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Por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ultimo,</a:t>
            </a:r>
            <a:r>
              <a:rPr sz="1750" spc="2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deve</a:t>
            </a:r>
            <a:r>
              <a:rPr sz="1750" spc="254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descrever</a:t>
            </a:r>
            <a:r>
              <a:rPr sz="1750" spc="2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qual</a:t>
            </a:r>
            <a:r>
              <a:rPr sz="1750" spc="2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28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importância</a:t>
            </a:r>
            <a:r>
              <a:rPr sz="1750" spc="29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16497" y="8796549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6640" algn="l"/>
                <a:tab pos="1741170" algn="l"/>
                <a:tab pos="2113280" algn="l"/>
                <a:tab pos="2920365" algn="l"/>
                <a:tab pos="3410585" algn="l"/>
                <a:tab pos="4364355" algn="l"/>
              </a:tabLst>
            </a:pP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b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ho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16497" y="9061545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1891664" algn="l"/>
                <a:tab pos="3683635" algn="l"/>
                <a:tab pos="4118610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h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c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am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016497" y="9322448"/>
            <a:ext cx="112776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b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h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6497" y="9852687"/>
            <a:ext cx="4034154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5" dirty="0">
                <a:latin typeface="Arial"/>
                <a:cs typeface="Arial"/>
              </a:rPr>
              <a:t>Referências</a:t>
            </a:r>
            <a:r>
              <a:rPr sz="1750" b="1" spc="-9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bibliográficas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[Título:</a:t>
            </a:r>
            <a:r>
              <a:rPr sz="8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 –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esquerda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Texto:</a:t>
            </a:r>
            <a:r>
              <a:rPr sz="850" spc="3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Justificado,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espaçamento</a:t>
            </a:r>
            <a:r>
              <a:rPr sz="85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simples]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16497" y="10378587"/>
            <a:ext cx="46234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730" algn="l"/>
                <a:tab pos="1831975" algn="l"/>
                <a:tab pos="2730500" algn="l"/>
                <a:tab pos="3564890" algn="l"/>
                <a:tab pos="3924935" algn="l"/>
              </a:tabLst>
            </a:pP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As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referencias	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devem	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seguir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	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padrão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16497" y="10643885"/>
            <a:ext cx="4622800" cy="5524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recomendado</a:t>
            </a:r>
            <a:r>
              <a:rPr sz="1750" spc="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abaixo</a:t>
            </a:r>
            <a:r>
              <a:rPr sz="1750" spc="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que</a:t>
            </a:r>
            <a:r>
              <a:rPr sz="1750" spc="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estão</a:t>
            </a:r>
            <a:r>
              <a:rPr sz="1750" spc="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adequadas</a:t>
            </a:r>
            <a:r>
              <a:rPr sz="1750" spc="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ao </a:t>
            </a:r>
            <a:r>
              <a:rPr sz="1750" spc="-4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tipo</a:t>
            </a:r>
            <a:r>
              <a:rPr sz="1750" spc="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fonte</a:t>
            </a:r>
            <a:r>
              <a:rPr sz="1750" spc="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10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pesquisa</a:t>
            </a:r>
            <a:r>
              <a:rPr sz="1750" spc="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utilizada,</a:t>
            </a:r>
            <a:r>
              <a:rPr sz="1750" spc="1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aconselha-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16497" y="11169922"/>
            <a:ext cx="46234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3865" algn="l"/>
                <a:tab pos="760095" algn="l"/>
                <a:tab pos="1871980" algn="l"/>
                <a:tab pos="2310765" algn="l"/>
                <a:tab pos="3078480" algn="l"/>
                <a:tab pos="4486910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	a	u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z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aç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ã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os;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16497" y="11434781"/>
            <a:ext cx="4623435" cy="5530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  <a:tabLst>
                <a:tab pos="447675" algn="l"/>
                <a:tab pos="3454400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publicações</a:t>
            </a:r>
            <a:r>
              <a:rPr sz="1750" spc="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não</a:t>
            </a:r>
            <a:r>
              <a:rPr sz="1750" spc="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baseando</a:t>
            </a:r>
            <a:r>
              <a:rPr sz="1750" spc="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trabalho</a:t>
            </a:r>
            <a:r>
              <a:rPr sz="1750" spc="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somente </a:t>
            </a:r>
            <a:r>
              <a:rPr sz="1750" spc="-4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em	fontes</a:t>
            </a:r>
            <a:r>
              <a:rPr sz="1750" spc="5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retiradas</a:t>
            </a:r>
            <a:r>
              <a:rPr sz="1750" spc="5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da</a:t>
            </a:r>
            <a:r>
              <a:rPr sz="1750" spc="4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internet.	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No</a:t>
            </a:r>
            <a:r>
              <a:rPr sz="1750" spc="4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formato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016497" y="11961065"/>
            <a:ext cx="461899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1215" algn="l"/>
                <a:tab pos="1657985" algn="l"/>
                <a:tab pos="2129155" algn="l"/>
                <a:tab pos="3188970" algn="l"/>
                <a:tab pos="3589020" algn="l"/>
                <a:tab pos="4368165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b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xo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vem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da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16497" y="12226060"/>
            <a:ext cx="4622800" cy="1082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14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referência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em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negrito e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em letras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maiúsculas.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No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trabalho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real,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todo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esse texto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explicativo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deve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ser removido,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apenas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referências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corretas</a:t>
            </a:r>
            <a:r>
              <a:rPr sz="1750" spc="-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devem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ser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deixadas: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16497" y="13543157"/>
            <a:ext cx="46228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95"/>
              </a:spcBef>
            </a:pP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Referências</a:t>
            </a:r>
            <a:r>
              <a:rPr sz="175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7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livros,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ts val="2060"/>
              </a:lnSpc>
              <a:spcBef>
                <a:spcPts val="95"/>
              </a:spcBef>
              <a:tabLst>
                <a:tab pos="930275" algn="l"/>
                <a:tab pos="1266825" algn="l"/>
                <a:tab pos="1614805" algn="l"/>
                <a:tab pos="3359150" algn="l"/>
                <a:tab pos="4352290" algn="l"/>
              </a:tabLst>
            </a:pPr>
            <a:r>
              <a:rPr sz="1750" spc="5" dirty="0">
                <a:latin typeface="Arial MT"/>
                <a:cs typeface="Arial MT"/>
              </a:rPr>
              <a:t>[</a:t>
            </a:r>
            <a:r>
              <a:rPr sz="1750" spc="-10" dirty="0">
                <a:latin typeface="Arial MT"/>
                <a:cs typeface="Arial MT"/>
              </a:rPr>
              <a:t>1</a:t>
            </a:r>
            <a:r>
              <a:rPr sz="1750" spc="-5" dirty="0">
                <a:latin typeface="Arial MT"/>
                <a:cs typeface="Arial MT"/>
              </a:rPr>
              <a:t>]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 G</a:t>
            </a:r>
            <a:r>
              <a:rPr sz="1750" spc="-25" dirty="0">
                <a:latin typeface="Arial MT"/>
                <a:cs typeface="Arial MT"/>
              </a:rPr>
              <a:t>I</a:t>
            </a:r>
            <a:r>
              <a:rPr sz="1750" spc="-5" dirty="0">
                <a:latin typeface="Arial MT"/>
                <a:cs typeface="Arial MT"/>
              </a:rPr>
              <a:t>L,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A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C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b="1" spc="-20" dirty="0">
                <a:latin typeface="Arial"/>
                <a:cs typeface="Arial"/>
              </a:rPr>
              <a:t>C</a:t>
            </a:r>
            <a:r>
              <a:rPr sz="1750" b="1" spc="-45" dirty="0">
                <a:latin typeface="Arial"/>
                <a:cs typeface="Arial"/>
              </a:rPr>
              <a:t>o</a:t>
            </a:r>
            <a:r>
              <a:rPr sz="1750" b="1" spc="-5" dirty="0">
                <a:latin typeface="Arial"/>
                <a:cs typeface="Arial"/>
              </a:rPr>
              <a:t>mo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dirty="0">
                <a:latin typeface="Arial"/>
                <a:cs typeface="Arial"/>
              </a:rPr>
              <a:t>l</a:t>
            </a:r>
            <a:r>
              <a:rPr sz="1750" b="1" spc="-5" dirty="0">
                <a:latin typeface="Arial"/>
                <a:cs typeface="Arial"/>
              </a:rPr>
              <a:t>a</a:t>
            </a:r>
            <a:r>
              <a:rPr sz="1750" b="1" spc="-50" dirty="0">
                <a:latin typeface="Arial"/>
                <a:cs typeface="Arial"/>
              </a:rPr>
              <a:t>b</a:t>
            </a:r>
            <a:r>
              <a:rPr sz="1750" b="1" spc="-15" dirty="0">
                <a:latin typeface="Arial"/>
                <a:cs typeface="Arial"/>
              </a:rPr>
              <a:t>o</a:t>
            </a:r>
            <a:r>
              <a:rPr sz="1750" b="1" dirty="0">
                <a:latin typeface="Arial"/>
                <a:cs typeface="Arial"/>
              </a:rPr>
              <a:t>r</a:t>
            </a:r>
            <a:r>
              <a:rPr sz="1750" b="1" spc="-5" dirty="0">
                <a:latin typeface="Arial"/>
                <a:cs typeface="Arial"/>
              </a:rPr>
              <a:t>ar</a:t>
            </a:r>
            <a:r>
              <a:rPr sz="1750" b="1" dirty="0">
                <a:latin typeface="Arial"/>
                <a:cs typeface="Arial"/>
              </a:rPr>
              <a:t>	</a:t>
            </a:r>
            <a:r>
              <a:rPr sz="1750" b="1" spc="-15" dirty="0">
                <a:latin typeface="Arial"/>
                <a:cs typeface="Arial"/>
              </a:rPr>
              <a:t>p</a:t>
            </a:r>
            <a:r>
              <a:rPr sz="1750" b="1" spc="-30" dirty="0">
                <a:latin typeface="Arial"/>
                <a:cs typeface="Arial"/>
              </a:rPr>
              <a:t>r</a:t>
            </a:r>
            <a:r>
              <a:rPr sz="1750" b="1" spc="-15" dirty="0">
                <a:latin typeface="Arial"/>
                <a:cs typeface="Arial"/>
              </a:rPr>
              <a:t>o</a:t>
            </a:r>
            <a:r>
              <a:rPr sz="1750" b="1" spc="-25" dirty="0">
                <a:latin typeface="Arial"/>
                <a:cs typeface="Arial"/>
              </a:rPr>
              <a:t>j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30" dirty="0">
                <a:latin typeface="Arial"/>
                <a:cs typeface="Arial"/>
              </a:rPr>
              <a:t>t</a:t>
            </a:r>
            <a:r>
              <a:rPr sz="1750" b="1" spc="-15" dirty="0">
                <a:latin typeface="Arial"/>
                <a:cs typeface="Arial"/>
              </a:rPr>
              <a:t>o</a:t>
            </a:r>
            <a:r>
              <a:rPr sz="1750" b="1" spc="-5" dirty="0">
                <a:latin typeface="Arial"/>
                <a:cs typeface="Arial"/>
              </a:rPr>
              <a:t>s</a:t>
            </a:r>
            <a:r>
              <a:rPr sz="1750" b="1" dirty="0">
                <a:latin typeface="Arial"/>
                <a:cs typeface="Arial"/>
              </a:rPr>
              <a:t>	</a:t>
            </a:r>
            <a:r>
              <a:rPr sz="1750" b="1" spc="-15" dirty="0">
                <a:latin typeface="Arial"/>
                <a:cs typeface="Arial"/>
              </a:rPr>
              <a:t>de  </a:t>
            </a:r>
            <a:r>
              <a:rPr sz="1750" b="1" spc="-10" dirty="0">
                <a:latin typeface="Arial"/>
                <a:cs typeface="Arial"/>
              </a:rPr>
              <a:t>pesquisa</a:t>
            </a:r>
            <a:r>
              <a:rPr sz="1750" spc="-10" dirty="0">
                <a:latin typeface="Arial MT"/>
                <a:cs typeface="Arial MT"/>
              </a:rPr>
              <a:t>.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2.</a:t>
            </a:r>
            <a:r>
              <a:rPr sz="1750" spc="-4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ed. São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Paulo: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Atlas,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1991.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016497" y="14599298"/>
            <a:ext cx="367601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Referências</a:t>
            </a:r>
            <a:r>
              <a:rPr sz="175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7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artigos</a:t>
            </a:r>
            <a:r>
              <a:rPr sz="175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revistas:</a:t>
            </a:r>
            <a:endParaRPr sz="17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016497" y="14860640"/>
            <a:ext cx="462089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675" algn="l"/>
                <a:tab pos="890905" algn="l"/>
                <a:tab pos="1444625" algn="l"/>
                <a:tab pos="2413635" algn="l"/>
                <a:tab pos="3568700" algn="l"/>
                <a:tab pos="3996054" algn="l"/>
              </a:tabLst>
            </a:pPr>
            <a:r>
              <a:rPr sz="1750" spc="5" dirty="0">
                <a:latin typeface="Arial MT"/>
                <a:cs typeface="Arial MT"/>
              </a:rPr>
              <a:t>[</a:t>
            </a:r>
            <a:r>
              <a:rPr sz="1750" spc="-10" dirty="0">
                <a:latin typeface="Arial MT"/>
                <a:cs typeface="Arial MT"/>
              </a:rPr>
              <a:t>2</a:t>
            </a:r>
            <a:r>
              <a:rPr sz="1750" spc="-5" dirty="0">
                <a:latin typeface="Arial MT"/>
                <a:cs typeface="Arial MT"/>
              </a:rPr>
              <a:t>]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A</a:t>
            </a:r>
            <a:r>
              <a:rPr sz="1750" spc="-5" dirty="0">
                <a:latin typeface="Arial MT"/>
                <a:cs typeface="Arial MT"/>
              </a:rPr>
              <a:t>s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10" dirty="0">
                <a:latin typeface="Arial MT"/>
                <a:cs typeface="Arial MT"/>
              </a:rPr>
              <a:t>50</a:t>
            </a:r>
            <a:r>
              <a:rPr sz="1750" spc="-5" dirty="0">
                <a:latin typeface="Arial MT"/>
                <a:cs typeface="Arial MT"/>
              </a:rPr>
              <a:t>0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30" dirty="0">
                <a:latin typeface="Arial MT"/>
                <a:cs typeface="Arial MT"/>
              </a:rPr>
              <a:t>m</a:t>
            </a:r>
            <a:r>
              <a:rPr sz="1750" spc="-5" dirty="0">
                <a:latin typeface="Arial MT"/>
                <a:cs typeface="Arial MT"/>
              </a:rPr>
              <a:t>a</a:t>
            </a:r>
            <a:r>
              <a:rPr sz="1750" spc="5" dirty="0">
                <a:latin typeface="Arial MT"/>
                <a:cs typeface="Arial MT"/>
              </a:rPr>
              <a:t>i</a:t>
            </a:r>
            <a:r>
              <a:rPr sz="1750" spc="-40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r</a:t>
            </a:r>
            <a:r>
              <a:rPr sz="1750" spc="-5" dirty="0">
                <a:latin typeface="Arial MT"/>
                <a:cs typeface="Arial MT"/>
              </a:rPr>
              <a:t>es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" dirty="0">
                <a:latin typeface="Arial MT"/>
                <a:cs typeface="Arial MT"/>
              </a:rPr>
              <a:t>e</a:t>
            </a:r>
            <a:r>
              <a:rPr sz="1750" spc="-35" dirty="0">
                <a:latin typeface="Arial MT"/>
                <a:cs typeface="Arial MT"/>
              </a:rPr>
              <a:t>m</a:t>
            </a:r>
            <a:r>
              <a:rPr sz="1750" spc="-5" dirty="0">
                <a:latin typeface="Arial MT"/>
                <a:cs typeface="Arial MT"/>
              </a:rPr>
              <a:t>p</a:t>
            </a:r>
            <a:r>
              <a:rPr sz="1750" dirty="0">
                <a:latin typeface="Arial MT"/>
                <a:cs typeface="Arial MT"/>
              </a:rPr>
              <a:t>r</a:t>
            </a:r>
            <a:r>
              <a:rPr sz="1750" spc="-5" dirty="0">
                <a:latin typeface="Arial MT"/>
                <a:cs typeface="Arial MT"/>
              </a:rPr>
              <a:t>es</a:t>
            </a:r>
            <a:r>
              <a:rPr sz="1750" spc="-50" dirty="0">
                <a:latin typeface="Arial MT"/>
                <a:cs typeface="Arial MT"/>
              </a:rPr>
              <a:t>a</a:t>
            </a:r>
            <a:r>
              <a:rPr sz="1750" spc="-5" dirty="0">
                <a:latin typeface="Arial MT"/>
                <a:cs typeface="Arial MT"/>
              </a:rPr>
              <a:t>s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45" dirty="0">
                <a:latin typeface="Arial MT"/>
                <a:cs typeface="Arial MT"/>
              </a:rPr>
              <a:t>d</a:t>
            </a:r>
            <a:r>
              <a:rPr sz="1750" spc="-5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B</a:t>
            </a:r>
            <a:r>
              <a:rPr sz="1750" dirty="0">
                <a:latin typeface="Arial MT"/>
                <a:cs typeface="Arial MT"/>
              </a:rPr>
              <a:t>r</a:t>
            </a:r>
            <a:r>
              <a:rPr sz="1750" spc="-5" dirty="0">
                <a:latin typeface="Arial MT"/>
                <a:cs typeface="Arial MT"/>
              </a:rPr>
              <a:t>as</a:t>
            </a:r>
            <a:r>
              <a:rPr sz="1750" spc="5" dirty="0">
                <a:latin typeface="Arial MT"/>
                <a:cs typeface="Arial MT"/>
              </a:rPr>
              <a:t>i</a:t>
            </a:r>
            <a:r>
              <a:rPr sz="1750" spc="-50" dirty="0">
                <a:latin typeface="Arial MT"/>
                <a:cs typeface="Arial MT"/>
              </a:rPr>
              <a:t>l</a:t>
            </a:r>
            <a:r>
              <a:rPr sz="1750" spc="-5" dirty="0">
                <a:latin typeface="Arial MT"/>
                <a:cs typeface="Arial MT"/>
              </a:rPr>
              <a:t>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016497" y="15125636"/>
            <a:ext cx="4620895" cy="5562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170"/>
              </a:spcBef>
              <a:tabLst>
                <a:tab pos="1318260" algn="l"/>
                <a:tab pos="2686685" algn="l"/>
                <a:tab pos="3145790" algn="l"/>
                <a:tab pos="3521710" algn="l"/>
                <a:tab pos="4435475" algn="l"/>
              </a:tabLst>
            </a:pPr>
            <a:r>
              <a:rPr sz="1750" b="1" spc="-20" dirty="0">
                <a:latin typeface="Arial"/>
                <a:cs typeface="Arial"/>
              </a:rPr>
              <a:t>C</a:t>
            </a:r>
            <a:r>
              <a:rPr sz="1750" b="1" spc="-15" dirty="0">
                <a:latin typeface="Arial"/>
                <a:cs typeface="Arial"/>
              </a:rPr>
              <a:t>on</a:t>
            </a:r>
            <a:r>
              <a:rPr sz="1750" b="1" spc="-25" dirty="0">
                <a:latin typeface="Arial"/>
                <a:cs typeface="Arial"/>
              </a:rPr>
              <a:t>j</a:t>
            </a:r>
            <a:r>
              <a:rPr sz="1750" b="1" spc="-15" dirty="0">
                <a:latin typeface="Arial"/>
                <a:cs typeface="Arial"/>
              </a:rPr>
              <a:t>un</a:t>
            </a:r>
            <a:r>
              <a:rPr sz="1750" b="1" dirty="0">
                <a:latin typeface="Arial"/>
                <a:cs typeface="Arial"/>
              </a:rPr>
              <a:t>t</a:t>
            </a:r>
            <a:r>
              <a:rPr sz="1750" b="1" spc="-15" dirty="0">
                <a:latin typeface="Arial"/>
                <a:cs typeface="Arial"/>
              </a:rPr>
              <a:t>u</a:t>
            </a:r>
            <a:r>
              <a:rPr sz="1750" b="1" dirty="0">
                <a:latin typeface="Arial"/>
                <a:cs typeface="Arial"/>
              </a:rPr>
              <a:t>r</a:t>
            </a:r>
            <a:r>
              <a:rPr sz="1750" b="1" spc="-5" dirty="0">
                <a:latin typeface="Arial"/>
                <a:cs typeface="Arial"/>
              </a:rPr>
              <a:t>a</a:t>
            </a:r>
            <a:r>
              <a:rPr sz="1750" b="1" dirty="0">
                <a:latin typeface="Arial"/>
                <a:cs typeface="Arial"/>
              </a:rPr>
              <a:t>	</a:t>
            </a:r>
            <a:r>
              <a:rPr sz="1750" b="1" spc="-20" dirty="0">
                <a:latin typeface="Arial"/>
                <a:cs typeface="Arial"/>
              </a:rPr>
              <a:t>E</a:t>
            </a:r>
            <a:r>
              <a:rPr sz="1750" b="1" spc="-5" dirty="0">
                <a:latin typeface="Arial"/>
                <a:cs typeface="Arial"/>
              </a:rPr>
              <a:t>c</a:t>
            </a:r>
            <a:r>
              <a:rPr sz="1750" b="1" spc="-20" dirty="0">
                <a:latin typeface="Arial"/>
                <a:cs typeface="Arial"/>
              </a:rPr>
              <a:t>o</a:t>
            </a:r>
            <a:r>
              <a:rPr sz="1750" b="1" spc="-15" dirty="0">
                <a:latin typeface="Arial"/>
                <a:cs typeface="Arial"/>
              </a:rPr>
              <a:t>n</a:t>
            </a:r>
            <a:r>
              <a:rPr sz="1750" b="1" spc="-45" dirty="0">
                <a:latin typeface="Arial"/>
                <a:cs typeface="Arial"/>
              </a:rPr>
              <a:t>ô</a:t>
            </a:r>
            <a:r>
              <a:rPr sz="1750" b="1" spc="-5" dirty="0">
                <a:latin typeface="Arial"/>
                <a:cs typeface="Arial"/>
              </a:rPr>
              <a:t>m</a:t>
            </a:r>
            <a:r>
              <a:rPr sz="1750" b="1" spc="5" dirty="0">
                <a:latin typeface="Arial"/>
                <a:cs typeface="Arial"/>
              </a:rPr>
              <a:t>i</a:t>
            </a:r>
            <a:r>
              <a:rPr sz="1750" b="1" spc="-5" dirty="0">
                <a:latin typeface="Arial"/>
                <a:cs typeface="Arial"/>
              </a:rPr>
              <a:t>c</a:t>
            </a:r>
            <a:r>
              <a:rPr sz="1750" b="1" spc="-40" dirty="0">
                <a:latin typeface="Arial"/>
                <a:cs typeface="Arial"/>
              </a:rPr>
              <a:t>a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0" dirty="0">
                <a:latin typeface="Arial MT"/>
                <a:cs typeface="Arial MT"/>
              </a:rPr>
              <a:t>R</a:t>
            </a:r>
            <a:r>
              <a:rPr sz="1750" spc="10" dirty="0">
                <a:latin typeface="Arial MT"/>
                <a:cs typeface="Arial MT"/>
              </a:rPr>
              <a:t>i</a:t>
            </a:r>
            <a:r>
              <a:rPr sz="1750" spc="-5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10" dirty="0">
                <a:latin typeface="Arial MT"/>
                <a:cs typeface="Arial MT"/>
              </a:rPr>
              <a:t>d</a:t>
            </a:r>
            <a:r>
              <a:rPr sz="1750" spc="-5" dirty="0">
                <a:latin typeface="Arial MT"/>
                <a:cs typeface="Arial MT"/>
              </a:rPr>
              <a:t>e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" dirty="0">
                <a:latin typeface="Arial MT"/>
                <a:cs typeface="Arial MT"/>
              </a:rPr>
              <a:t>Ja</a:t>
            </a:r>
            <a:r>
              <a:rPr sz="1750" spc="-15" dirty="0">
                <a:latin typeface="Arial MT"/>
                <a:cs typeface="Arial MT"/>
              </a:rPr>
              <a:t>n</a:t>
            </a:r>
            <a:r>
              <a:rPr sz="1750" spc="-5" dirty="0">
                <a:latin typeface="Arial MT"/>
                <a:cs typeface="Arial MT"/>
              </a:rPr>
              <a:t>e</a:t>
            </a:r>
            <a:r>
              <a:rPr sz="1750" spc="-25" dirty="0">
                <a:latin typeface="Arial MT"/>
                <a:cs typeface="Arial MT"/>
              </a:rPr>
              <a:t>i</a:t>
            </a:r>
            <a:r>
              <a:rPr sz="1750" dirty="0">
                <a:latin typeface="Arial MT"/>
                <a:cs typeface="Arial MT"/>
              </a:rPr>
              <a:t>r</a:t>
            </a:r>
            <a:r>
              <a:rPr sz="1750" spc="-10" dirty="0">
                <a:latin typeface="Arial MT"/>
                <a:cs typeface="Arial MT"/>
              </a:rPr>
              <a:t>o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" dirty="0">
                <a:latin typeface="Arial MT"/>
                <a:cs typeface="Arial MT"/>
              </a:rPr>
              <a:t>v.  </a:t>
            </a:r>
            <a:r>
              <a:rPr sz="1750" spc="-10" dirty="0">
                <a:latin typeface="Arial MT"/>
                <a:cs typeface="Arial MT"/>
              </a:rPr>
              <a:t>38,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n.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9,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set.1984.</a:t>
            </a:r>
            <a:r>
              <a:rPr sz="1750" spc="-7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Edição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Especial.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016497" y="15651782"/>
            <a:ext cx="46170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5565" algn="l"/>
                <a:tab pos="2176145" algn="l"/>
                <a:tab pos="2532380" algn="l"/>
                <a:tab pos="2912110" algn="l"/>
                <a:tab pos="3596640" algn="l"/>
              </a:tabLst>
            </a:pPr>
            <a:r>
              <a:rPr sz="1750" spc="-15" dirty="0">
                <a:latin typeface="Arial MT"/>
                <a:cs typeface="Arial MT"/>
              </a:rPr>
              <a:t>TOURINHO	</a:t>
            </a:r>
            <a:r>
              <a:rPr sz="1750" spc="-20" dirty="0">
                <a:latin typeface="Arial MT"/>
                <a:cs typeface="Arial MT"/>
              </a:rPr>
              <a:t>NETO,	</a:t>
            </a:r>
            <a:r>
              <a:rPr sz="1750" spc="-10" dirty="0">
                <a:latin typeface="Arial MT"/>
                <a:cs typeface="Arial MT"/>
              </a:rPr>
              <a:t>F.	</a:t>
            </a:r>
            <a:r>
              <a:rPr sz="1750" spc="-30" dirty="0">
                <a:latin typeface="Arial MT"/>
                <a:cs typeface="Arial MT"/>
              </a:rPr>
              <a:t>C.	</a:t>
            </a:r>
            <a:r>
              <a:rPr sz="1750" spc="-20" dirty="0">
                <a:latin typeface="Arial MT"/>
                <a:cs typeface="Arial MT"/>
              </a:rPr>
              <a:t>Dano	ambiental.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16497" y="15916778"/>
            <a:ext cx="462089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95"/>
              </a:spcBef>
            </a:pPr>
            <a:r>
              <a:rPr sz="1750" b="1" spc="-15" dirty="0">
                <a:latin typeface="Arial"/>
                <a:cs typeface="Arial"/>
              </a:rPr>
              <a:t>Consulex</a:t>
            </a:r>
            <a:r>
              <a:rPr sz="1750" spc="-15" dirty="0">
                <a:latin typeface="Arial MT"/>
                <a:cs typeface="Arial MT"/>
              </a:rPr>
              <a:t>.</a:t>
            </a:r>
            <a:r>
              <a:rPr sz="1750" spc="204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Brasília,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DF,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ano</a:t>
            </a:r>
            <a:r>
              <a:rPr sz="1750" spc="16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1,</a:t>
            </a:r>
            <a:r>
              <a:rPr sz="1750" spc="21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n.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1,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p.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18-23,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ts val="2070"/>
              </a:lnSpc>
            </a:pPr>
            <a:r>
              <a:rPr sz="1750" spc="5" dirty="0">
                <a:latin typeface="Arial MT"/>
                <a:cs typeface="Arial MT"/>
              </a:rPr>
              <a:t>fev.</a:t>
            </a:r>
            <a:r>
              <a:rPr sz="1750" spc="-10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1997.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ts val="2080"/>
              </a:lnSpc>
            </a:pP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Referências</a:t>
            </a:r>
            <a:r>
              <a:rPr sz="175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7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FF0000"/>
                </a:solidFill>
                <a:latin typeface="Arial"/>
                <a:cs typeface="Arial"/>
              </a:rPr>
              <a:t>material</a:t>
            </a:r>
            <a:r>
              <a:rPr sz="175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sz="17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Internet:</a:t>
            </a:r>
            <a:endParaRPr sz="17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16497" y="16707977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800" algn="l"/>
                <a:tab pos="1068705" algn="l"/>
                <a:tab pos="2042160" algn="l"/>
                <a:tab pos="3105785" algn="l"/>
                <a:tab pos="4340225" algn="l"/>
              </a:tabLst>
            </a:pPr>
            <a:r>
              <a:rPr sz="1750" spc="5" dirty="0">
                <a:latin typeface="Arial MT"/>
                <a:cs typeface="Arial MT"/>
              </a:rPr>
              <a:t>[</a:t>
            </a:r>
            <a:r>
              <a:rPr sz="1750" spc="-10" dirty="0">
                <a:latin typeface="Arial MT"/>
                <a:cs typeface="Arial MT"/>
              </a:rPr>
              <a:t>3</a:t>
            </a:r>
            <a:r>
              <a:rPr sz="1750" spc="-5" dirty="0">
                <a:latin typeface="Arial MT"/>
                <a:cs typeface="Arial MT"/>
              </a:rPr>
              <a:t>]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S</a:t>
            </a:r>
            <a:r>
              <a:rPr sz="1750" spc="-50" dirty="0">
                <a:latin typeface="Arial MT"/>
                <a:cs typeface="Arial MT"/>
              </a:rPr>
              <a:t>Ã</a:t>
            </a:r>
            <a:r>
              <a:rPr sz="1750" spc="-5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0" dirty="0">
                <a:latin typeface="Arial MT"/>
                <a:cs typeface="Arial MT"/>
              </a:rPr>
              <a:t>P</a:t>
            </a:r>
            <a:r>
              <a:rPr sz="1750" spc="-20" dirty="0">
                <a:latin typeface="Arial MT"/>
                <a:cs typeface="Arial MT"/>
              </a:rPr>
              <a:t>AU</a:t>
            </a:r>
            <a:r>
              <a:rPr sz="1750" spc="-5" dirty="0">
                <a:latin typeface="Arial MT"/>
                <a:cs typeface="Arial MT"/>
              </a:rPr>
              <a:t>L</a:t>
            </a:r>
            <a:r>
              <a:rPr sz="1750" spc="-25" dirty="0">
                <a:latin typeface="Arial MT"/>
                <a:cs typeface="Arial MT"/>
              </a:rPr>
              <a:t>O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(</a:t>
            </a:r>
            <a:r>
              <a:rPr sz="1750" spc="-20" dirty="0">
                <a:latin typeface="Arial MT"/>
                <a:cs typeface="Arial MT"/>
              </a:rPr>
              <a:t>E</a:t>
            </a:r>
            <a:r>
              <a:rPr sz="1750" spc="-40" dirty="0">
                <a:latin typeface="Arial MT"/>
                <a:cs typeface="Arial MT"/>
              </a:rPr>
              <a:t>s</a:t>
            </a:r>
            <a:r>
              <a:rPr sz="1750" spc="5" dirty="0">
                <a:latin typeface="Arial MT"/>
                <a:cs typeface="Arial MT"/>
              </a:rPr>
              <a:t>t</a:t>
            </a:r>
            <a:r>
              <a:rPr sz="1750" spc="-5" dirty="0">
                <a:latin typeface="Arial MT"/>
                <a:cs typeface="Arial MT"/>
              </a:rPr>
              <a:t>a</a:t>
            </a:r>
            <a:r>
              <a:rPr sz="1750" spc="-15" dirty="0">
                <a:latin typeface="Arial MT"/>
                <a:cs typeface="Arial MT"/>
              </a:rPr>
              <a:t>d</a:t>
            </a:r>
            <a:r>
              <a:rPr sz="1750" spc="-5" dirty="0">
                <a:latin typeface="Arial MT"/>
                <a:cs typeface="Arial MT"/>
              </a:rPr>
              <a:t>o</a:t>
            </a:r>
            <a:r>
              <a:rPr sz="1750" spc="-25" dirty="0">
                <a:latin typeface="Arial MT"/>
                <a:cs typeface="Arial MT"/>
              </a:rPr>
              <a:t>)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b="1" spc="-20" dirty="0">
                <a:latin typeface="Arial"/>
                <a:cs typeface="Arial"/>
              </a:rPr>
              <a:t>S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15" dirty="0">
                <a:latin typeface="Arial"/>
                <a:cs typeface="Arial"/>
              </a:rPr>
              <a:t>c</a:t>
            </a:r>
            <a:r>
              <a:rPr sz="1750" b="1" dirty="0">
                <a:latin typeface="Arial"/>
                <a:cs typeface="Arial"/>
              </a:rPr>
              <a:t>r</a:t>
            </a:r>
            <a:r>
              <a:rPr sz="1750" b="1" spc="-40" dirty="0">
                <a:latin typeface="Arial"/>
                <a:cs typeface="Arial"/>
              </a:rPr>
              <a:t>e</a:t>
            </a:r>
            <a:r>
              <a:rPr sz="1750" b="1" dirty="0">
                <a:latin typeface="Arial"/>
                <a:cs typeface="Arial"/>
              </a:rPr>
              <a:t>t</a:t>
            </a:r>
            <a:r>
              <a:rPr sz="1750" b="1" spc="-5" dirty="0">
                <a:latin typeface="Arial"/>
                <a:cs typeface="Arial"/>
              </a:rPr>
              <a:t>a</a:t>
            </a:r>
            <a:r>
              <a:rPr sz="1750" b="1" spc="-35" dirty="0">
                <a:latin typeface="Arial"/>
                <a:cs typeface="Arial"/>
              </a:rPr>
              <a:t>r</a:t>
            </a:r>
            <a:r>
              <a:rPr sz="1750" b="1" spc="-25" dirty="0">
                <a:latin typeface="Arial"/>
                <a:cs typeface="Arial"/>
              </a:rPr>
              <a:t>i</a:t>
            </a:r>
            <a:r>
              <a:rPr sz="1750" b="1" spc="-5" dirty="0">
                <a:latin typeface="Arial"/>
                <a:cs typeface="Arial"/>
              </a:rPr>
              <a:t>a</a:t>
            </a:r>
            <a:r>
              <a:rPr sz="1750" b="1" dirty="0">
                <a:latin typeface="Arial"/>
                <a:cs typeface="Arial"/>
              </a:rPr>
              <a:t>	</a:t>
            </a:r>
            <a:r>
              <a:rPr sz="1750" b="1" spc="-15" dirty="0">
                <a:latin typeface="Arial"/>
                <a:cs typeface="Arial"/>
              </a:rPr>
              <a:t>do</a:t>
            </a:r>
            <a:endParaRPr sz="1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16497" y="16972973"/>
            <a:ext cx="4624070" cy="21348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14"/>
              </a:spcBef>
            </a:pPr>
            <a:r>
              <a:rPr sz="1750" b="1" spc="-5" dirty="0">
                <a:latin typeface="Arial"/>
                <a:cs typeface="Arial"/>
              </a:rPr>
              <a:t>Meio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Ambiente</a:t>
            </a:r>
            <a:r>
              <a:rPr sz="1750" spc="-20" dirty="0">
                <a:latin typeface="Arial MT"/>
                <a:cs typeface="Arial MT"/>
              </a:rPr>
              <a:t>.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Tratados</a:t>
            </a:r>
            <a:r>
              <a:rPr sz="1750" spc="-5" dirty="0">
                <a:latin typeface="Arial MT"/>
                <a:cs typeface="Arial MT"/>
              </a:rPr>
              <a:t> 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organizações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ambientais em matéria de meio </a:t>
            </a:r>
            <a:r>
              <a:rPr sz="1750" spc="-15" dirty="0">
                <a:latin typeface="Arial MT"/>
                <a:cs typeface="Arial MT"/>
              </a:rPr>
              <a:t>ambiente. In: </a:t>
            </a:r>
            <a:r>
              <a:rPr sz="1750" spc="-10" dirty="0">
                <a:latin typeface="Arial MT"/>
                <a:cs typeface="Arial MT"/>
              </a:rPr>
              <a:t> Entendendo</a:t>
            </a:r>
            <a:r>
              <a:rPr sz="1750" spc="-5" dirty="0">
                <a:latin typeface="Arial MT"/>
                <a:cs typeface="Arial MT"/>
              </a:rPr>
              <a:t> o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meio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ambiente.</a:t>
            </a:r>
            <a:r>
              <a:rPr sz="1750" spc="-10" dirty="0">
                <a:latin typeface="Arial MT"/>
                <a:cs typeface="Arial MT"/>
              </a:rPr>
              <a:t> São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Paulo, 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1999.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v.</a:t>
            </a:r>
            <a:r>
              <a:rPr sz="1750" spc="-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1.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Disponível</a:t>
            </a:r>
            <a:r>
              <a:rPr sz="1750" spc="-9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em:</a:t>
            </a:r>
            <a:endParaRPr sz="1750" dirty="0">
              <a:latin typeface="Arial MT"/>
              <a:cs typeface="Arial MT"/>
            </a:endParaRPr>
          </a:p>
          <a:p>
            <a:pPr marL="12700" marR="24765" algn="just">
              <a:lnSpc>
                <a:spcPts val="2090"/>
              </a:lnSpc>
              <a:spcBef>
                <a:spcPts val="35"/>
              </a:spcBef>
            </a:pPr>
            <a:r>
              <a:rPr sz="1750" spc="-15" dirty="0">
                <a:latin typeface="Arial MT"/>
                <a:cs typeface="Arial MT"/>
              </a:rPr>
              <a:t>&lt;</a:t>
            </a:r>
            <a:r>
              <a:rPr sz="1750" spc="-15" dirty="0">
                <a:latin typeface="Arial MT"/>
                <a:cs typeface="Arial MT"/>
                <a:hlinkClick r:id="rId3"/>
              </a:rPr>
              <a:t>http://www.bdt.org.br/sma/entendendo/atual.h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tm&gt;.</a:t>
            </a:r>
            <a:r>
              <a:rPr sz="1750" spc="-7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Acesso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em: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8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mar.1999.</a:t>
            </a:r>
            <a:endParaRPr sz="1750" dirty="0">
              <a:latin typeface="Arial MT"/>
              <a:cs typeface="Arial MT"/>
            </a:endParaRPr>
          </a:p>
          <a:p>
            <a:pPr marL="12700" marR="6350" algn="just">
              <a:lnSpc>
                <a:spcPts val="2060"/>
              </a:lnSpc>
              <a:spcBef>
                <a:spcPts val="15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Nota: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Embasamento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Teórico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(As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bibliografias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devem</a:t>
            </a:r>
            <a:r>
              <a:rPr sz="1750" spc="3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estar</a:t>
            </a:r>
            <a:r>
              <a:rPr sz="1750" spc="3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fortemente</a:t>
            </a:r>
            <a:r>
              <a:rPr sz="1750" spc="3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acopladas</a:t>
            </a:r>
            <a:r>
              <a:rPr sz="1750" spc="4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16497" y="19081350"/>
            <a:ext cx="4623435" cy="8172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600"/>
              </a:lnSpc>
              <a:spcBef>
                <a:spcPts val="120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definições de técnicas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métodos que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serão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discutidas na Introdução e/ou no item Método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Desenvolvimento).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60" name="object 6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3082" y="16705381"/>
            <a:ext cx="2608826" cy="2915056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505" y="3231149"/>
            <a:ext cx="3417878" cy="2309651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6559959" y="9544460"/>
            <a:ext cx="1762125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.3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D</a:t>
            </a:r>
            <a:r>
              <a:rPr sz="750" spc="15" dirty="0">
                <a:latin typeface="Arial MT"/>
                <a:cs typeface="Arial MT"/>
              </a:rPr>
              <a:t>iag</a:t>
            </a:r>
            <a:r>
              <a:rPr sz="750" spc="-10" dirty="0">
                <a:latin typeface="Arial MT"/>
                <a:cs typeface="Arial MT"/>
              </a:rPr>
              <a:t>r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55" dirty="0">
                <a:latin typeface="Arial MT"/>
                <a:cs typeface="Arial MT"/>
              </a:rPr>
              <a:t>m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MER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do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5" dirty="0">
                <a:latin typeface="Arial MT"/>
                <a:cs typeface="Arial MT"/>
              </a:rPr>
              <a:t>S</a:t>
            </a:r>
            <a:r>
              <a:rPr sz="750" spc="15" dirty="0">
                <a:latin typeface="Arial MT"/>
                <a:cs typeface="Arial MT"/>
              </a:rPr>
              <a:t>i</a:t>
            </a:r>
            <a:r>
              <a:rPr sz="750" spc="20" dirty="0">
                <a:latin typeface="Arial MT"/>
                <a:cs typeface="Arial MT"/>
              </a:rPr>
              <a:t>s</a:t>
            </a:r>
            <a:r>
              <a:rPr sz="750" spc="10" dirty="0">
                <a:latin typeface="Arial MT"/>
                <a:cs typeface="Arial MT"/>
              </a:rPr>
              <a:t>te</a:t>
            </a:r>
            <a:r>
              <a:rPr sz="750" spc="55" dirty="0">
                <a:latin typeface="Arial MT"/>
                <a:cs typeface="Arial MT"/>
              </a:rPr>
              <a:t>m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-85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XP</a:t>
            </a:r>
            <a:r>
              <a:rPr sz="750" spc="-25" dirty="0">
                <a:latin typeface="Arial MT"/>
                <a:cs typeface="Arial MT"/>
              </a:rPr>
              <a:t>T</a:t>
            </a:r>
            <a:r>
              <a:rPr sz="750" spc="10" dirty="0">
                <a:latin typeface="Arial MT"/>
                <a:cs typeface="Arial MT"/>
              </a:rPr>
              <a:t>O  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pelo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autor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96653" y="6078418"/>
            <a:ext cx="1668780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.2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D</a:t>
            </a:r>
            <a:r>
              <a:rPr sz="750" spc="15" dirty="0">
                <a:latin typeface="Arial MT"/>
                <a:cs typeface="Arial MT"/>
              </a:rPr>
              <a:t>iag</a:t>
            </a:r>
            <a:r>
              <a:rPr sz="750" spc="-10" dirty="0">
                <a:latin typeface="Arial MT"/>
                <a:cs typeface="Arial MT"/>
              </a:rPr>
              <a:t>r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55" dirty="0">
                <a:latin typeface="Arial MT"/>
                <a:cs typeface="Arial MT"/>
              </a:rPr>
              <a:t>m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Rede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da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5" dirty="0">
                <a:latin typeface="Arial MT"/>
                <a:cs typeface="Arial MT"/>
              </a:rPr>
              <a:t>E</a:t>
            </a:r>
            <a:r>
              <a:rPr sz="750" spc="55" dirty="0">
                <a:latin typeface="Arial MT"/>
                <a:cs typeface="Arial MT"/>
              </a:rPr>
              <a:t>m</a:t>
            </a:r>
            <a:r>
              <a:rPr sz="750" spc="15" dirty="0">
                <a:latin typeface="Arial MT"/>
                <a:cs typeface="Arial MT"/>
              </a:rPr>
              <a:t>p</a:t>
            </a:r>
            <a:r>
              <a:rPr sz="750" spc="-10" dirty="0">
                <a:latin typeface="Arial MT"/>
                <a:cs typeface="Arial MT"/>
              </a:rPr>
              <a:t>r</a:t>
            </a:r>
            <a:r>
              <a:rPr sz="750" spc="15" dirty="0">
                <a:latin typeface="Arial MT"/>
                <a:cs typeface="Arial MT"/>
              </a:rPr>
              <a:t>e</a:t>
            </a:r>
            <a:r>
              <a:rPr sz="750" spc="20" dirty="0">
                <a:latin typeface="Arial MT"/>
                <a:cs typeface="Arial MT"/>
              </a:rPr>
              <a:t>s</a:t>
            </a:r>
            <a:r>
              <a:rPr sz="750" spc="10" dirty="0">
                <a:latin typeface="Arial MT"/>
                <a:cs typeface="Arial MT"/>
              </a:rPr>
              <a:t>a  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Elaborada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autor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64" name="object 6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73947" y="6719384"/>
            <a:ext cx="3915612" cy="2562781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1920" y="15082575"/>
            <a:ext cx="3997581" cy="1607864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84058" y="3182267"/>
            <a:ext cx="4005950" cy="2043411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1477188" y="19761347"/>
            <a:ext cx="2251710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5080" indent="-502920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1.1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Diagrama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Caso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Uso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do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Sistema</a:t>
            </a:r>
            <a:r>
              <a:rPr sz="750" spc="-8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XPTO </a:t>
            </a:r>
            <a:r>
              <a:rPr sz="750" spc="-19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autor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21780" y="16801251"/>
            <a:ext cx="1700530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5" dirty="0">
                <a:latin typeface="Arial MT"/>
                <a:cs typeface="Arial MT"/>
              </a:rPr>
              <a:t>.</a:t>
            </a:r>
            <a:r>
              <a:rPr sz="750" spc="15" dirty="0">
                <a:latin typeface="Arial MT"/>
                <a:cs typeface="Arial MT"/>
              </a:rPr>
              <a:t>4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P</a:t>
            </a:r>
            <a:r>
              <a:rPr sz="750" spc="-10" dirty="0">
                <a:latin typeface="Arial MT"/>
                <a:cs typeface="Arial MT"/>
              </a:rPr>
              <a:t>r</a:t>
            </a:r>
            <a:r>
              <a:rPr sz="750" spc="15" dirty="0">
                <a:latin typeface="Arial MT"/>
                <a:cs typeface="Arial MT"/>
              </a:rPr>
              <a:t>o</a:t>
            </a:r>
            <a:r>
              <a:rPr sz="750" spc="10" dirty="0">
                <a:latin typeface="Arial MT"/>
                <a:cs typeface="Arial MT"/>
              </a:rPr>
              <a:t>tót</a:t>
            </a:r>
            <a:r>
              <a:rPr sz="750" spc="15" dirty="0">
                <a:latin typeface="Arial MT"/>
                <a:cs typeface="Arial MT"/>
              </a:rPr>
              <a:t>ipo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5" dirty="0">
                <a:latin typeface="Arial MT"/>
                <a:cs typeface="Arial MT"/>
              </a:rPr>
              <a:t>S</a:t>
            </a:r>
            <a:r>
              <a:rPr sz="750" spc="15" dirty="0">
                <a:latin typeface="Arial MT"/>
                <a:cs typeface="Arial MT"/>
              </a:rPr>
              <a:t>i</a:t>
            </a:r>
            <a:r>
              <a:rPr sz="750" spc="20" dirty="0">
                <a:latin typeface="Arial MT"/>
                <a:cs typeface="Arial MT"/>
              </a:rPr>
              <a:t>s</a:t>
            </a:r>
            <a:r>
              <a:rPr sz="750" spc="10" dirty="0">
                <a:latin typeface="Arial MT"/>
                <a:cs typeface="Arial MT"/>
              </a:rPr>
              <a:t>te</a:t>
            </a:r>
            <a:r>
              <a:rPr sz="750" spc="55" dirty="0">
                <a:latin typeface="Arial MT"/>
                <a:cs typeface="Arial MT"/>
              </a:rPr>
              <a:t>m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10" dirty="0">
                <a:latin typeface="Arial MT"/>
                <a:cs typeface="Arial MT"/>
              </a:rPr>
              <a:t>s</a:t>
            </a:r>
            <a:r>
              <a:rPr sz="750" spc="-7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5" dirty="0">
                <a:latin typeface="Arial MT"/>
                <a:cs typeface="Arial MT"/>
              </a:rPr>
              <a:t>M</a:t>
            </a:r>
            <a:r>
              <a:rPr sz="750" spc="15" dirty="0">
                <a:latin typeface="Arial MT"/>
                <a:cs typeface="Arial MT"/>
              </a:rPr>
              <a:t>obil</a:t>
            </a:r>
            <a:r>
              <a:rPr sz="750" spc="10" dirty="0">
                <a:latin typeface="Arial MT"/>
                <a:cs typeface="Arial MT"/>
              </a:rPr>
              <a:t>e  Fonte: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AZEVEDO,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GUERRA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788029" y="5490718"/>
            <a:ext cx="2828925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3910" marR="5080" indent="-791845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1.6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Interface </a:t>
            </a:r>
            <a:r>
              <a:rPr sz="750" spc="10" dirty="0">
                <a:latin typeface="Arial MT"/>
                <a:cs typeface="Arial MT"/>
              </a:rPr>
              <a:t>gráfica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Cadastro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Histórico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para </a:t>
            </a:r>
            <a:r>
              <a:rPr sz="750" spc="20" dirty="0">
                <a:latin typeface="Arial MT"/>
                <a:cs typeface="Arial MT"/>
              </a:rPr>
              <a:t>Empenhos </a:t>
            </a:r>
            <a:r>
              <a:rPr sz="750" spc="-19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autor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70" name="object 7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26455" y="17161403"/>
            <a:ext cx="3980668" cy="2146370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6179054" y="19438797"/>
            <a:ext cx="2417445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5080" indent="-297180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1.7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Gráfico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percentual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da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satisfação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dos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usuários </a:t>
            </a:r>
            <a:r>
              <a:rPr sz="750" spc="-19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Fonte: Guia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valor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adaptado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pelo</a:t>
            </a:r>
            <a:r>
              <a:rPr sz="750" spc="10" dirty="0">
                <a:latin typeface="Arial MT"/>
                <a:cs typeface="Arial MT"/>
              </a:rPr>
              <a:t> autor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91873" y="19944103"/>
            <a:ext cx="906144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15" dirty="0">
                <a:latin typeface="Arial MT"/>
                <a:cs typeface="Arial MT"/>
              </a:rPr>
              <a:t>São</a:t>
            </a:r>
            <a:r>
              <a:rPr sz="650" spc="-5" dirty="0">
                <a:latin typeface="Arial MT"/>
                <a:cs typeface="Arial MT"/>
              </a:rPr>
              <a:t> </a:t>
            </a:r>
            <a:r>
              <a:rPr sz="650" spc="5" dirty="0">
                <a:latin typeface="Arial MT"/>
                <a:cs typeface="Arial MT"/>
              </a:rPr>
              <a:t>Paulo,</a:t>
            </a:r>
            <a:r>
              <a:rPr sz="650" spc="20" dirty="0">
                <a:latin typeface="Arial MT"/>
                <a:cs typeface="Arial MT"/>
              </a:rPr>
              <a:t> </a:t>
            </a:r>
            <a:r>
              <a:rPr sz="650" spc="10" dirty="0">
                <a:latin typeface="Arial MT"/>
                <a:cs typeface="Arial MT"/>
              </a:rPr>
              <a:t>30/03/2022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1250</Words>
  <Application>Microsoft Office PowerPoint</Application>
  <PresentationFormat>Personalizar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Times New Roman</vt:lpstr>
      <vt:lpstr>Office Theme</vt:lpstr>
      <vt:lpstr>Título (Ideia central do trabalho) [Título: Fonte: Arial, tamanho 96 – Alinhamento centralizado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(Ideia central do trabalho)</dc:title>
  <dc:creator>Prof</dc:creator>
  <cp:lastModifiedBy>Marise Miranda</cp:lastModifiedBy>
  <cp:revision>2</cp:revision>
  <dcterms:created xsi:type="dcterms:W3CDTF">2022-03-30T21:40:28Z</dcterms:created>
  <dcterms:modified xsi:type="dcterms:W3CDTF">2022-05-02T22:15:52Z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</Properties>
</file>