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7" r:id="rId5"/>
    <p:sldId id="258" r:id="rId6"/>
    <p:sldId id="259" r:id="rId7"/>
    <p:sldId id="260" r:id="rId8"/>
    <p:sldId id="264" r:id="rId9"/>
    <p:sldId id="261" r:id="rId10"/>
    <p:sldId id="265" r:id="rId11"/>
    <p:sldId id="263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45B"/>
    <a:srgbClr val="FFFFFF"/>
    <a:srgbClr val="F4F5F5"/>
    <a:srgbClr val="1F2A44"/>
    <a:srgbClr val="63B1BC"/>
    <a:srgbClr val="EB3840"/>
    <a:srgbClr val="5CBF4B"/>
    <a:srgbClr val="FF4B90"/>
    <a:srgbClr val="ABE2EB"/>
    <a:srgbClr val="FF6D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89B9D5-22B8-4697-8D65-8A37588831FE}" v="836" dt="2023-12-15T15:09:30.434"/>
    <p1510:client id="{C0AA4A60-7F42-4575-BAB4-358D4BFB709D}" v="5" dt="2023-12-15T16:36:22.1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60"/>
  </p:normalViewPr>
  <p:slideViewPr>
    <p:cSldViewPr snapToGrid="0">
      <p:cViewPr varScale="1">
        <p:scale>
          <a:sx n="64" d="100"/>
          <a:sy n="64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542C6-2D5D-4803-9A6D-86734D348A9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6F3F5-95C9-418A-8E6F-CC034D1B93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0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err="1"/>
              <a:t>Lorem</a:t>
            </a:r>
            <a:r>
              <a:rPr lang="pt-BR"/>
              <a:t> Ipsum como texto-modelo padrão, e uma rápida busca por '</a:t>
            </a:r>
            <a:r>
              <a:rPr lang="pt-BR" err="1"/>
              <a:t>lorem</a:t>
            </a:r>
            <a:r>
              <a:rPr lang="pt-BR"/>
              <a:t> ipsum' mostra vários websites.</a:t>
            </a:r>
          </a:p>
          <a:p>
            <a:pPr lvl="0"/>
            <a:endParaRPr lang="pt-BR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err="1"/>
              <a:t>Lorem</a:t>
            </a:r>
            <a:r>
              <a:rPr lang="pt-BR"/>
              <a:t> Ipsum como texto-modelo padrão, e uma rápida busca por '</a:t>
            </a:r>
            <a:r>
              <a:rPr lang="pt-BR" err="1"/>
              <a:t>lorem</a:t>
            </a:r>
            <a:r>
              <a:rPr lang="pt-BR"/>
              <a:t> ipsum' mostra vários websites.</a:t>
            </a:r>
          </a:p>
          <a:p>
            <a:pPr lvl="0"/>
            <a:endParaRPr lang="pt-BR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err="1"/>
              <a:t>Lorem</a:t>
            </a:r>
            <a:r>
              <a:rPr lang="pt-BR"/>
              <a:t> Ipsum como texto-modelo padrão, e uma rápida busca por '</a:t>
            </a:r>
            <a:r>
              <a:rPr lang="pt-BR" err="1"/>
              <a:t>lorem</a:t>
            </a:r>
            <a:r>
              <a:rPr lang="pt-BR"/>
              <a:t> ipsum' mostra vários websites.</a:t>
            </a:r>
          </a:p>
          <a:p>
            <a:pPr lvl="0"/>
            <a:endParaRPr lang="pt-BR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err="1"/>
              <a:t>Lorem</a:t>
            </a:r>
            <a:r>
              <a:rPr lang="pt-BR"/>
              <a:t> Ipsum como texto-modelo padrão, e uma rápida busca por '</a:t>
            </a:r>
            <a:r>
              <a:rPr lang="pt-BR" err="1"/>
              <a:t>lorem</a:t>
            </a:r>
            <a:r>
              <a:rPr lang="pt-BR"/>
              <a:t> ipsum' mostra vários websites.</a:t>
            </a:r>
          </a:p>
          <a:p>
            <a:pPr lvl="0"/>
            <a:endParaRPr lang="pt-BR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/>
              <a:t>Os itens de uma lista devem ser marcados por quadrados preenchidos;</a:t>
            </a:r>
          </a:p>
          <a:p>
            <a:pPr lvl="0"/>
            <a:r>
              <a:rPr lang="pt-BR"/>
              <a:t>Os itens de uma lista devem ser marcados por quadrados preenchidos;</a:t>
            </a:r>
          </a:p>
          <a:p>
            <a:pPr lvl="0"/>
            <a:r>
              <a:rPr lang="pt-BR"/>
              <a:t>As imagens podem ir ser ajustadas conforme as colunas e linhas da grade;</a:t>
            </a:r>
          </a:p>
          <a:p>
            <a:pPr lvl="0"/>
            <a:r>
              <a:rPr lang="pt-BR"/>
              <a:t>As imagens podem ir ser ajustadas conforme as colunas e linhas da grade.</a:t>
            </a:r>
          </a:p>
          <a:p>
            <a:pPr lvl="0"/>
            <a:endParaRPr lang="pt-BR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/>
              <a:t>Os itens de uma lista devem ser marcados por quadrados preenchidos;</a:t>
            </a:r>
          </a:p>
          <a:p>
            <a:pPr lvl="0"/>
            <a:r>
              <a:rPr lang="pt-BR"/>
              <a:t>Os itens de uma lista devem ser marcados por quadrados preenchidos;</a:t>
            </a:r>
          </a:p>
          <a:p>
            <a:pPr lvl="0"/>
            <a:r>
              <a:rPr lang="pt-BR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/>
              <a:t>Títulos</a:t>
            </a:r>
          </a:p>
          <a:p>
            <a:r>
              <a:rPr lang="pt-BR" sz="1500"/>
              <a:t>Os títulos devem ser preferencialmente utilizados em </a:t>
            </a:r>
            <a:r>
              <a:rPr lang="pt-BR" sz="1500" i="1" err="1"/>
              <a:t>Simplon</a:t>
            </a:r>
            <a:r>
              <a:rPr lang="pt-BR" sz="1500" i="1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/>
              <a:t>Corpo de Texto</a:t>
            </a:r>
          </a:p>
          <a:p>
            <a:r>
              <a:rPr lang="pt-BR" sz="1500"/>
              <a:t>Os demais textos devem ser utilizados em </a:t>
            </a:r>
            <a:r>
              <a:rPr lang="pt-BR" sz="1500" i="1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err="1">
                <a:latin typeface="+mj-lt"/>
              </a:rPr>
              <a:t>Simplon</a:t>
            </a:r>
            <a:r>
              <a:rPr lang="pt-BR" sz="2000" b="0">
                <a:latin typeface="+mj-lt"/>
              </a:rPr>
              <a:t> Mono AMHGPR 0123456 ÇÉ?!@#</a:t>
            </a:r>
            <a:endParaRPr lang="pt-BR" sz="1500" b="0" i="1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>
                <a:latin typeface="+mn-lt"/>
              </a:rPr>
              <a:t>Barlow AMHGPR 0123456 ÇÉ?!@#</a:t>
            </a:r>
            <a:endParaRPr lang="pt-BR" sz="1500" b="0" i="1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/>
              <a:t>Na aba </a:t>
            </a:r>
            <a:r>
              <a:rPr lang="pt-BR" sz="1500" b="0" i="1"/>
              <a:t>EXIBIR</a:t>
            </a:r>
            <a:r>
              <a:rPr lang="pt-BR" sz="1500"/>
              <a:t> é possível ativar as guias (linha tracejadas em blocos), do arquivo, elas te ajudarão a alinhar o conteúdo. </a:t>
            </a:r>
          </a:p>
          <a:p>
            <a:endParaRPr lang="pt-BR" sz="1500"/>
          </a:p>
          <a:p>
            <a:r>
              <a:rPr lang="pt-BR" sz="1500"/>
              <a:t>Evite adicionar conteúdos importantes em quantidade que ultrapasse as margens da página.</a:t>
            </a:r>
          </a:p>
          <a:p>
            <a:endParaRPr lang="pt-BR" sz="1500" i="1"/>
          </a:p>
          <a:p>
            <a:r>
              <a:rPr lang="pt-BR" sz="1500" i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/>
              <a:t>Evite utilizar imagens em baixa qualidade ou que contenham marca d’água. Aqui estão alguns sites de bancos de imagens gratuitos:</a:t>
            </a:r>
          </a:p>
          <a:p>
            <a:endParaRPr lang="pt-BR" sz="1500" i="0">
              <a:solidFill>
                <a:srgbClr val="0762C8"/>
              </a:solidFill>
            </a:endParaRPr>
          </a:p>
          <a:p>
            <a:r>
              <a:rPr lang="pt-BR" sz="1600" i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>
              <a:solidFill>
                <a:srgbClr val="0762C8"/>
              </a:solidFill>
              <a:effectLst/>
            </a:endParaRPr>
          </a:p>
          <a:p>
            <a:endParaRPr lang="pt-BR" sz="1600">
              <a:solidFill>
                <a:srgbClr val="0762C8"/>
              </a:solidFill>
            </a:endParaRPr>
          </a:p>
          <a:p>
            <a:r>
              <a:rPr lang="pt-BR" sz="1600" i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>
              <a:solidFill>
                <a:srgbClr val="0762C8"/>
              </a:solidFill>
              <a:effectLst/>
            </a:endParaRPr>
          </a:p>
          <a:p>
            <a:endParaRPr lang="pt-BR" sz="1600">
              <a:solidFill>
                <a:srgbClr val="0762C8"/>
              </a:solidFill>
            </a:endParaRPr>
          </a:p>
          <a:p>
            <a:r>
              <a:rPr lang="pt-BR" sz="1600" i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/>
              <a:t>O PowerPoint tem sua própria galeria de imagens, ícones e ilustrações, inclusive, alguns desses itens podem ser editados</a:t>
            </a:r>
            <a:r>
              <a:rPr lang="pt-BR" sz="1500" i="0"/>
              <a:t>.</a:t>
            </a:r>
          </a:p>
          <a:p>
            <a:endParaRPr lang="pt-BR" sz="1500" i="0"/>
          </a:p>
          <a:p>
            <a:r>
              <a:rPr lang="pt-BR" sz="1500" i="0"/>
              <a:t>Para utilizá-los basta ir na aba INSERIR e clicar em ÍCONES, a galeria será aberta e você poderá fazer uma busca rápida.</a:t>
            </a:r>
          </a:p>
          <a:p>
            <a:endParaRPr lang="pt-BR" sz="1500" i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/>
              <a:t>Também é possível pesquisar imagens na internet, vá até a aba INSERIR e clique em IMAGENS, depois em IMAGENS ONLINE...</a:t>
            </a:r>
          </a:p>
          <a:p>
            <a:endParaRPr lang="pt-BR" sz="1500" i="0"/>
          </a:p>
          <a:p>
            <a:r>
              <a:rPr lang="pt-BR" sz="1500" i="0"/>
              <a:t>Uma galeria de imagens será aberta.</a:t>
            </a:r>
          </a:p>
          <a:p>
            <a:endParaRPr lang="pt-BR" sz="1500" i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30" b="1" i="0">
                <a:solidFill>
                  <a:srgbClr val="31B8C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3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ACA4E-005F-492D-983A-939FB48EA675}" type="datetime1">
              <a:rPr lang="en-US" smtClean="0"/>
              <a:t>12/15/2023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975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/>
              <a:t>Adicione os tópicos mais importantes que serão abordados na aula;</a:t>
            </a:r>
          </a:p>
          <a:p>
            <a:pPr lvl="0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/>
              <a:t>Adicione os tópicos mais importantes que serão abordados na aula;</a:t>
            </a:r>
          </a:p>
          <a:p>
            <a:pPr lvl="0"/>
            <a:endParaRPr lang="pt-BR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5" r:id="rId27"/>
    <p:sldLayoutId id="2147483676" r:id="rId28"/>
    <p:sldLayoutId id="2147483677" r:id="rId29"/>
    <p:sldLayoutId id="2147483680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3" Type="http://schemas.openxmlformats.org/officeDocument/2006/relationships/image" Target="../media/image13.svg"/><Relationship Id="rId21" Type="http://schemas.openxmlformats.org/officeDocument/2006/relationships/image" Target="../media/image31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23" Type="http://schemas.openxmlformats.org/officeDocument/2006/relationships/image" Target="../media/image33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C930B-1F48-681A-D832-EE4525B5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extra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0F426D-C3CB-6086-FBB6-A914EA7E79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1F8495-4277-D019-AC54-D75907A93D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Desafio </a:t>
            </a:r>
            <a:r>
              <a:rPr lang="pt-BR" dirty="0" err="1"/>
              <a:t>WebDataViz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CA14730-5A0F-2893-4A4B-658DDCF7B4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25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>
            <a:extLst>
              <a:ext uri="{FF2B5EF4-FFF2-40B4-BE49-F238E27FC236}">
                <a16:creationId xmlns:a16="http://schemas.microsoft.com/office/drawing/2014/main" id="{F0C7F1EA-9A04-CA53-1179-B1ECB2A73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562726">
            <a:off x="5289983" y="2400441"/>
            <a:ext cx="1379095" cy="1379095"/>
          </a:xfrm>
          <a:prstGeom prst="rect">
            <a:avLst/>
          </a:prstGeom>
        </p:spPr>
      </p:pic>
      <p:pic>
        <p:nvPicPr>
          <p:cNvPr id="5" name="Imagem 2" descr="Interface gráfica do usuário, nome da empresa&#10;&#10;Descrição gerada automaticamente">
            <a:extLst>
              <a:ext uri="{FF2B5EF4-FFF2-40B4-BE49-F238E27FC236}">
                <a16:creationId xmlns:a16="http://schemas.microsoft.com/office/drawing/2014/main" id="{556740BD-B90A-C1E1-4A68-BA00F2DA1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158" y="1714501"/>
            <a:ext cx="4951909" cy="438296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B450FCF-C7DB-2022-F62D-4EBE57631D4F}"/>
              </a:ext>
            </a:extLst>
          </p:cNvPr>
          <p:cNvSpPr txBox="1"/>
          <p:nvPr/>
        </p:nvSpPr>
        <p:spPr>
          <a:xfrm>
            <a:off x="1390646" y="2226678"/>
            <a:ext cx="4951909" cy="322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0" i="0" dirty="0">
                <a:solidFill>
                  <a:srgbClr val="1F2A44"/>
                </a:solidFill>
                <a:effectLst/>
              </a:rPr>
              <a:t>Além ser o  projeto serve de base para a criação dos projetos de pesquisa e inovação.</a:t>
            </a:r>
          </a:p>
          <a:p>
            <a:pPr marL="36000"/>
            <a:endParaRPr lang="pt-BR" b="0" i="0" dirty="0">
              <a:solidFill>
                <a:srgbClr val="1F2A44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pt-BR" b="0" i="0" dirty="0">
                <a:solidFill>
                  <a:srgbClr val="1F2A44"/>
                </a:solidFill>
                <a:effectLst/>
              </a:rPr>
              <a:t>O projeto </a:t>
            </a:r>
            <a:r>
              <a:rPr lang="pt-BR" b="0" i="0" dirty="0" err="1">
                <a:solidFill>
                  <a:srgbClr val="1F2A44"/>
                </a:solidFill>
                <a:effectLst/>
              </a:rPr>
              <a:t>Aquatech</a:t>
            </a:r>
            <a:r>
              <a:rPr lang="pt-BR" b="0" i="0" dirty="0">
                <a:solidFill>
                  <a:srgbClr val="1F2A44"/>
                </a:solidFill>
                <a:effectLst/>
              </a:rPr>
              <a:t> representa um avanço significativo no monitoramento de aquários de água doce, oferecendo uma tecnologia inovadora para a medição precisa de </a:t>
            </a:r>
            <a:r>
              <a:rPr lang="pt-BR" b="1" i="0" dirty="0">
                <a:solidFill>
                  <a:srgbClr val="1F2A44"/>
                </a:solidFill>
                <a:effectLst/>
              </a:rPr>
              <a:t>temperatura</a:t>
            </a:r>
            <a:r>
              <a:rPr lang="pt-BR" b="0" i="0" dirty="0">
                <a:solidFill>
                  <a:srgbClr val="1F2A44"/>
                </a:solidFill>
                <a:effectLst/>
              </a:rPr>
              <a:t> e </a:t>
            </a:r>
            <a:r>
              <a:rPr lang="pt-BR" b="1" i="0" dirty="0">
                <a:solidFill>
                  <a:srgbClr val="1F2A44"/>
                </a:solidFill>
                <a:effectLst/>
              </a:rPr>
              <a:t>umidade</a:t>
            </a:r>
            <a:r>
              <a:rPr lang="pt-BR" b="0" i="0" dirty="0">
                <a:solidFill>
                  <a:srgbClr val="1F2A44"/>
                </a:solidFill>
                <a:effectLst/>
              </a:rPr>
              <a:t>. 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80BDDD69-DDAF-E839-3E01-60569E8903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562726">
            <a:off x="10791519" y="4063137"/>
            <a:ext cx="1379095" cy="1379095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15A85F0A-F215-529C-ACCC-A33DD107BF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562726">
            <a:off x="-348816" y="3831238"/>
            <a:ext cx="1379095" cy="137909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2F2EE42E-062C-6708-CE16-B42D969F4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562726">
            <a:off x="6870716" y="6166797"/>
            <a:ext cx="699229" cy="699229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7D9F7141-8E5F-3AA5-1578-4E4DC59D58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562726">
            <a:off x="10172783" y="849932"/>
            <a:ext cx="709543" cy="709543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736B133B-87CE-CC12-82FD-5217DE436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562726">
            <a:off x="572707" y="1706314"/>
            <a:ext cx="751692" cy="751692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C1A06504-5DE6-F605-A9FF-1E145D8487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562726">
            <a:off x="278602" y="6042576"/>
            <a:ext cx="907089" cy="9070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51BBC2B-D84A-5679-1C6E-D85C3C96AC5B}"/>
              </a:ext>
            </a:extLst>
          </p:cNvPr>
          <p:cNvSpPr txBox="1">
            <a:spLocks/>
          </p:cNvSpPr>
          <p:nvPr/>
        </p:nvSpPr>
        <p:spPr>
          <a:xfrm>
            <a:off x="1856386" y="1224871"/>
            <a:ext cx="8479228" cy="730828"/>
          </a:xfrm>
          <a:prstGeom prst="rect">
            <a:avLst/>
          </a:prstGeom>
        </p:spPr>
        <p:txBody>
          <a:bodyPr/>
          <a:lstStyle>
            <a:lvl1pPr algn="ctr">
              <a:lnSpc>
                <a:spcPts val="4500"/>
              </a:lnSpc>
              <a:spcBef>
                <a:spcPct val="0"/>
              </a:spcBef>
              <a:buNone/>
              <a:defRPr sz="3000" b="1">
                <a:solidFill>
                  <a:srgbClr val="1F2A4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/>
              <a:t>Projeto </a:t>
            </a:r>
            <a:r>
              <a:rPr lang="pt-BR" dirty="0" err="1"/>
              <a:t>Aquatech</a:t>
            </a:r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43AB3C5-FAC0-5A5A-208D-7168A4B69AED}"/>
              </a:ext>
            </a:extLst>
          </p:cNvPr>
          <p:cNvSpPr/>
          <p:nvPr/>
        </p:nvSpPr>
        <p:spPr>
          <a:xfrm>
            <a:off x="1390646" y="5714937"/>
            <a:ext cx="4155284" cy="76506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Medição de </a:t>
            </a:r>
            <a:r>
              <a:rPr lang="pt-BR" b="1" dirty="0"/>
              <a:t>umidade</a:t>
            </a:r>
            <a:r>
              <a:rPr lang="pt-BR" dirty="0"/>
              <a:t> em aquário??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96A1B4F7-A15D-D5C4-3969-6D2BE56238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562726">
            <a:off x="5647753" y="4915992"/>
            <a:ext cx="709543" cy="70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3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3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1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6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1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3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1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6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1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6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3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1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100"/>
                            </p:stCondLst>
                            <p:childTnLst>
                              <p:par>
                                <p:cTn id="53" presetID="26" presetClass="emph" presetSubtype="0" repeatCount="indefinite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3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1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6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3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15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6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3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1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500"/>
                            </p:stCondLst>
                            <p:childTnLst>
                              <p:par>
                                <p:cTn id="99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500"/>
                            </p:stCondLst>
                            <p:childTnLst>
                              <p:par>
                                <p:cTn id="105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17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500"/>
                            </p:stCondLst>
                            <p:childTnLst>
                              <p:par>
                                <p:cTn id="123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86BF68B9-85DA-AE6C-A580-EB8F3FC21158}"/>
              </a:ext>
            </a:extLst>
          </p:cNvPr>
          <p:cNvGrpSpPr/>
          <p:nvPr/>
        </p:nvGrpSpPr>
        <p:grpSpPr>
          <a:xfrm>
            <a:off x="6930936" y="1590285"/>
            <a:ext cx="3924620" cy="4483458"/>
            <a:chOff x="6747975" y="1714501"/>
            <a:chExt cx="3784164" cy="4267137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9A8F1DB7-C6FB-EF25-0510-844EC7CEE7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35" b="94985" l="2738" r="97839">
                          <a14:foregroundMark x1="3458" y1="16814" x2="10231" y2="25369"/>
                          <a14:foregroundMark x1="10231" y1="25369" x2="17003" y2="25074"/>
                          <a14:foregroundMark x1="17003" y1="25074" x2="16571" y2="41298"/>
                          <a14:foregroundMark x1="16571" y1="41298" x2="20749" y2="31268"/>
                          <a14:foregroundMark x1="20749" y1="31268" x2="26801" y2="42183"/>
                          <a14:foregroundMark x1="26801" y1="42183" x2="30692" y2="70501"/>
                          <a14:foregroundMark x1="30692" y1="70501" x2="25216" y2="73746"/>
                          <a14:foregroundMark x1="25216" y1="73746" x2="19308" y2="73451"/>
                          <a14:foregroundMark x1="19308" y1="73451" x2="13689" y2="76991"/>
                          <a14:foregroundMark x1="13689" y1="76991" x2="10231" y2="54277"/>
                          <a14:foregroundMark x1="10231" y1="54277" x2="13689" y2="39823"/>
                          <a14:foregroundMark x1="13689" y1="39823" x2="11816" y2="41593"/>
                          <a14:foregroundMark x1="29971" y1="55457" x2="19597" y2="63127"/>
                          <a14:foregroundMark x1="19597" y1="63127" x2="20461" y2="59882"/>
                          <a14:foregroundMark x1="14121" y1="67847" x2="16282" y2="54572"/>
                          <a14:foregroundMark x1="16282" y1="54572" x2="25793" y2="49558"/>
                          <a14:foregroundMark x1="25793" y1="49558" x2="26945" y2="61062"/>
                          <a14:foregroundMark x1="34438" y1="66372" x2="33573" y2="40118"/>
                          <a14:foregroundMark x1="33718" y1="69617" x2="25216" y2="65782"/>
                          <a14:foregroundMark x1="9654" y1="63717" x2="10807" y2="57522"/>
                          <a14:foregroundMark x1="9510" y1="66667" x2="12536" y2="60472"/>
                          <a14:foregroundMark x1="18444" y1="75516" x2="23343" y2="75811"/>
                          <a14:foregroundMark x1="33862" y1="71976" x2="34726" y2="71091"/>
                          <a14:foregroundMark x1="35735" y1="75221" x2="35303" y2="60767"/>
                          <a14:foregroundMark x1="31700" y1="17994" x2="26225" y2="17109"/>
                          <a14:foregroundMark x1="12968" y1="18289" x2="12968" y2="18289"/>
                          <a14:foregroundMark x1="13112" y1="80531" x2="7781" y2="77876"/>
                          <a14:foregroundMark x1="7781" y1="77876" x2="7781" y2="77876"/>
                          <a14:foregroundMark x1="18156" y1="80531" x2="28098" y2="81121"/>
                          <a14:foregroundMark x1="18588" y1="48083" x2="20605" y2="59587"/>
                          <a14:foregroundMark x1="20605" y1="59587" x2="22911" y2="61947"/>
                          <a14:foregroundMark x1="43084" y1="50737" x2="46398" y2="51622"/>
                          <a14:foregroundMark x1="71182" y1="37168" x2="73919" y2="59292"/>
                          <a14:foregroundMark x1="73919" y1="59292" x2="84006" y2="56342"/>
                          <a14:foregroundMark x1="84006" y1="56342" x2="82853" y2="44543"/>
                          <a14:foregroundMark x1="92219" y1="80236" x2="94092" y2="50737"/>
                          <a14:foregroundMark x1="21470" y1="82301" x2="29971" y2="78466"/>
                          <a14:foregroundMark x1="33141" y1="81416" x2="28098" y2="77581"/>
                          <a14:foregroundMark x1="34582" y1="81121" x2="34582" y2="81121"/>
                          <a14:foregroundMark x1="34726" y1="76696" x2="34726" y2="76696"/>
                          <a14:foregroundMark x1="17723" y1="79941" x2="15562" y2="79941"/>
                          <a14:foregroundMark x1="14986" y1="79941" x2="19741" y2="81121"/>
                          <a14:foregroundMark x1="19741" y1="81121" x2="15274" y2="82596"/>
                          <a14:foregroundMark x1="15994" y1="81711" x2="3602" y2="79941"/>
                          <a14:foregroundMark x1="3602" y1="79941" x2="3458" y2="79941"/>
                          <a14:foregroundMark x1="10519" y1="22419" x2="18732" y2="22419"/>
                          <a14:foregroundMark x1="30115" y1="25959" x2="28242" y2="46608"/>
                          <a14:foregroundMark x1="4467" y1="35693" x2="14553" y2="21534"/>
                          <a14:foregroundMark x1="12680" y1="43363" x2="12680" y2="43363"/>
                          <a14:foregroundMark x1="13689" y1="25664" x2="13689" y2="25664"/>
                          <a14:foregroundMark x1="25793" y1="57227" x2="25793" y2="57227"/>
                          <a14:foregroundMark x1="75504" y1="92330" x2="80980" y2="94395"/>
                          <a14:foregroundMark x1="88905" y1="94395" x2="94524" y2="92625"/>
                          <a14:foregroundMark x1="74207" y1="91150" x2="69164" y2="88201"/>
                          <a14:foregroundMark x1="69164" y1="88201" x2="65706" y2="83776"/>
                          <a14:foregroundMark x1="69164" y1="95870" x2="57493" y2="89381"/>
                          <a14:foregroundMark x1="71902" y1="94690" x2="91787" y2="91150"/>
                          <a14:foregroundMark x1="91787" y1="91150" x2="97839" y2="91740"/>
                          <a14:foregroundMark x1="97839" y1="91740" x2="96830" y2="93510"/>
                          <a14:foregroundMark x1="96110" y1="92920" x2="96110" y2="92920"/>
                          <a14:foregroundMark x1="93228" y1="73451" x2="93228" y2="72566"/>
                          <a14:foregroundMark x1="91354" y1="55752" x2="91354" y2="55752"/>
                          <a14:foregroundMark x1="42280" y1="48366" x2="45389" y2="46313"/>
                          <a14:foregroundMark x1="42396" y1="53687" x2="45245" y2="53687"/>
                          <a14:foregroundMark x1="45533" y1="53982" x2="45533" y2="53982"/>
                          <a14:foregroundMark x1="45389" y1="53982" x2="45389" y2="53982"/>
                          <a14:foregroundMark x1="45245" y1="53982" x2="45101" y2="53982"/>
                          <a14:foregroundMark x1="44957" y1="53982" x2="44813" y2="53982"/>
                          <a14:foregroundMark x1="44236" y1="53687" x2="44236" y2="53687"/>
                          <a14:foregroundMark x1="44092" y1="53687" x2="43948" y2="53687"/>
                          <a14:foregroundMark x1="43804" y1="53687" x2="43660" y2="53687"/>
                          <a14:foregroundMark x1="43516" y1="53982" x2="43372" y2="53982"/>
                          <a14:foregroundMark x1="43228" y1="53982" x2="43084" y2="53982"/>
                          <a14:foregroundMark x1="42651" y1="54277" x2="42408" y2="54277"/>
                          <a14:foregroundMark x1="42438" y1="55658" x2="45389" y2="58112"/>
                          <a14:foregroundMark x1="45389" y1="58112" x2="48991" y2="50737"/>
                          <a14:foregroundMark x1="48991" y1="50737" x2="45677" y2="42183"/>
                          <a14:foregroundMark x1="45677" y1="42183" x2="41624" y2="45554"/>
                          <a14:foregroundMark x1="42283" y1="48509" x2="44669" y2="53392"/>
                          <a14:foregroundMark x1="44669" y1="53392" x2="44092" y2="51917"/>
                          <a14:foregroundMark x1="42795" y1="48968" x2="42795" y2="48968"/>
                          <a14:foregroundMark x1="46542" y1="44248" x2="47262" y2="46018"/>
                          <a14:foregroundMark x1="45245" y1="42183" x2="45101" y2="41593"/>
                          <a14:foregroundMark x1="45533" y1="41888" x2="44957" y2="41003"/>
                          <a14:foregroundMark x1="45533" y1="41888" x2="49280" y2="50442"/>
                          <a14:foregroundMark x1="48991" y1="50147" x2="48703" y2="51622"/>
                          <a14:foregroundMark x1="41787" y1="45133" x2="40778" y2="45428"/>
                          <a14:foregroundMark x1="40634" y1="46608" x2="40922" y2="50147"/>
                          <a14:foregroundMark x1="40778" y1="48673" x2="40922" y2="51917"/>
                          <a14:foregroundMark x1="40922" y1="50147" x2="40922" y2="53097"/>
                          <a14:foregroundMark x1="40634" y1="50442" x2="40778" y2="53982"/>
                          <a14:foregroundMark x1="42363" y1="54277" x2="40922" y2="54572"/>
                          <a14:foregroundMark x1="40922" y1="54277" x2="40922" y2="53097"/>
                          <a14:foregroundMark x1="43804" y1="47198" x2="46110" y2="48378"/>
                          <a14:foregroundMark x1="46110" y1="48378" x2="46110" y2="48378"/>
                          <a14:foregroundMark x1="3170" y1="15634" x2="3026" y2="15339"/>
                          <a14:foregroundMark x1="3314" y1="15339" x2="2882" y2="15339"/>
                          <a14:foregroundMark x1="3314" y1="15339" x2="2738" y2="15634"/>
                          <a14:foregroundMark x1="3314" y1="15339" x2="3026" y2="17109"/>
                          <a14:foregroundMark x1="2882" y1="15634" x2="2882" y2="19469"/>
                          <a14:foregroundMark x1="3026" y1="17699" x2="3458" y2="14749"/>
                          <a14:foregroundMark x1="3314" y1="15044" x2="2738" y2="15044"/>
                          <a14:foregroundMark x1="3314" y1="14749" x2="3026" y2="14749"/>
                          <a14:foregroundMark x1="3170" y1="14749" x2="3026" y2="14749"/>
                          <a14:foregroundMark x1="60519" y1="95575" x2="55476" y2="94985"/>
                          <a14:foregroundMark x1="55476" y1="94985" x2="55187" y2="93215"/>
                          <a14:backgroundMark x1="43660" y1="15044" x2="43660" y2="15044"/>
                          <a14:backgroundMark x1="43660" y1="15044" x2="38761" y2="18584"/>
                          <a14:backgroundMark x1="38761" y1="18584" x2="34582" y2="8260"/>
                          <a14:backgroundMark x1="3869" y1="12353" x2="3602" y2="12389"/>
                          <a14:backgroundMark x1="34582" y1="8260" x2="3928" y2="12346"/>
                          <a14:backgroundMark x1="1964" y1="20675" x2="1153" y2="24779"/>
                          <a14:backgroundMark x1="3602" y1="12389" x2="3205" y2="14399"/>
                          <a14:backgroundMark x1="1153" y1="24779" x2="1153" y2="83186"/>
                          <a14:backgroundMark x1="1153" y1="83186" x2="2594" y2="92330"/>
                          <a14:backgroundMark x1="2594" y1="92330" x2="16859" y2="92920"/>
                          <a14:backgroundMark x1="16859" y1="92920" x2="44380" y2="85251"/>
                          <a14:backgroundMark x1="44380" y1="85251" x2="43804" y2="66372"/>
                          <a14:backgroundMark x1="45245" y1="74336" x2="44957" y2="84366"/>
                          <a14:backgroundMark x1="44957" y1="84366" x2="45965" y2="75221"/>
                          <a14:backgroundMark x1="47406" y1="73156" x2="46542" y2="64307"/>
                          <a14:backgroundMark x1="46542" y1="71091" x2="45965" y2="78466"/>
                          <a14:backgroundMark x1="45821" y1="84661" x2="45821" y2="78466"/>
                          <a14:backgroundMark x1="39952" y1="54123" x2="40058" y2="58997"/>
                          <a14:backgroundMark x1="39769" y1="45723" x2="39794" y2="4689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" r="60746" b="51988"/>
            <a:stretch/>
          </p:blipFill>
          <p:spPr>
            <a:xfrm>
              <a:off x="6747975" y="1714501"/>
              <a:ext cx="3780325" cy="2254040"/>
            </a:xfrm>
            <a:prstGeom prst="rect">
              <a:avLst/>
            </a:prstGeom>
          </p:spPr>
        </p:pic>
        <p:pic>
          <p:nvPicPr>
            <p:cNvPr id="7" name="Imagem 6" descr="Interface gráfica do usuário&#10;&#10;Descrição gerada automaticamente">
              <a:extLst>
                <a:ext uri="{FF2B5EF4-FFF2-40B4-BE49-F238E27FC236}">
                  <a16:creationId xmlns:a16="http://schemas.microsoft.com/office/drawing/2014/main" id="{48D39F7E-30F4-7ED2-7489-275D6190EA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35" b="94985" l="2738" r="97839">
                          <a14:foregroundMark x1="3458" y1="16814" x2="10231" y2="25369"/>
                          <a14:foregroundMark x1="10231" y1="25369" x2="17003" y2="25074"/>
                          <a14:foregroundMark x1="17003" y1="25074" x2="16571" y2="41298"/>
                          <a14:foregroundMark x1="16571" y1="41298" x2="20749" y2="31268"/>
                          <a14:foregroundMark x1="20749" y1="31268" x2="26801" y2="42183"/>
                          <a14:foregroundMark x1="26801" y1="42183" x2="30692" y2="70501"/>
                          <a14:foregroundMark x1="30692" y1="70501" x2="25216" y2="73746"/>
                          <a14:foregroundMark x1="25216" y1="73746" x2="19308" y2="73451"/>
                          <a14:foregroundMark x1="19308" y1="73451" x2="13689" y2="76991"/>
                          <a14:foregroundMark x1="13689" y1="76991" x2="10231" y2="54277"/>
                          <a14:foregroundMark x1="10231" y1="54277" x2="13689" y2="39823"/>
                          <a14:foregroundMark x1="13689" y1="39823" x2="11816" y2="41593"/>
                          <a14:foregroundMark x1="29971" y1="55457" x2="19597" y2="63127"/>
                          <a14:foregroundMark x1="19597" y1="63127" x2="20461" y2="59882"/>
                          <a14:foregroundMark x1="14121" y1="67847" x2="16282" y2="54572"/>
                          <a14:foregroundMark x1="16282" y1="54572" x2="25793" y2="49558"/>
                          <a14:foregroundMark x1="25793" y1="49558" x2="26945" y2="61062"/>
                          <a14:foregroundMark x1="34438" y1="66372" x2="33573" y2="40118"/>
                          <a14:foregroundMark x1="33718" y1="69617" x2="25216" y2="65782"/>
                          <a14:foregroundMark x1="9654" y1="63717" x2="10807" y2="57522"/>
                          <a14:foregroundMark x1="9510" y1="66667" x2="12536" y2="60472"/>
                          <a14:foregroundMark x1="18444" y1="75516" x2="23343" y2="75811"/>
                          <a14:foregroundMark x1="33862" y1="71976" x2="34726" y2="71091"/>
                          <a14:foregroundMark x1="35735" y1="75221" x2="35303" y2="60767"/>
                          <a14:foregroundMark x1="31700" y1="17994" x2="26225" y2="17109"/>
                          <a14:foregroundMark x1="12968" y1="18289" x2="12968" y2="18289"/>
                          <a14:foregroundMark x1="13112" y1="80531" x2="7781" y2="77876"/>
                          <a14:foregroundMark x1="7781" y1="77876" x2="7781" y2="77876"/>
                          <a14:foregroundMark x1="18156" y1="80531" x2="28098" y2="81121"/>
                          <a14:foregroundMark x1="18588" y1="48083" x2="20605" y2="59587"/>
                          <a14:foregroundMark x1="20605" y1="59587" x2="22911" y2="61947"/>
                          <a14:foregroundMark x1="43084" y1="50737" x2="46398" y2="51622"/>
                          <a14:foregroundMark x1="71182" y1="37168" x2="73919" y2="59292"/>
                          <a14:foregroundMark x1="73919" y1="59292" x2="84006" y2="56342"/>
                          <a14:foregroundMark x1="84006" y1="56342" x2="82853" y2="44543"/>
                          <a14:foregroundMark x1="92219" y1="80236" x2="94092" y2="50737"/>
                          <a14:foregroundMark x1="21470" y1="82301" x2="29971" y2="78466"/>
                          <a14:foregroundMark x1="33141" y1="81416" x2="28098" y2="77581"/>
                          <a14:foregroundMark x1="34582" y1="81121" x2="34582" y2="81121"/>
                          <a14:foregroundMark x1="34726" y1="76696" x2="34726" y2="76696"/>
                          <a14:foregroundMark x1="17723" y1="79941" x2="15562" y2="79941"/>
                          <a14:foregroundMark x1="14986" y1="79941" x2="19741" y2="81121"/>
                          <a14:foregroundMark x1="19741" y1="81121" x2="15274" y2="82596"/>
                          <a14:foregroundMark x1="15994" y1="81711" x2="3602" y2="79941"/>
                          <a14:foregroundMark x1="3602" y1="79941" x2="3458" y2="79941"/>
                          <a14:foregroundMark x1="10519" y1="22419" x2="18732" y2="22419"/>
                          <a14:foregroundMark x1="30115" y1="25959" x2="28242" y2="46608"/>
                          <a14:foregroundMark x1="4467" y1="35693" x2="14553" y2="21534"/>
                          <a14:foregroundMark x1="12680" y1="43363" x2="12680" y2="43363"/>
                          <a14:foregroundMark x1="13689" y1="25664" x2="13689" y2="25664"/>
                          <a14:foregroundMark x1="25793" y1="57227" x2="25793" y2="57227"/>
                          <a14:foregroundMark x1="75504" y1="92330" x2="80980" y2="94395"/>
                          <a14:foregroundMark x1="88905" y1="94395" x2="94524" y2="92625"/>
                          <a14:foregroundMark x1="74207" y1="91150" x2="69164" y2="88201"/>
                          <a14:foregroundMark x1="69164" y1="88201" x2="65706" y2="83776"/>
                          <a14:foregroundMark x1="69164" y1="95870" x2="57493" y2="89381"/>
                          <a14:foregroundMark x1="71902" y1="94690" x2="91787" y2="91150"/>
                          <a14:foregroundMark x1="91787" y1="91150" x2="97839" y2="91740"/>
                          <a14:foregroundMark x1="97839" y1="91740" x2="96830" y2="93510"/>
                          <a14:foregroundMark x1="96110" y1="92920" x2="96110" y2="92920"/>
                          <a14:foregroundMark x1="93228" y1="73451" x2="93228" y2="72566"/>
                          <a14:foregroundMark x1="91354" y1="55752" x2="91354" y2="55752"/>
                          <a14:foregroundMark x1="42280" y1="48366" x2="45389" y2="46313"/>
                          <a14:foregroundMark x1="42396" y1="53687" x2="45245" y2="53687"/>
                          <a14:foregroundMark x1="45533" y1="53982" x2="45533" y2="53982"/>
                          <a14:foregroundMark x1="45389" y1="53982" x2="45389" y2="53982"/>
                          <a14:foregroundMark x1="45245" y1="53982" x2="45101" y2="53982"/>
                          <a14:foregroundMark x1="44957" y1="53982" x2="44813" y2="53982"/>
                          <a14:foregroundMark x1="44236" y1="53687" x2="44236" y2="53687"/>
                          <a14:foregroundMark x1="44092" y1="53687" x2="43948" y2="53687"/>
                          <a14:foregroundMark x1="43804" y1="53687" x2="43660" y2="53687"/>
                          <a14:foregroundMark x1="43516" y1="53982" x2="43372" y2="53982"/>
                          <a14:foregroundMark x1="43228" y1="53982" x2="43084" y2="53982"/>
                          <a14:foregroundMark x1="42651" y1="54277" x2="42408" y2="54277"/>
                          <a14:foregroundMark x1="42438" y1="55658" x2="45389" y2="58112"/>
                          <a14:foregroundMark x1="45389" y1="58112" x2="48991" y2="50737"/>
                          <a14:foregroundMark x1="48991" y1="50737" x2="45677" y2="42183"/>
                          <a14:foregroundMark x1="45677" y1="42183" x2="41624" y2="45554"/>
                          <a14:foregroundMark x1="42283" y1="48509" x2="44669" y2="53392"/>
                          <a14:foregroundMark x1="44669" y1="53392" x2="44092" y2="51917"/>
                          <a14:foregroundMark x1="42795" y1="48968" x2="42795" y2="48968"/>
                          <a14:foregroundMark x1="46542" y1="44248" x2="47262" y2="46018"/>
                          <a14:foregroundMark x1="45245" y1="42183" x2="45101" y2="41593"/>
                          <a14:foregroundMark x1="45533" y1="41888" x2="44957" y2="41003"/>
                          <a14:foregroundMark x1="45533" y1="41888" x2="49280" y2="50442"/>
                          <a14:foregroundMark x1="48991" y1="50147" x2="48703" y2="51622"/>
                          <a14:foregroundMark x1="41787" y1="45133" x2="40778" y2="45428"/>
                          <a14:foregroundMark x1="40634" y1="46608" x2="40922" y2="50147"/>
                          <a14:foregroundMark x1="40778" y1="48673" x2="40922" y2="51917"/>
                          <a14:foregroundMark x1="40922" y1="50147" x2="40922" y2="53097"/>
                          <a14:foregroundMark x1="40634" y1="50442" x2="40778" y2="53982"/>
                          <a14:foregroundMark x1="42363" y1="54277" x2="40922" y2="54572"/>
                          <a14:foregroundMark x1="40922" y1="54277" x2="40922" y2="53097"/>
                          <a14:foregroundMark x1="43804" y1="47198" x2="46110" y2="48378"/>
                          <a14:foregroundMark x1="46110" y1="48378" x2="46110" y2="48378"/>
                          <a14:foregroundMark x1="3170" y1="15634" x2="3026" y2="15339"/>
                          <a14:foregroundMark x1="3314" y1="15339" x2="2882" y2="15339"/>
                          <a14:foregroundMark x1="3314" y1="15339" x2="2738" y2="15634"/>
                          <a14:foregroundMark x1="3314" y1="15339" x2="3026" y2="17109"/>
                          <a14:foregroundMark x1="2882" y1="15634" x2="2882" y2="19469"/>
                          <a14:foregroundMark x1="3026" y1="17699" x2="3458" y2="14749"/>
                          <a14:foregroundMark x1="3314" y1="15044" x2="2738" y2="15044"/>
                          <a14:foregroundMark x1="3314" y1="14749" x2="3026" y2="14749"/>
                          <a14:foregroundMark x1="3170" y1="14749" x2="3026" y2="14749"/>
                          <a14:foregroundMark x1="60519" y1="95575" x2="55476" y2="94985"/>
                          <a14:foregroundMark x1="55476" y1="94985" x2="55187" y2="93215"/>
                          <a14:backgroundMark x1="43660" y1="15044" x2="43660" y2="15044"/>
                          <a14:backgroundMark x1="43660" y1="15044" x2="38761" y2="18584"/>
                          <a14:backgroundMark x1="38761" y1="18584" x2="34582" y2="8260"/>
                          <a14:backgroundMark x1="3869" y1="12353" x2="3602" y2="12389"/>
                          <a14:backgroundMark x1="34582" y1="8260" x2="3928" y2="12346"/>
                          <a14:backgroundMark x1="1964" y1="20675" x2="1153" y2="24779"/>
                          <a14:backgroundMark x1="3602" y1="12389" x2="3205" y2="14399"/>
                          <a14:backgroundMark x1="1153" y1="24779" x2="1153" y2="83186"/>
                          <a14:backgroundMark x1="1153" y1="83186" x2="2594" y2="92330"/>
                          <a14:backgroundMark x1="2594" y1="92330" x2="16859" y2="92920"/>
                          <a14:backgroundMark x1="16859" y1="92920" x2="44380" y2="85251"/>
                          <a14:backgroundMark x1="44380" y1="85251" x2="43804" y2="66372"/>
                          <a14:backgroundMark x1="45245" y1="74336" x2="44957" y2="84366"/>
                          <a14:backgroundMark x1="44957" y1="84366" x2="45965" y2="75221"/>
                          <a14:backgroundMark x1="47406" y1="73156" x2="46542" y2="64307"/>
                          <a14:backgroundMark x1="46542" y1="71091" x2="45965" y2="78466"/>
                          <a14:backgroundMark x1="45821" y1="84661" x2="45821" y2="78466"/>
                          <a14:backgroundMark x1="39952" y1="54123" x2="40058" y2="58997"/>
                          <a14:backgroundMark x1="39769" y1="45723" x2="39794" y2="4689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740" r="60706" b="1223"/>
            <a:stretch/>
          </p:blipFill>
          <p:spPr>
            <a:xfrm>
              <a:off x="6748300" y="3914236"/>
              <a:ext cx="3783839" cy="2067402"/>
            </a:xfrm>
            <a:prstGeom prst="rect">
              <a:avLst/>
            </a:prstGeom>
          </p:spPr>
        </p:pic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40502C-0D96-490B-4EF9-7C802364AD7B}"/>
              </a:ext>
            </a:extLst>
          </p:cNvPr>
          <p:cNvSpPr txBox="1"/>
          <p:nvPr/>
        </p:nvSpPr>
        <p:spPr>
          <a:xfrm>
            <a:off x="1390646" y="3350243"/>
            <a:ext cx="495190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1F2A44"/>
                </a:solidFill>
              </a:rPr>
              <a:t>Mudar</a:t>
            </a:r>
            <a:r>
              <a:rPr lang="pt-BR" dirty="0">
                <a:solidFill>
                  <a:srgbClr val="1F2A44"/>
                </a:solidFill>
              </a:rPr>
              <a:t> o front - Usar a mesma estrutura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1F2A44"/>
                </a:solidFill>
              </a:rPr>
              <a:t>Criar</a:t>
            </a:r>
            <a:r>
              <a:rPr lang="pt-BR" dirty="0">
                <a:solidFill>
                  <a:srgbClr val="1F2A44"/>
                </a:solidFill>
              </a:rPr>
              <a:t> uma rota nova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1F2A44"/>
                </a:solidFill>
              </a:rPr>
              <a:t>Adequar</a:t>
            </a:r>
            <a:r>
              <a:rPr lang="pt-BR" dirty="0">
                <a:solidFill>
                  <a:srgbClr val="1F2A44"/>
                </a:solidFill>
              </a:rPr>
              <a:t> o BD - Usar a mesma estrutura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FF2D3F8-C654-B9D3-DCFD-4241EBCD03CA}"/>
              </a:ext>
            </a:extLst>
          </p:cNvPr>
          <p:cNvSpPr txBox="1">
            <a:spLocks/>
          </p:cNvSpPr>
          <p:nvPr/>
        </p:nvSpPr>
        <p:spPr>
          <a:xfrm>
            <a:off x="1796066" y="2476107"/>
            <a:ext cx="4951910" cy="7308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4500"/>
              </a:lnSpc>
              <a:spcBef>
                <a:spcPct val="0"/>
              </a:spcBef>
              <a:buNone/>
              <a:defRPr sz="3000" b="1" kern="1200">
                <a:solidFill>
                  <a:schemeClr val="bg1"/>
                </a:solidFill>
                <a:highlight>
                  <a:srgbClr val="0762C8"/>
                </a:highlight>
                <a:latin typeface="+mj-lt"/>
                <a:ea typeface="+mj-ea"/>
                <a:cs typeface="+mj-cs"/>
              </a:defRPr>
            </a:lvl1pPr>
          </a:lstStyle>
          <a:p>
            <a:endParaRPr lang="pt-BR" sz="2400" dirty="0">
              <a:solidFill>
                <a:schemeClr val="accent3"/>
              </a:solidFill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AAF347D5-2AEA-A820-C9D6-CE2CABA9C018}"/>
              </a:ext>
            </a:extLst>
          </p:cNvPr>
          <p:cNvSpPr/>
          <p:nvPr/>
        </p:nvSpPr>
        <p:spPr>
          <a:xfrm>
            <a:off x="1390646" y="5714936"/>
            <a:ext cx="3465000" cy="76506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3h para desenvolver tudo!!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3FCE871-183A-E64D-0F5A-DB7828EE9614}"/>
              </a:ext>
            </a:extLst>
          </p:cNvPr>
          <p:cNvSpPr txBox="1"/>
          <p:nvPr/>
        </p:nvSpPr>
        <p:spPr>
          <a:xfrm>
            <a:off x="1390646" y="2666967"/>
            <a:ext cx="49519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accent3"/>
                </a:solidFill>
              </a:rPr>
              <a:t>Critérios do desafio: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2F329EE-93CD-D3D9-C44C-7EF1FD88726E}"/>
              </a:ext>
            </a:extLst>
          </p:cNvPr>
          <p:cNvSpPr txBox="1">
            <a:spLocks/>
          </p:cNvSpPr>
          <p:nvPr/>
        </p:nvSpPr>
        <p:spPr>
          <a:xfrm>
            <a:off x="1856386" y="1224871"/>
            <a:ext cx="8479228" cy="730828"/>
          </a:xfrm>
          <a:prstGeom prst="rect">
            <a:avLst/>
          </a:prstGeom>
        </p:spPr>
        <p:txBody>
          <a:bodyPr/>
          <a:lstStyle>
            <a:lvl1pPr algn="ctr">
              <a:lnSpc>
                <a:spcPts val="4500"/>
              </a:lnSpc>
              <a:spcBef>
                <a:spcPct val="0"/>
              </a:spcBef>
              <a:buNone/>
              <a:defRPr sz="3000" b="1">
                <a:solidFill>
                  <a:srgbClr val="1F2A4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Desafio mudança de tema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F787A55-F2F5-21A8-8FC8-9642AF6BE942}"/>
              </a:ext>
            </a:extLst>
          </p:cNvPr>
          <p:cNvSpPr txBox="1"/>
          <p:nvPr/>
        </p:nvSpPr>
        <p:spPr>
          <a:xfrm>
            <a:off x="1390646" y="2156098"/>
            <a:ext cx="49519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/>
                </a:solidFill>
              </a:rPr>
              <a:t>(Atividade em grupo)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EF00B784-D15F-01CD-281B-25DC0FFE4F71}"/>
              </a:ext>
            </a:extLst>
          </p:cNvPr>
          <p:cNvSpPr/>
          <p:nvPr/>
        </p:nvSpPr>
        <p:spPr>
          <a:xfrm>
            <a:off x="6587103" y="2749734"/>
            <a:ext cx="4612287" cy="765061"/>
          </a:xfrm>
          <a:prstGeom prst="round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rgbClr val="ED145B"/>
                </a:solidFill>
              </a:rPr>
              <a:t>❌ Não precisa de PPT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0291D9B3-D52B-75BF-3963-584344DC8615}"/>
              </a:ext>
            </a:extLst>
          </p:cNvPr>
          <p:cNvSpPr/>
          <p:nvPr/>
        </p:nvSpPr>
        <p:spPr>
          <a:xfrm>
            <a:off x="6514753" y="3842454"/>
            <a:ext cx="4756986" cy="765061"/>
          </a:xfrm>
          <a:prstGeom prst="round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rgbClr val="ED145B"/>
                </a:solidFill>
              </a:rPr>
              <a:t>❌ Não precisa do DER</a:t>
            </a:r>
          </a:p>
        </p:txBody>
      </p:sp>
    </p:spTree>
    <p:extLst>
      <p:ext uri="{BB962C8B-B14F-4D97-AF65-F5344CB8AC3E}">
        <p14:creationId xmlns:p14="http://schemas.microsoft.com/office/powerpoint/2010/main" val="14799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6 L 2.91667E-6 0.708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2" grpId="0" animBg="1"/>
      <p:bldP spid="12" grpId="1" animBg="1"/>
      <p:bldP spid="3" grpId="0"/>
      <p:bldP spid="6" grpId="0"/>
      <p:bldP spid="14" grpId="0" animBg="1"/>
      <p:bldP spid="14" grpId="1" animBg="1"/>
      <p:bldP spid="15" grpId="0" animBg="1"/>
      <p:bldP spid="1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006BE1EE-D2A3-3FB4-3B99-5D55F09CE150}"/>
              </a:ext>
            </a:extLst>
          </p:cNvPr>
          <p:cNvSpPr txBox="1"/>
          <p:nvPr/>
        </p:nvSpPr>
        <p:spPr>
          <a:xfrm>
            <a:off x="1406504" y="3265979"/>
            <a:ext cx="495190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1F2A44"/>
                </a:solidFill>
              </a:rPr>
              <a:t>Front</a:t>
            </a:r>
            <a:r>
              <a:rPr lang="pt-BR" dirty="0">
                <a:solidFill>
                  <a:srgbClr val="1F2A44"/>
                </a:solidFill>
              </a:rPr>
              <a:t> – cores, textos e imagens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1F2A44"/>
                </a:solidFill>
              </a:rPr>
              <a:t>Back</a:t>
            </a:r>
            <a:r>
              <a:rPr lang="pt-BR" dirty="0">
                <a:solidFill>
                  <a:srgbClr val="1F2A44"/>
                </a:solidFill>
              </a:rPr>
              <a:t> – funcionalidade da rota dos dados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1F2A44"/>
                </a:solidFill>
              </a:rPr>
              <a:t>Banco </a:t>
            </a:r>
            <a:r>
              <a:rPr lang="pt-BR" dirty="0">
                <a:solidFill>
                  <a:srgbClr val="1F2A44"/>
                </a:solidFill>
              </a:rPr>
              <a:t>– mudança no banco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70E8AE2-44F6-C321-C6AF-86A61CD7FAE9}"/>
              </a:ext>
            </a:extLst>
          </p:cNvPr>
          <p:cNvSpPr/>
          <p:nvPr/>
        </p:nvSpPr>
        <p:spPr>
          <a:xfrm>
            <a:off x="1406504" y="5713198"/>
            <a:ext cx="2925836" cy="7668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 minutos para apresentar</a:t>
            </a:r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469D6CD1-4C13-9DE4-FC84-BB136B254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975" y="5675679"/>
            <a:ext cx="804319" cy="804319"/>
          </a:xfrm>
          <a:prstGeom prst="rect">
            <a:avLst/>
          </a:prstGeom>
        </p:spPr>
      </p:pic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69F6C811-7711-8891-AF44-C045E6AE7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81863"/>
              </p:ext>
            </p:extLst>
          </p:nvPr>
        </p:nvGraphicFramePr>
        <p:xfrm>
          <a:off x="7465102" y="3255236"/>
          <a:ext cx="2870511" cy="18699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0511">
                  <a:extLst>
                    <a:ext uri="{9D8B030D-6E8A-4147-A177-3AD203B41FA5}">
                      <a16:colId xmlns:a16="http://schemas.microsoft.com/office/drawing/2014/main" val="4162462433"/>
                    </a:ext>
                  </a:extLst>
                </a:gridCol>
              </a:tblGrid>
              <a:tr h="6233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Não atende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25972" marR="25972" marT="25972" marB="0" anchor="ctr"/>
                </a:tc>
                <a:extLst>
                  <a:ext uri="{0D108BD9-81ED-4DB2-BD59-A6C34878D82A}">
                    <a16:rowId xmlns:a16="http://schemas.microsoft.com/office/drawing/2014/main" val="1427404657"/>
                  </a:ext>
                </a:extLst>
              </a:tr>
              <a:tr h="6233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Bom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25972" marR="25972" marT="25972" marB="0" anchor="ctr"/>
                </a:tc>
                <a:extLst>
                  <a:ext uri="{0D108BD9-81ED-4DB2-BD59-A6C34878D82A}">
                    <a16:rowId xmlns:a16="http://schemas.microsoft.com/office/drawing/2014/main" val="14792154"/>
                  </a:ext>
                </a:extLst>
              </a:tr>
              <a:tr h="6233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Muito Bom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25972" marR="25972" marT="25972" marB="0" anchor="ctr"/>
                </a:tc>
                <a:extLst>
                  <a:ext uri="{0D108BD9-81ED-4DB2-BD59-A6C34878D82A}">
                    <a16:rowId xmlns:a16="http://schemas.microsoft.com/office/drawing/2014/main" val="3770538467"/>
                  </a:ext>
                </a:extLst>
              </a:tr>
            </a:tbl>
          </a:graphicData>
        </a:graphic>
      </p:graphicFrame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C40BB34-553D-4093-F53B-EA221AADC9C7}"/>
              </a:ext>
            </a:extLst>
          </p:cNvPr>
          <p:cNvSpPr/>
          <p:nvPr/>
        </p:nvSpPr>
        <p:spPr>
          <a:xfrm>
            <a:off x="7465102" y="2686626"/>
            <a:ext cx="2870512" cy="50968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Avaliar com: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33A966-0DD5-282F-1EE8-BEBACF8A4060}"/>
              </a:ext>
            </a:extLst>
          </p:cNvPr>
          <p:cNvSpPr txBox="1"/>
          <p:nvPr/>
        </p:nvSpPr>
        <p:spPr>
          <a:xfrm>
            <a:off x="1406504" y="2602466"/>
            <a:ext cx="49519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accent3"/>
                </a:solidFill>
              </a:rPr>
              <a:t>A turma vai avaliar: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B661EF7C-F382-4CB0-918B-99B64DFA5984}"/>
              </a:ext>
            </a:extLst>
          </p:cNvPr>
          <p:cNvSpPr txBox="1">
            <a:spLocks/>
          </p:cNvSpPr>
          <p:nvPr/>
        </p:nvSpPr>
        <p:spPr>
          <a:xfrm>
            <a:off x="1856386" y="983673"/>
            <a:ext cx="8479228" cy="730828"/>
          </a:xfrm>
          <a:prstGeom prst="rect">
            <a:avLst/>
          </a:prstGeom>
        </p:spPr>
        <p:txBody>
          <a:bodyPr/>
          <a:lstStyle>
            <a:lvl1pPr algn="ctr">
              <a:lnSpc>
                <a:spcPts val="4500"/>
              </a:lnSpc>
              <a:spcBef>
                <a:spcPct val="0"/>
              </a:spcBef>
              <a:buNone/>
              <a:defRPr sz="3000" b="1">
                <a:solidFill>
                  <a:srgbClr val="1F2A4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Apresentar o novo tema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1B90176-E1EE-24F1-5FAE-31C44EEB6630}"/>
              </a:ext>
            </a:extLst>
          </p:cNvPr>
          <p:cNvSpPr txBox="1"/>
          <p:nvPr/>
        </p:nvSpPr>
        <p:spPr>
          <a:xfrm>
            <a:off x="3620046" y="1908176"/>
            <a:ext cx="4951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0" dirty="0">
                <a:solidFill>
                  <a:srgbClr val="ED145B"/>
                </a:solidFill>
              </a:rPr>
              <a:t>Vocês vão avaliar!</a:t>
            </a:r>
          </a:p>
        </p:txBody>
      </p:sp>
    </p:spTree>
    <p:extLst>
      <p:ext uri="{BB962C8B-B14F-4D97-AF65-F5344CB8AC3E}">
        <p14:creationId xmlns:p14="http://schemas.microsoft.com/office/powerpoint/2010/main" val="367847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8" grpId="1" animBg="1"/>
      <p:bldP spid="12" grpId="0" animBg="1"/>
      <p:bldP spid="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D794D431-77B6-3FAE-DC95-CEC87DCC8B06}"/>
              </a:ext>
            </a:extLst>
          </p:cNvPr>
          <p:cNvSpPr txBox="1"/>
          <p:nvPr/>
        </p:nvSpPr>
        <p:spPr>
          <a:xfrm>
            <a:off x="532031" y="2134526"/>
            <a:ext cx="3589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</a:lstStyle>
          <a:p>
            <a:r>
              <a:rPr lang="pt-BR" sz="1400" dirty="0"/>
              <a:t>Controle de Umidade em Fábricas de Processamento de Madeira</a:t>
            </a:r>
          </a:p>
        </p:txBody>
      </p:sp>
      <p:pic>
        <p:nvPicPr>
          <p:cNvPr id="31" name="Gráfico 30">
            <a:extLst>
              <a:ext uri="{FF2B5EF4-FFF2-40B4-BE49-F238E27FC236}">
                <a16:creationId xmlns:a16="http://schemas.microsoft.com/office/drawing/2014/main" id="{A3AE4D1E-ED6B-8EDC-E6CC-59855E7C4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694" y="1464906"/>
            <a:ext cx="738000" cy="738000"/>
          </a:xfrm>
          <a:prstGeom prst="rect">
            <a:avLst/>
          </a:prstGeom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A3C0FC40-5DC5-353A-2A54-6D8518EC786C}"/>
              </a:ext>
            </a:extLst>
          </p:cNvPr>
          <p:cNvSpPr txBox="1"/>
          <p:nvPr/>
        </p:nvSpPr>
        <p:spPr>
          <a:xfrm>
            <a:off x="1529921" y="1682193"/>
            <a:ext cx="115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ED145B"/>
                </a:solidFill>
              </a:rPr>
              <a:t>Grupo 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8D45DF-B5C2-E9FF-9183-37B81E59CE53}"/>
              </a:ext>
            </a:extLst>
          </p:cNvPr>
          <p:cNvSpPr txBox="1"/>
          <p:nvPr/>
        </p:nvSpPr>
        <p:spPr>
          <a:xfrm>
            <a:off x="532030" y="3433383"/>
            <a:ext cx="3589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Controle de Umidade e Temperatura em Bibliotecas de Arquivo</a:t>
            </a:r>
          </a:p>
        </p:txBody>
      </p:sp>
      <p:pic>
        <p:nvPicPr>
          <p:cNvPr id="25" name="Gráfico 24">
            <a:extLst>
              <a:ext uri="{FF2B5EF4-FFF2-40B4-BE49-F238E27FC236}">
                <a16:creationId xmlns:a16="http://schemas.microsoft.com/office/drawing/2014/main" id="{5D8631F7-BB59-3708-037B-C1AFB4388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330" y="2784516"/>
            <a:ext cx="672728" cy="672728"/>
          </a:xfrm>
          <a:prstGeom prst="rect">
            <a:avLst/>
          </a:prstGeom>
        </p:spPr>
      </p:pic>
      <p:sp>
        <p:nvSpPr>
          <p:cNvPr id="57" name="CaixaDeTexto 56">
            <a:extLst>
              <a:ext uri="{FF2B5EF4-FFF2-40B4-BE49-F238E27FC236}">
                <a16:creationId xmlns:a16="http://schemas.microsoft.com/office/drawing/2014/main" id="{A0D9911A-72FD-55CD-B1A4-50E0FF6A9EE1}"/>
              </a:ext>
            </a:extLst>
          </p:cNvPr>
          <p:cNvSpPr txBox="1"/>
          <p:nvPr/>
        </p:nvSpPr>
        <p:spPr>
          <a:xfrm>
            <a:off x="1529921" y="2937281"/>
            <a:ext cx="115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ED145B"/>
                </a:solidFill>
              </a:rPr>
              <a:t>Grupo 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EADB276-0EAA-3558-4D3E-CC5A1CBF88E7}"/>
              </a:ext>
            </a:extLst>
          </p:cNvPr>
          <p:cNvSpPr txBox="1"/>
          <p:nvPr/>
        </p:nvSpPr>
        <p:spPr>
          <a:xfrm>
            <a:off x="532031" y="4730370"/>
            <a:ext cx="35904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Controle de Luminosidade e Temperatura em Galerias de Arte</a:t>
            </a:r>
          </a:p>
        </p:txBody>
      </p:sp>
      <p:pic>
        <p:nvPicPr>
          <p:cNvPr id="37" name="Gráfico 36">
            <a:extLst>
              <a:ext uri="{FF2B5EF4-FFF2-40B4-BE49-F238E27FC236}">
                <a16:creationId xmlns:a16="http://schemas.microsoft.com/office/drawing/2014/main" id="{8258C12A-70E4-2161-05D1-A87B7CF4C2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2694" y="3977445"/>
            <a:ext cx="738000" cy="738000"/>
          </a:xfrm>
          <a:prstGeom prst="rect">
            <a:avLst/>
          </a:prstGeom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4A314F45-0C76-72F9-AEB7-852AD93D2454}"/>
              </a:ext>
            </a:extLst>
          </p:cNvPr>
          <p:cNvSpPr txBox="1"/>
          <p:nvPr/>
        </p:nvSpPr>
        <p:spPr>
          <a:xfrm>
            <a:off x="1529921" y="4167307"/>
            <a:ext cx="115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ED145B"/>
                </a:solidFill>
              </a:rPr>
              <a:t>Grupo 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4209F85-ED68-BA29-310B-B64E641B19EC}"/>
              </a:ext>
            </a:extLst>
          </p:cNvPr>
          <p:cNvSpPr txBox="1"/>
          <p:nvPr/>
        </p:nvSpPr>
        <p:spPr>
          <a:xfrm>
            <a:off x="532031" y="6029228"/>
            <a:ext cx="3589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Controle de Luminosidade e Umidade de</a:t>
            </a:r>
          </a:p>
          <a:p>
            <a:r>
              <a:rPr lang="pt-BR" sz="1400" dirty="0"/>
              <a:t>Estufas Botânicas</a:t>
            </a:r>
          </a:p>
        </p:txBody>
      </p:sp>
      <p:pic>
        <p:nvPicPr>
          <p:cNvPr id="41" name="Gráfico 40">
            <a:extLst>
              <a:ext uri="{FF2B5EF4-FFF2-40B4-BE49-F238E27FC236}">
                <a16:creationId xmlns:a16="http://schemas.microsoft.com/office/drawing/2014/main" id="{086E994F-07A7-2889-520F-1CF8951D35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2694" y="5370390"/>
            <a:ext cx="738000" cy="738000"/>
          </a:xfrm>
          <a:prstGeom prst="rect">
            <a:avLst/>
          </a:prstGeom>
        </p:spPr>
      </p:pic>
      <p:sp>
        <p:nvSpPr>
          <p:cNvPr id="59" name="CaixaDeTexto 58">
            <a:extLst>
              <a:ext uri="{FF2B5EF4-FFF2-40B4-BE49-F238E27FC236}">
                <a16:creationId xmlns:a16="http://schemas.microsoft.com/office/drawing/2014/main" id="{48894C99-37C1-8880-821C-BD7964D178BF}"/>
              </a:ext>
            </a:extLst>
          </p:cNvPr>
          <p:cNvSpPr txBox="1"/>
          <p:nvPr/>
        </p:nvSpPr>
        <p:spPr>
          <a:xfrm>
            <a:off x="1529921" y="5543362"/>
            <a:ext cx="115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ED145B"/>
                </a:solidFill>
              </a:rPr>
              <a:t>Grupo 4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5006637-D772-D516-F5B9-469C632DACD6}"/>
              </a:ext>
            </a:extLst>
          </p:cNvPr>
          <p:cNvSpPr txBox="1"/>
          <p:nvPr/>
        </p:nvSpPr>
        <p:spPr>
          <a:xfrm>
            <a:off x="4214637" y="2134526"/>
            <a:ext cx="3589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Controle de Luminosidade em Ambientes de Produção de Fotografia e Filmagem</a:t>
            </a:r>
          </a:p>
        </p:txBody>
      </p:sp>
      <p:pic>
        <p:nvPicPr>
          <p:cNvPr id="51" name="Gráfico 50">
            <a:extLst>
              <a:ext uri="{FF2B5EF4-FFF2-40B4-BE49-F238E27FC236}">
                <a16:creationId xmlns:a16="http://schemas.microsoft.com/office/drawing/2014/main" id="{0F6CF80F-1BCF-F8D8-FC4C-CF20EC883D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98768" y="1472793"/>
            <a:ext cx="661733" cy="661733"/>
          </a:xfrm>
          <a:prstGeom prst="rect">
            <a:avLst/>
          </a:prstGeom>
        </p:spPr>
      </p:pic>
      <p:sp>
        <p:nvSpPr>
          <p:cNvPr id="60" name="CaixaDeTexto 59">
            <a:extLst>
              <a:ext uri="{FF2B5EF4-FFF2-40B4-BE49-F238E27FC236}">
                <a16:creationId xmlns:a16="http://schemas.microsoft.com/office/drawing/2014/main" id="{4FE5943C-5FDD-B474-2010-D8A0CDC72A20}"/>
              </a:ext>
            </a:extLst>
          </p:cNvPr>
          <p:cNvSpPr txBox="1"/>
          <p:nvPr/>
        </p:nvSpPr>
        <p:spPr>
          <a:xfrm>
            <a:off x="5167033" y="1572709"/>
            <a:ext cx="115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ED145B"/>
                </a:solidFill>
              </a:rPr>
              <a:t>Grupo 5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523BAE0-8CE3-D9EB-9381-6EFDFC14F33F}"/>
              </a:ext>
            </a:extLst>
          </p:cNvPr>
          <p:cNvSpPr txBox="1"/>
          <p:nvPr/>
        </p:nvSpPr>
        <p:spPr>
          <a:xfrm>
            <a:off x="4194158" y="3262836"/>
            <a:ext cx="3589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Controle de Temperatura em Instalações de Armazenamento de Produtos Químicos</a:t>
            </a:r>
          </a:p>
        </p:txBody>
      </p:sp>
      <p:pic>
        <p:nvPicPr>
          <p:cNvPr id="49" name="Gráfico 48">
            <a:extLst>
              <a:ext uri="{FF2B5EF4-FFF2-40B4-BE49-F238E27FC236}">
                <a16:creationId xmlns:a16="http://schemas.microsoft.com/office/drawing/2014/main" id="{10917958-D5E6-971B-CDB0-79749E4417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28222" y="2630929"/>
            <a:ext cx="738000" cy="738000"/>
          </a:xfrm>
          <a:prstGeom prst="rect">
            <a:avLst/>
          </a:prstGeom>
        </p:spPr>
      </p:pic>
      <p:sp>
        <p:nvSpPr>
          <p:cNvPr id="61" name="CaixaDeTexto 60">
            <a:extLst>
              <a:ext uri="{FF2B5EF4-FFF2-40B4-BE49-F238E27FC236}">
                <a16:creationId xmlns:a16="http://schemas.microsoft.com/office/drawing/2014/main" id="{4FCA2B00-1B49-E449-F321-5191B3F52CA2}"/>
              </a:ext>
            </a:extLst>
          </p:cNvPr>
          <p:cNvSpPr txBox="1"/>
          <p:nvPr/>
        </p:nvSpPr>
        <p:spPr>
          <a:xfrm>
            <a:off x="5167033" y="2784516"/>
            <a:ext cx="115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ED145B"/>
                </a:solidFill>
              </a:rPr>
              <a:t>Grupo 6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501030C-E6E2-E856-7710-80E333C2A7FC}"/>
              </a:ext>
            </a:extLst>
          </p:cNvPr>
          <p:cNvSpPr txBox="1"/>
          <p:nvPr/>
        </p:nvSpPr>
        <p:spPr>
          <a:xfrm>
            <a:off x="4230032" y="4527296"/>
            <a:ext cx="3589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Sistema de Verificação de Integridade de Embalagens Farmacêuticas </a:t>
            </a:r>
          </a:p>
          <a:p>
            <a:r>
              <a:rPr lang="pt-BR" sz="1400" dirty="0"/>
              <a:t>(*Sensor óptico Reflexivo)</a:t>
            </a:r>
          </a:p>
        </p:txBody>
      </p:sp>
      <p:pic>
        <p:nvPicPr>
          <p:cNvPr id="47" name="Gráfico 46">
            <a:extLst>
              <a:ext uri="{FF2B5EF4-FFF2-40B4-BE49-F238E27FC236}">
                <a16:creationId xmlns:a16="http://schemas.microsoft.com/office/drawing/2014/main" id="{99ADB861-964D-A838-EC97-4DDBE9CD46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26230" y="3869872"/>
            <a:ext cx="634271" cy="634271"/>
          </a:xfrm>
          <a:prstGeom prst="rect">
            <a:avLst/>
          </a:prstGeom>
        </p:spPr>
      </p:pic>
      <p:sp>
        <p:nvSpPr>
          <p:cNvPr id="62" name="CaixaDeTexto 61">
            <a:extLst>
              <a:ext uri="{FF2B5EF4-FFF2-40B4-BE49-F238E27FC236}">
                <a16:creationId xmlns:a16="http://schemas.microsoft.com/office/drawing/2014/main" id="{F4A89171-60F3-5899-E655-86EFC2418FEB}"/>
              </a:ext>
            </a:extLst>
          </p:cNvPr>
          <p:cNvSpPr txBox="1"/>
          <p:nvPr/>
        </p:nvSpPr>
        <p:spPr>
          <a:xfrm>
            <a:off x="5167033" y="4000547"/>
            <a:ext cx="115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ED145B"/>
                </a:solidFill>
              </a:rPr>
              <a:t>Grupo 7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399E854-B666-AF0B-089F-5AE987EE98CE}"/>
              </a:ext>
            </a:extLst>
          </p:cNvPr>
          <p:cNvSpPr txBox="1"/>
          <p:nvPr/>
        </p:nvSpPr>
        <p:spPr>
          <a:xfrm>
            <a:off x="4214637" y="6029228"/>
            <a:ext cx="3589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Sistema Avançado de Monitoramento de Produção Têxtil (*Sensor óptico Reflexivo)</a:t>
            </a:r>
          </a:p>
        </p:txBody>
      </p:sp>
      <p:pic>
        <p:nvPicPr>
          <p:cNvPr id="45" name="Gráfico 44">
            <a:extLst>
              <a:ext uri="{FF2B5EF4-FFF2-40B4-BE49-F238E27FC236}">
                <a16:creationId xmlns:a16="http://schemas.microsoft.com/office/drawing/2014/main" id="{2FE484B8-FC02-AC1A-16F7-C7A7B61C485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22319" y="5400728"/>
            <a:ext cx="738000" cy="738000"/>
          </a:xfrm>
          <a:prstGeom prst="rect">
            <a:avLst/>
          </a:prstGeom>
        </p:spPr>
      </p:pic>
      <p:sp>
        <p:nvSpPr>
          <p:cNvPr id="63" name="CaixaDeTexto 62">
            <a:extLst>
              <a:ext uri="{FF2B5EF4-FFF2-40B4-BE49-F238E27FC236}">
                <a16:creationId xmlns:a16="http://schemas.microsoft.com/office/drawing/2014/main" id="{215E0814-9D56-C006-1EB2-274D3964CE60}"/>
              </a:ext>
            </a:extLst>
          </p:cNvPr>
          <p:cNvSpPr txBox="1"/>
          <p:nvPr/>
        </p:nvSpPr>
        <p:spPr>
          <a:xfrm>
            <a:off x="5167033" y="5470940"/>
            <a:ext cx="115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ED145B"/>
                </a:solidFill>
              </a:rPr>
              <a:t>Grupo 8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B6F7DB8-CFAF-A975-6AC1-CBB2E767FFCA}"/>
              </a:ext>
            </a:extLst>
          </p:cNvPr>
          <p:cNvSpPr txBox="1"/>
          <p:nvPr/>
        </p:nvSpPr>
        <p:spPr>
          <a:xfrm>
            <a:off x="8070770" y="2083444"/>
            <a:ext cx="3589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Monitoramento de Nível de Líquido em Tanques de Produção de Cervejaria </a:t>
            </a:r>
          </a:p>
          <a:p>
            <a:r>
              <a:rPr lang="pt-BR" sz="1400" dirty="0"/>
              <a:t>(*Sensor óptico Reflexivo)</a:t>
            </a: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BD1E1EF3-3FC1-F286-7D0E-F913214A202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117054" y="1472793"/>
            <a:ext cx="569164" cy="569164"/>
          </a:xfrm>
          <a:prstGeom prst="rect">
            <a:avLst/>
          </a:prstGeom>
        </p:spPr>
      </p:pic>
      <p:sp>
        <p:nvSpPr>
          <p:cNvPr id="64" name="CaixaDeTexto 63">
            <a:extLst>
              <a:ext uri="{FF2B5EF4-FFF2-40B4-BE49-F238E27FC236}">
                <a16:creationId xmlns:a16="http://schemas.microsoft.com/office/drawing/2014/main" id="{E3128010-66D6-9455-E71F-D9F3703F4FD0}"/>
              </a:ext>
            </a:extLst>
          </p:cNvPr>
          <p:cNvSpPr txBox="1"/>
          <p:nvPr/>
        </p:nvSpPr>
        <p:spPr>
          <a:xfrm>
            <a:off x="8910501" y="1566330"/>
            <a:ext cx="115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ED145B"/>
                </a:solidFill>
              </a:rPr>
              <a:t>Grupo 9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4B9C831-DAEF-0AA7-6672-8F87A09AFC72}"/>
              </a:ext>
            </a:extLst>
          </p:cNvPr>
          <p:cNvSpPr txBox="1"/>
          <p:nvPr/>
        </p:nvSpPr>
        <p:spPr>
          <a:xfrm>
            <a:off x="8070770" y="3381678"/>
            <a:ext cx="3589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Controle de Temperatura e Umidade</a:t>
            </a:r>
          </a:p>
          <a:p>
            <a:r>
              <a:rPr lang="pt-BR" sz="1400" dirty="0"/>
              <a:t>em Salas de Maturação de Queijos</a:t>
            </a:r>
          </a:p>
        </p:txBody>
      </p:sp>
      <p:pic>
        <p:nvPicPr>
          <p:cNvPr id="43" name="Gráfico 42">
            <a:extLst>
              <a:ext uri="{FF2B5EF4-FFF2-40B4-BE49-F238E27FC236}">
                <a16:creationId xmlns:a16="http://schemas.microsoft.com/office/drawing/2014/main" id="{B2A594A7-DFD3-8A42-F8B8-55D14F980FD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163338" y="2905082"/>
            <a:ext cx="476596" cy="476596"/>
          </a:xfrm>
          <a:prstGeom prst="rect">
            <a:avLst/>
          </a:prstGeom>
        </p:spPr>
      </p:pic>
      <p:sp>
        <p:nvSpPr>
          <p:cNvPr id="65" name="CaixaDeTexto 64">
            <a:extLst>
              <a:ext uri="{FF2B5EF4-FFF2-40B4-BE49-F238E27FC236}">
                <a16:creationId xmlns:a16="http://schemas.microsoft.com/office/drawing/2014/main" id="{D57AD117-62B0-26A9-66E3-A98C6D25DEB7}"/>
              </a:ext>
            </a:extLst>
          </p:cNvPr>
          <p:cNvSpPr txBox="1"/>
          <p:nvPr/>
        </p:nvSpPr>
        <p:spPr>
          <a:xfrm>
            <a:off x="8910501" y="2929372"/>
            <a:ext cx="115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ED145B"/>
                </a:solidFill>
              </a:rPr>
              <a:t>Grupo 10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F86C9F8-6E4D-0136-5A88-985042D66924}"/>
              </a:ext>
            </a:extLst>
          </p:cNvPr>
          <p:cNvSpPr txBox="1"/>
          <p:nvPr/>
        </p:nvSpPr>
        <p:spPr>
          <a:xfrm>
            <a:off x="8070770" y="4569794"/>
            <a:ext cx="3589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Sistema de Inspeção de Pureza em Linhas de Engarrafamento de Agua Mineral (*Sensor óptico Reflexivo)</a:t>
            </a:r>
          </a:p>
        </p:txBody>
      </p:sp>
      <p:pic>
        <p:nvPicPr>
          <p:cNvPr id="55" name="Gráfico 54">
            <a:extLst>
              <a:ext uri="{FF2B5EF4-FFF2-40B4-BE49-F238E27FC236}">
                <a16:creationId xmlns:a16="http://schemas.microsoft.com/office/drawing/2014/main" id="{B7552110-6905-06E3-9F35-0F4828B8510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117054" y="3984538"/>
            <a:ext cx="599196" cy="599196"/>
          </a:xfrm>
          <a:prstGeom prst="rect">
            <a:avLst/>
          </a:prstGeom>
        </p:spPr>
      </p:pic>
      <p:sp>
        <p:nvSpPr>
          <p:cNvPr id="66" name="CaixaDeTexto 65">
            <a:extLst>
              <a:ext uri="{FF2B5EF4-FFF2-40B4-BE49-F238E27FC236}">
                <a16:creationId xmlns:a16="http://schemas.microsoft.com/office/drawing/2014/main" id="{EB1A120A-A5CA-CEF6-038B-F85F91D2B4C5}"/>
              </a:ext>
            </a:extLst>
          </p:cNvPr>
          <p:cNvSpPr txBox="1"/>
          <p:nvPr/>
        </p:nvSpPr>
        <p:spPr>
          <a:xfrm>
            <a:off x="8910501" y="4092500"/>
            <a:ext cx="115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ED145B"/>
                </a:solidFill>
              </a:rPr>
              <a:t>Grupo 11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0684F3-8DBF-0C1A-2C63-D87165360174}"/>
              </a:ext>
            </a:extLst>
          </p:cNvPr>
          <p:cNvSpPr txBox="1">
            <a:spLocks/>
          </p:cNvSpPr>
          <p:nvPr/>
        </p:nvSpPr>
        <p:spPr>
          <a:xfrm>
            <a:off x="532030" y="623853"/>
            <a:ext cx="8479228" cy="730828"/>
          </a:xfrm>
          <a:prstGeom prst="rect">
            <a:avLst/>
          </a:prstGeom>
        </p:spPr>
        <p:txBody>
          <a:bodyPr/>
          <a:lstStyle>
            <a:lvl1pPr algn="ctr">
              <a:lnSpc>
                <a:spcPts val="4500"/>
              </a:lnSpc>
              <a:spcBef>
                <a:spcPct val="0"/>
              </a:spcBef>
              <a:buNone/>
              <a:defRPr sz="3000" b="1">
                <a:solidFill>
                  <a:srgbClr val="1F2A4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/>
              <a:t>Os temas: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BDA7DDC-B440-EC99-1721-A69065FCECE2}"/>
              </a:ext>
            </a:extLst>
          </p:cNvPr>
          <p:cNvSpPr txBox="1"/>
          <p:nvPr/>
        </p:nvSpPr>
        <p:spPr>
          <a:xfrm>
            <a:off x="7998958" y="5893714"/>
            <a:ext cx="3589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ED145B"/>
                </a:solidFill>
              </a:rPr>
              <a:t>*Sensor óptico Reflexivo = Sensor tcrt5000</a:t>
            </a:r>
          </a:p>
        </p:txBody>
      </p:sp>
    </p:spTree>
    <p:extLst>
      <p:ext uri="{BB962C8B-B14F-4D97-AF65-F5344CB8AC3E}">
        <p14:creationId xmlns:p14="http://schemas.microsoft.com/office/powerpoint/2010/main" val="82596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0"/>
                            </p:stCondLst>
                            <p:childTnLst>
                              <p:par>
                                <p:cTn id="9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6" grpId="0"/>
      <p:bldP spid="5" grpId="0"/>
      <p:bldP spid="57" grpId="0"/>
      <p:bldP spid="7" grpId="0"/>
      <p:bldP spid="58" grpId="0"/>
      <p:bldP spid="27" grpId="0"/>
      <p:bldP spid="59" grpId="0"/>
      <p:bldP spid="11" grpId="0"/>
      <p:bldP spid="60" grpId="0"/>
      <p:bldP spid="13" grpId="0"/>
      <p:bldP spid="61" grpId="0"/>
      <p:bldP spid="15" grpId="0"/>
      <p:bldP spid="62" grpId="0"/>
      <p:bldP spid="19" grpId="0"/>
      <p:bldP spid="63" grpId="0"/>
      <p:bldP spid="17" grpId="0"/>
      <p:bldP spid="64" grpId="0"/>
      <p:bldP spid="29" grpId="0"/>
      <p:bldP spid="65" grpId="0"/>
      <p:bldP spid="21" grpId="0"/>
      <p:bldP spid="66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91038C8-63E1-E6C0-2689-7FA3DD437A24}"/>
              </a:ext>
            </a:extLst>
          </p:cNvPr>
          <p:cNvSpPr/>
          <p:nvPr/>
        </p:nvSpPr>
        <p:spPr>
          <a:xfrm>
            <a:off x="7049549" y="4669978"/>
            <a:ext cx="3581287" cy="76506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Início das apresentações</a:t>
            </a:r>
          </a:p>
          <a:p>
            <a:pPr algn="ctr"/>
            <a:r>
              <a:rPr lang="pt-BR" b="1" dirty="0"/>
              <a:t>??:00</a:t>
            </a:r>
          </a:p>
        </p:txBody>
      </p: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0F291DF7-E268-0460-DD12-CD7A3A519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731" y="2919379"/>
            <a:ext cx="1608639" cy="1608639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C0EE76CB-AC14-ED50-AEDE-799CEDB73E5C}"/>
              </a:ext>
            </a:extLst>
          </p:cNvPr>
          <p:cNvSpPr txBox="1">
            <a:spLocks/>
          </p:cNvSpPr>
          <p:nvPr/>
        </p:nvSpPr>
        <p:spPr>
          <a:xfrm>
            <a:off x="1856386" y="983673"/>
            <a:ext cx="8479228" cy="730828"/>
          </a:xfrm>
          <a:prstGeom prst="rect">
            <a:avLst/>
          </a:prstGeom>
        </p:spPr>
        <p:txBody>
          <a:bodyPr/>
          <a:lstStyle>
            <a:lvl1pPr algn="ctr">
              <a:lnSpc>
                <a:spcPts val="4500"/>
              </a:lnSpc>
              <a:spcBef>
                <a:spcPct val="0"/>
              </a:spcBef>
              <a:buNone/>
              <a:defRPr sz="3000" b="1">
                <a:solidFill>
                  <a:srgbClr val="1F2A4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Apresentar o novo tema</a:t>
            </a:r>
          </a:p>
        </p:txBody>
      </p:sp>
      <p:grpSp>
        <p:nvGrpSpPr>
          <p:cNvPr id="7" name="Gráfico 5">
            <a:extLst>
              <a:ext uri="{FF2B5EF4-FFF2-40B4-BE49-F238E27FC236}">
                <a16:creationId xmlns:a16="http://schemas.microsoft.com/office/drawing/2014/main" id="{AAD51CAC-9A6B-A74A-C122-941CB03ACE9B}"/>
              </a:ext>
            </a:extLst>
          </p:cNvPr>
          <p:cNvGrpSpPr/>
          <p:nvPr/>
        </p:nvGrpSpPr>
        <p:grpSpPr>
          <a:xfrm>
            <a:off x="2985960" y="2780603"/>
            <a:ext cx="1622167" cy="1747415"/>
            <a:chOff x="2881186" y="2271679"/>
            <a:chExt cx="1622167" cy="1747415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AAC76F29-6510-C032-43D1-F5B904C063ED}"/>
                </a:ext>
              </a:extLst>
            </p:cNvPr>
            <p:cNvSpPr/>
            <p:nvPr/>
          </p:nvSpPr>
          <p:spPr>
            <a:xfrm>
              <a:off x="2881186" y="2422208"/>
              <a:ext cx="852699" cy="1596886"/>
            </a:xfrm>
            <a:custGeom>
              <a:avLst/>
              <a:gdLst>
                <a:gd name="connsiteX0" fmla="*/ 607979 w 852699"/>
                <a:gd name="connsiteY0" fmla="*/ 0 h 1596886"/>
                <a:gd name="connsiteX1" fmla="*/ 237266 w 852699"/>
                <a:gd name="connsiteY1" fmla="*/ 211990 h 1596886"/>
                <a:gd name="connsiteX2" fmla="*/ 237274 w 852699"/>
                <a:gd name="connsiteY2" fmla="*/ 1359619 h 1596886"/>
                <a:gd name="connsiteX3" fmla="*/ 811085 w 852699"/>
                <a:gd name="connsiteY3" fmla="*/ 1596886 h 1596886"/>
                <a:gd name="connsiteX4" fmla="*/ 852700 w 852699"/>
                <a:gd name="connsiteY4" fmla="*/ 827420 h 1596886"/>
                <a:gd name="connsiteX5" fmla="*/ 811085 w 852699"/>
                <a:gd name="connsiteY5" fmla="*/ 359032 h 1596886"/>
                <a:gd name="connsiteX6" fmla="*/ 732017 w 852699"/>
                <a:gd name="connsiteY6" fmla="*/ 119967 h 1596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2699" h="1596886">
                  <a:moveTo>
                    <a:pt x="607979" y="0"/>
                  </a:moveTo>
                  <a:cubicBezTo>
                    <a:pt x="467962" y="35926"/>
                    <a:pt x="340949" y="108344"/>
                    <a:pt x="237266" y="211990"/>
                  </a:cubicBezTo>
                  <a:cubicBezTo>
                    <a:pt x="-79090" y="528392"/>
                    <a:pt x="-79090" y="1043213"/>
                    <a:pt x="237274" y="1359619"/>
                  </a:cubicBezTo>
                  <a:cubicBezTo>
                    <a:pt x="492473" y="1614785"/>
                    <a:pt x="801026" y="1594972"/>
                    <a:pt x="811085" y="1596886"/>
                  </a:cubicBezTo>
                  <a:lnTo>
                    <a:pt x="852700" y="827420"/>
                  </a:lnTo>
                  <a:lnTo>
                    <a:pt x="811085" y="359032"/>
                  </a:lnTo>
                  <a:lnTo>
                    <a:pt x="732017" y="119967"/>
                  </a:lnTo>
                  <a:close/>
                </a:path>
              </a:pathLst>
            </a:custGeom>
            <a:solidFill>
              <a:schemeClr val="accent1">
                <a:lumMod val="50000"/>
                <a:lumOff val="50000"/>
              </a:schemeClr>
            </a:solidFill>
            <a:ln w="4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DBA2AB0A-D0A2-B6CC-BD46-BD61F4ACB5AE}"/>
                </a:ext>
              </a:extLst>
            </p:cNvPr>
            <p:cNvSpPr/>
            <p:nvPr/>
          </p:nvSpPr>
          <p:spPr>
            <a:xfrm>
              <a:off x="3692271" y="2422216"/>
              <a:ext cx="811082" cy="1596878"/>
            </a:xfrm>
            <a:custGeom>
              <a:avLst/>
              <a:gdLst>
                <a:gd name="connsiteX0" fmla="*/ 573819 w 811082"/>
                <a:gd name="connsiteY0" fmla="*/ 211982 h 1596878"/>
                <a:gd name="connsiteX1" fmla="*/ 203139 w 811082"/>
                <a:gd name="connsiteY1" fmla="*/ 0 h 1596878"/>
                <a:gd name="connsiteX2" fmla="*/ 97137 w 811082"/>
                <a:gd name="connsiteY2" fmla="*/ 145731 h 1596878"/>
                <a:gd name="connsiteX3" fmla="*/ 0 w 811082"/>
                <a:gd name="connsiteY3" fmla="*/ 359024 h 1596878"/>
                <a:gd name="connsiteX4" fmla="*/ 0 w 811082"/>
                <a:gd name="connsiteY4" fmla="*/ 1596878 h 1596878"/>
                <a:gd name="connsiteX5" fmla="*/ 573819 w 811082"/>
                <a:gd name="connsiteY5" fmla="*/ 1359603 h 1596878"/>
                <a:gd name="connsiteX6" fmla="*/ 573819 w 811082"/>
                <a:gd name="connsiteY6" fmla="*/ 211982 h 1596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1082" h="1596878">
                  <a:moveTo>
                    <a:pt x="573819" y="211982"/>
                  </a:moveTo>
                  <a:cubicBezTo>
                    <a:pt x="562666" y="203472"/>
                    <a:pt x="436165" y="59796"/>
                    <a:pt x="203139" y="0"/>
                  </a:cubicBezTo>
                  <a:lnTo>
                    <a:pt x="97137" y="145731"/>
                  </a:lnTo>
                  <a:lnTo>
                    <a:pt x="0" y="359024"/>
                  </a:lnTo>
                  <a:lnTo>
                    <a:pt x="0" y="1596878"/>
                  </a:lnTo>
                  <a:cubicBezTo>
                    <a:pt x="207804" y="1596878"/>
                    <a:pt x="415612" y="1517785"/>
                    <a:pt x="573819" y="1359603"/>
                  </a:cubicBezTo>
                  <a:cubicBezTo>
                    <a:pt x="890171" y="1043205"/>
                    <a:pt x="890171" y="528388"/>
                    <a:pt x="573819" y="211982"/>
                  </a:cubicBezTo>
                  <a:close/>
                </a:path>
              </a:pathLst>
            </a:custGeom>
            <a:solidFill>
              <a:schemeClr val="accent1"/>
            </a:solidFill>
            <a:ln w="4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8E7EFD8A-588A-714F-0428-ECA8C857A7C9}"/>
                </a:ext>
              </a:extLst>
            </p:cNvPr>
            <p:cNvSpPr/>
            <p:nvPr/>
          </p:nvSpPr>
          <p:spPr>
            <a:xfrm>
              <a:off x="3206738" y="2535517"/>
              <a:ext cx="527147" cy="495940"/>
            </a:xfrm>
            <a:custGeom>
              <a:avLst/>
              <a:gdLst>
                <a:gd name="connsiteX0" fmla="*/ 485533 w 527147"/>
                <a:gd name="connsiteY0" fmla="*/ 245723 h 495940"/>
                <a:gd name="connsiteX1" fmla="*/ 424496 w 527147"/>
                <a:gd name="connsiteY1" fmla="*/ 73933 h 495940"/>
                <a:gd name="connsiteX2" fmla="*/ 346531 w 527147"/>
                <a:gd name="connsiteY2" fmla="*/ 0 h 495940"/>
                <a:gd name="connsiteX3" fmla="*/ 0 w 527147"/>
                <a:gd name="connsiteY3" fmla="*/ 186959 h 495940"/>
                <a:gd name="connsiteX4" fmla="*/ 308978 w 527147"/>
                <a:gd name="connsiteY4" fmla="*/ 495941 h 495940"/>
                <a:gd name="connsiteX5" fmla="*/ 308982 w 527147"/>
                <a:gd name="connsiteY5" fmla="*/ 495937 h 495940"/>
                <a:gd name="connsiteX6" fmla="*/ 485533 w 527147"/>
                <a:gd name="connsiteY6" fmla="*/ 422807 h 495940"/>
                <a:gd name="connsiteX7" fmla="*/ 527148 w 527147"/>
                <a:gd name="connsiteY7" fmla="*/ 331254 h 495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7147" h="495940">
                  <a:moveTo>
                    <a:pt x="485533" y="245723"/>
                  </a:moveTo>
                  <a:lnTo>
                    <a:pt x="424496" y="73933"/>
                  </a:lnTo>
                  <a:lnTo>
                    <a:pt x="346531" y="0"/>
                  </a:lnTo>
                  <a:cubicBezTo>
                    <a:pt x="215103" y="26933"/>
                    <a:pt x="95802" y="91195"/>
                    <a:pt x="0" y="186959"/>
                  </a:cubicBezTo>
                  <a:lnTo>
                    <a:pt x="308978" y="495941"/>
                  </a:lnTo>
                  <a:lnTo>
                    <a:pt x="308982" y="495937"/>
                  </a:lnTo>
                  <a:lnTo>
                    <a:pt x="485533" y="422807"/>
                  </a:lnTo>
                  <a:lnTo>
                    <a:pt x="527148" y="33125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4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D8B2F48E-B6E9-312E-18FC-E535790C38AE}"/>
                </a:ext>
              </a:extLst>
            </p:cNvPr>
            <p:cNvSpPr/>
            <p:nvPr/>
          </p:nvSpPr>
          <p:spPr>
            <a:xfrm>
              <a:off x="3692271" y="2535517"/>
              <a:ext cx="485532" cy="495940"/>
            </a:xfrm>
            <a:custGeom>
              <a:avLst/>
              <a:gdLst>
                <a:gd name="connsiteX0" fmla="*/ 485533 w 485532"/>
                <a:gd name="connsiteY0" fmla="*/ 186959 h 495940"/>
                <a:gd name="connsiteX1" fmla="*/ 139014 w 485532"/>
                <a:gd name="connsiteY1" fmla="*/ 0 h 495940"/>
                <a:gd name="connsiteX2" fmla="*/ 0 w 485532"/>
                <a:gd name="connsiteY2" fmla="*/ 245723 h 495940"/>
                <a:gd name="connsiteX3" fmla="*/ 0 w 485532"/>
                <a:gd name="connsiteY3" fmla="*/ 422807 h 495940"/>
                <a:gd name="connsiteX4" fmla="*/ 176555 w 485532"/>
                <a:gd name="connsiteY4" fmla="*/ 495941 h 495940"/>
                <a:gd name="connsiteX5" fmla="*/ 366211 w 485532"/>
                <a:gd name="connsiteY5" fmla="*/ 347900 h 495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5532" h="495940">
                  <a:moveTo>
                    <a:pt x="485533" y="186959"/>
                  </a:moveTo>
                  <a:cubicBezTo>
                    <a:pt x="389740" y="91199"/>
                    <a:pt x="270442" y="26937"/>
                    <a:pt x="139014" y="0"/>
                  </a:cubicBezTo>
                  <a:lnTo>
                    <a:pt x="0" y="245723"/>
                  </a:lnTo>
                  <a:lnTo>
                    <a:pt x="0" y="422807"/>
                  </a:lnTo>
                  <a:lnTo>
                    <a:pt x="176555" y="495941"/>
                  </a:lnTo>
                  <a:lnTo>
                    <a:pt x="366211" y="347900"/>
                  </a:lnTo>
                  <a:close/>
                </a:path>
              </a:pathLst>
            </a:custGeom>
            <a:solidFill>
              <a:schemeClr val="accent4"/>
            </a:solidFill>
            <a:ln w="4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210286EE-EA25-2E92-BD84-A7B56C7AB6FD}"/>
                </a:ext>
              </a:extLst>
            </p:cNvPr>
            <p:cNvSpPr/>
            <p:nvPr/>
          </p:nvSpPr>
          <p:spPr>
            <a:xfrm>
              <a:off x="3868826" y="2722475"/>
              <a:ext cx="509744" cy="527151"/>
            </a:xfrm>
            <a:custGeom>
              <a:avLst/>
              <a:gdLst>
                <a:gd name="connsiteX0" fmla="*/ 308982 w 509744"/>
                <a:gd name="connsiteY0" fmla="*/ 0 h 527151"/>
                <a:gd name="connsiteX1" fmla="*/ 0 w 509744"/>
                <a:gd name="connsiteY1" fmla="*/ 308982 h 527151"/>
                <a:gd name="connsiteX2" fmla="*/ 73134 w 509744"/>
                <a:gd name="connsiteY2" fmla="*/ 485537 h 527151"/>
                <a:gd name="connsiteX3" fmla="*/ 254874 w 509744"/>
                <a:gd name="connsiteY3" fmla="*/ 527152 h 527151"/>
                <a:gd name="connsiteX4" fmla="*/ 509744 w 509744"/>
                <a:gd name="connsiteY4" fmla="*/ 485537 h 527151"/>
                <a:gd name="connsiteX5" fmla="*/ 308982 w 509744"/>
                <a:gd name="connsiteY5" fmla="*/ 0 h 527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44" h="527151">
                  <a:moveTo>
                    <a:pt x="308982" y="0"/>
                  </a:moveTo>
                  <a:lnTo>
                    <a:pt x="0" y="308982"/>
                  </a:lnTo>
                  <a:lnTo>
                    <a:pt x="73134" y="485537"/>
                  </a:lnTo>
                  <a:lnTo>
                    <a:pt x="254874" y="527152"/>
                  </a:lnTo>
                  <a:lnTo>
                    <a:pt x="509744" y="485537"/>
                  </a:lnTo>
                  <a:cubicBezTo>
                    <a:pt x="509744" y="309702"/>
                    <a:pt x="442824" y="133867"/>
                    <a:pt x="308982" y="0"/>
                  </a:cubicBezTo>
                  <a:close/>
                </a:path>
              </a:pathLst>
            </a:custGeom>
            <a:solidFill>
              <a:schemeClr val="accent6"/>
            </a:solidFill>
            <a:ln w="4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5FA232FD-C074-682B-2F6F-C84AF7C04C8D}"/>
                </a:ext>
              </a:extLst>
            </p:cNvPr>
            <p:cNvSpPr/>
            <p:nvPr/>
          </p:nvSpPr>
          <p:spPr>
            <a:xfrm>
              <a:off x="3868826" y="3208012"/>
              <a:ext cx="509744" cy="485537"/>
            </a:xfrm>
            <a:custGeom>
              <a:avLst/>
              <a:gdLst>
                <a:gd name="connsiteX0" fmla="*/ 73134 w 509744"/>
                <a:gd name="connsiteY0" fmla="*/ 0 h 485537"/>
                <a:gd name="connsiteX1" fmla="*/ 0 w 509744"/>
                <a:gd name="connsiteY1" fmla="*/ 176555 h 485537"/>
                <a:gd name="connsiteX2" fmla="*/ 111715 w 509744"/>
                <a:gd name="connsiteY2" fmla="*/ 329885 h 485537"/>
                <a:gd name="connsiteX3" fmla="*/ 308982 w 509744"/>
                <a:gd name="connsiteY3" fmla="*/ 485537 h 485537"/>
                <a:gd name="connsiteX4" fmla="*/ 308986 w 509744"/>
                <a:gd name="connsiteY4" fmla="*/ 485533 h 485537"/>
                <a:gd name="connsiteX5" fmla="*/ 509744 w 509744"/>
                <a:gd name="connsiteY5" fmla="*/ 0 h 48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44" h="485537">
                  <a:moveTo>
                    <a:pt x="73134" y="0"/>
                  </a:moveTo>
                  <a:lnTo>
                    <a:pt x="0" y="176555"/>
                  </a:lnTo>
                  <a:lnTo>
                    <a:pt x="111715" y="329885"/>
                  </a:lnTo>
                  <a:lnTo>
                    <a:pt x="308982" y="485537"/>
                  </a:lnTo>
                  <a:lnTo>
                    <a:pt x="308986" y="485533"/>
                  </a:lnTo>
                  <a:cubicBezTo>
                    <a:pt x="442824" y="351670"/>
                    <a:pt x="509744" y="175835"/>
                    <a:pt x="509744" y="0"/>
                  </a:cubicBezTo>
                  <a:close/>
                </a:path>
              </a:pathLst>
            </a:custGeom>
            <a:solidFill>
              <a:schemeClr val="accent3"/>
            </a:solidFill>
            <a:ln w="4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85368722-EDF2-54C9-E83F-705908B1995C}"/>
                </a:ext>
              </a:extLst>
            </p:cNvPr>
            <p:cNvSpPr/>
            <p:nvPr/>
          </p:nvSpPr>
          <p:spPr>
            <a:xfrm>
              <a:off x="3005971" y="2722475"/>
              <a:ext cx="509740" cy="527151"/>
            </a:xfrm>
            <a:custGeom>
              <a:avLst/>
              <a:gdLst>
                <a:gd name="connsiteX0" fmla="*/ 200763 w 509740"/>
                <a:gd name="connsiteY0" fmla="*/ 0 h 527151"/>
                <a:gd name="connsiteX1" fmla="*/ 200754 w 509740"/>
                <a:gd name="connsiteY1" fmla="*/ 8 h 527151"/>
                <a:gd name="connsiteX2" fmla="*/ 0 w 509740"/>
                <a:gd name="connsiteY2" fmla="*/ 485537 h 527151"/>
                <a:gd name="connsiteX3" fmla="*/ 249344 w 509740"/>
                <a:gd name="connsiteY3" fmla="*/ 527152 h 527151"/>
                <a:gd name="connsiteX4" fmla="*/ 436610 w 509740"/>
                <a:gd name="connsiteY4" fmla="*/ 485537 h 527151"/>
                <a:gd name="connsiteX5" fmla="*/ 509740 w 509740"/>
                <a:gd name="connsiteY5" fmla="*/ 308982 h 527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40" h="527151">
                  <a:moveTo>
                    <a:pt x="200763" y="0"/>
                  </a:moveTo>
                  <a:lnTo>
                    <a:pt x="200754" y="8"/>
                  </a:lnTo>
                  <a:cubicBezTo>
                    <a:pt x="66917" y="133867"/>
                    <a:pt x="0" y="309702"/>
                    <a:pt x="0" y="485537"/>
                  </a:cubicBezTo>
                  <a:lnTo>
                    <a:pt x="249344" y="527152"/>
                  </a:lnTo>
                  <a:lnTo>
                    <a:pt x="436610" y="485537"/>
                  </a:lnTo>
                  <a:lnTo>
                    <a:pt x="509740" y="30898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4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331CB839-6451-DEB4-EF13-01A50D541FCC}"/>
                </a:ext>
              </a:extLst>
            </p:cNvPr>
            <p:cNvSpPr/>
            <p:nvPr/>
          </p:nvSpPr>
          <p:spPr>
            <a:xfrm>
              <a:off x="3005971" y="3208012"/>
              <a:ext cx="509744" cy="485537"/>
            </a:xfrm>
            <a:custGeom>
              <a:avLst/>
              <a:gdLst>
                <a:gd name="connsiteX0" fmla="*/ 436610 w 509744"/>
                <a:gd name="connsiteY0" fmla="*/ 0 h 485537"/>
                <a:gd name="connsiteX1" fmla="*/ 0 w 509744"/>
                <a:gd name="connsiteY1" fmla="*/ 0 h 485537"/>
                <a:gd name="connsiteX2" fmla="*/ 200763 w 509744"/>
                <a:gd name="connsiteY2" fmla="*/ 485537 h 485537"/>
                <a:gd name="connsiteX3" fmla="*/ 412682 w 509744"/>
                <a:gd name="connsiteY3" fmla="*/ 315232 h 485537"/>
                <a:gd name="connsiteX4" fmla="*/ 509744 w 509744"/>
                <a:gd name="connsiteY4" fmla="*/ 176555 h 48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744" h="485537">
                  <a:moveTo>
                    <a:pt x="436610" y="0"/>
                  </a:moveTo>
                  <a:lnTo>
                    <a:pt x="0" y="0"/>
                  </a:lnTo>
                  <a:cubicBezTo>
                    <a:pt x="0" y="175835"/>
                    <a:pt x="66921" y="351670"/>
                    <a:pt x="200763" y="485537"/>
                  </a:cubicBezTo>
                  <a:lnTo>
                    <a:pt x="412682" y="315232"/>
                  </a:lnTo>
                  <a:lnTo>
                    <a:pt x="509744" y="17655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4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E39DEA4A-ADE5-7B72-9ABD-69F6ACFF2132}"/>
                </a:ext>
              </a:extLst>
            </p:cNvPr>
            <p:cNvSpPr/>
            <p:nvPr/>
          </p:nvSpPr>
          <p:spPr>
            <a:xfrm>
              <a:off x="3206734" y="3384572"/>
              <a:ext cx="527151" cy="509744"/>
            </a:xfrm>
            <a:custGeom>
              <a:avLst/>
              <a:gdLst>
                <a:gd name="connsiteX0" fmla="*/ 308982 w 527151"/>
                <a:gd name="connsiteY0" fmla="*/ 0 h 509744"/>
                <a:gd name="connsiteX1" fmla="*/ 0 w 527151"/>
                <a:gd name="connsiteY1" fmla="*/ 308978 h 509744"/>
                <a:gd name="connsiteX2" fmla="*/ 4 w 527151"/>
                <a:gd name="connsiteY2" fmla="*/ 308982 h 509744"/>
                <a:gd name="connsiteX3" fmla="*/ 485537 w 527151"/>
                <a:gd name="connsiteY3" fmla="*/ 509744 h 509744"/>
                <a:gd name="connsiteX4" fmla="*/ 527152 w 527151"/>
                <a:gd name="connsiteY4" fmla="*/ 254870 h 509744"/>
                <a:gd name="connsiteX5" fmla="*/ 485537 w 527151"/>
                <a:gd name="connsiteY5" fmla="*/ 73130 h 509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7151" h="509744">
                  <a:moveTo>
                    <a:pt x="308982" y="0"/>
                  </a:moveTo>
                  <a:lnTo>
                    <a:pt x="0" y="308978"/>
                  </a:lnTo>
                  <a:lnTo>
                    <a:pt x="4" y="308982"/>
                  </a:lnTo>
                  <a:cubicBezTo>
                    <a:pt x="133862" y="442828"/>
                    <a:pt x="309698" y="509749"/>
                    <a:pt x="485537" y="509744"/>
                  </a:cubicBezTo>
                  <a:lnTo>
                    <a:pt x="527152" y="254870"/>
                  </a:lnTo>
                  <a:lnTo>
                    <a:pt x="485537" y="7313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4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A7A8F4A3-D42F-A3E5-FF12-93C7FA60DEB6}"/>
                </a:ext>
              </a:extLst>
            </p:cNvPr>
            <p:cNvSpPr/>
            <p:nvPr/>
          </p:nvSpPr>
          <p:spPr>
            <a:xfrm>
              <a:off x="3692271" y="3384568"/>
              <a:ext cx="485537" cy="509748"/>
            </a:xfrm>
            <a:custGeom>
              <a:avLst/>
              <a:gdLst>
                <a:gd name="connsiteX0" fmla="*/ 176555 w 485537"/>
                <a:gd name="connsiteY0" fmla="*/ 0 h 509748"/>
                <a:gd name="connsiteX1" fmla="*/ 0 w 485537"/>
                <a:gd name="connsiteY1" fmla="*/ 73134 h 509748"/>
                <a:gd name="connsiteX2" fmla="*/ 0 w 485537"/>
                <a:gd name="connsiteY2" fmla="*/ 509749 h 509748"/>
                <a:gd name="connsiteX3" fmla="*/ 485537 w 485537"/>
                <a:gd name="connsiteY3" fmla="*/ 308982 h 509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5537" h="509748">
                  <a:moveTo>
                    <a:pt x="176555" y="0"/>
                  </a:moveTo>
                  <a:lnTo>
                    <a:pt x="0" y="73134"/>
                  </a:lnTo>
                  <a:lnTo>
                    <a:pt x="0" y="509749"/>
                  </a:lnTo>
                  <a:cubicBezTo>
                    <a:pt x="175835" y="509749"/>
                    <a:pt x="351670" y="442828"/>
                    <a:pt x="485537" y="308982"/>
                  </a:cubicBezTo>
                  <a:close/>
                </a:path>
              </a:pathLst>
            </a:custGeom>
            <a:solidFill>
              <a:schemeClr val="accent4"/>
            </a:solidFill>
            <a:ln w="4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EBDCE740-A3C3-63F8-4B80-27B5157BF09B}"/>
                </a:ext>
              </a:extLst>
            </p:cNvPr>
            <p:cNvSpPr/>
            <p:nvPr/>
          </p:nvSpPr>
          <p:spPr>
            <a:xfrm>
              <a:off x="3442582" y="2958323"/>
              <a:ext cx="291303" cy="499378"/>
            </a:xfrm>
            <a:custGeom>
              <a:avLst/>
              <a:gdLst>
                <a:gd name="connsiteX0" fmla="*/ 0 w 291303"/>
                <a:gd name="connsiteY0" fmla="*/ 249689 h 499378"/>
                <a:gd name="connsiteX1" fmla="*/ 249689 w 291303"/>
                <a:gd name="connsiteY1" fmla="*/ 499378 h 499378"/>
                <a:gd name="connsiteX2" fmla="*/ 291304 w 291303"/>
                <a:gd name="connsiteY2" fmla="*/ 262332 h 499378"/>
                <a:gd name="connsiteX3" fmla="*/ 249689 w 291303"/>
                <a:gd name="connsiteY3" fmla="*/ 0 h 499378"/>
                <a:gd name="connsiteX4" fmla="*/ 0 w 291303"/>
                <a:gd name="connsiteY4" fmla="*/ 249689 h 49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303" h="499378">
                  <a:moveTo>
                    <a:pt x="0" y="249689"/>
                  </a:moveTo>
                  <a:cubicBezTo>
                    <a:pt x="0" y="387684"/>
                    <a:pt x="111678" y="499378"/>
                    <a:pt x="249689" y="499378"/>
                  </a:cubicBezTo>
                  <a:lnTo>
                    <a:pt x="291304" y="262332"/>
                  </a:lnTo>
                  <a:lnTo>
                    <a:pt x="249689" y="0"/>
                  </a:lnTo>
                  <a:cubicBezTo>
                    <a:pt x="111694" y="0"/>
                    <a:pt x="0" y="111678"/>
                    <a:pt x="0" y="249689"/>
                  </a:cubicBezTo>
                  <a:close/>
                </a:path>
              </a:pathLst>
            </a:custGeom>
            <a:solidFill>
              <a:srgbClr val="ECF2FF"/>
            </a:solidFill>
            <a:ln w="4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2E6F1BF7-DFB0-0EBC-B37F-B5EAE5498A7F}"/>
                </a:ext>
              </a:extLst>
            </p:cNvPr>
            <p:cNvSpPr/>
            <p:nvPr/>
          </p:nvSpPr>
          <p:spPr>
            <a:xfrm>
              <a:off x="3692271" y="2958323"/>
              <a:ext cx="249689" cy="499378"/>
            </a:xfrm>
            <a:custGeom>
              <a:avLst/>
              <a:gdLst>
                <a:gd name="connsiteX0" fmla="*/ 0 w 249689"/>
                <a:gd name="connsiteY0" fmla="*/ 0 h 499378"/>
                <a:gd name="connsiteX1" fmla="*/ 0 w 249689"/>
                <a:gd name="connsiteY1" fmla="*/ 499378 h 499378"/>
                <a:gd name="connsiteX2" fmla="*/ 249689 w 249689"/>
                <a:gd name="connsiteY2" fmla="*/ 249689 h 499378"/>
                <a:gd name="connsiteX3" fmla="*/ 0 w 249689"/>
                <a:gd name="connsiteY3" fmla="*/ 0 h 49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689" h="499378">
                  <a:moveTo>
                    <a:pt x="0" y="0"/>
                  </a:moveTo>
                  <a:lnTo>
                    <a:pt x="0" y="499378"/>
                  </a:lnTo>
                  <a:cubicBezTo>
                    <a:pt x="137995" y="499378"/>
                    <a:pt x="249689" y="387701"/>
                    <a:pt x="249689" y="249689"/>
                  </a:cubicBezTo>
                  <a:cubicBezTo>
                    <a:pt x="249689" y="111703"/>
                    <a:pt x="138011" y="0"/>
                    <a:pt x="0" y="0"/>
                  </a:cubicBezTo>
                  <a:close/>
                </a:path>
              </a:pathLst>
            </a:custGeom>
            <a:solidFill>
              <a:srgbClr val="D9E5FF"/>
            </a:solidFill>
            <a:ln w="4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EAA371AB-01FC-9FE6-8D68-7D460186EF68}"/>
                </a:ext>
              </a:extLst>
            </p:cNvPr>
            <p:cNvSpPr/>
            <p:nvPr/>
          </p:nvSpPr>
          <p:spPr>
            <a:xfrm>
              <a:off x="3404001" y="2271679"/>
              <a:ext cx="329885" cy="509561"/>
            </a:xfrm>
            <a:custGeom>
              <a:avLst/>
              <a:gdLst>
                <a:gd name="connsiteX0" fmla="*/ 0 w 329885"/>
                <a:gd name="connsiteY0" fmla="*/ 0 h 509561"/>
                <a:gd name="connsiteX1" fmla="*/ 288270 w 329885"/>
                <a:gd name="connsiteY1" fmla="*/ 509561 h 509561"/>
                <a:gd name="connsiteX2" fmla="*/ 329885 w 329885"/>
                <a:gd name="connsiteY2" fmla="*/ 191919 h 509561"/>
                <a:gd name="connsiteX3" fmla="*/ 288270 w 329885"/>
                <a:gd name="connsiteY3" fmla="*/ 0 h 50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885" h="509561">
                  <a:moveTo>
                    <a:pt x="0" y="0"/>
                  </a:moveTo>
                  <a:lnTo>
                    <a:pt x="288270" y="509561"/>
                  </a:lnTo>
                  <a:lnTo>
                    <a:pt x="329885" y="191919"/>
                  </a:lnTo>
                  <a:lnTo>
                    <a:pt x="288270" y="0"/>
                  </a:lnTo>
                  <a:close/>
                </a:path>
              </a:pathLst>
            </a:custGeom>
            <a:solidFill>
              <a:srgbClr val="FFDA2D"/>
            </a:solidFill>
            <a:ln w="4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2B49C9D2-06A9-9381-4AAE-E9477BA54352}"/>
                </a:ext>
              </a:extLst>
            </p:cNvPr>
            <p:cNvSpPr/>
            <p:nvPr/>
          </p:nvSpPr>
          <p:spPr>
            <a:xfrm>
              <a:off x="3692271" y="2271679"/>
              <a:ext cx="288265" cy="509561"/>
            </a:xfrm>
            <a:custGeom>
              <a:avLst/>
              <a:gdLst>
                <a:gd name="connsiteX0" fmla="*/ 0 w 288265"/>
                <a:gd name="connsiteY0" fmla="*/ 0 h 509561"/>
                <a:gd name="connsiteX1" fmla="*/ 0 w 288265"/>
                <a:gd name="connsiteY1" fmla="*/ 509561 h 509561"/>
                <a:gd name="connsiteX2" fmla="*/ 288266 w 288265"/>
                <a:gd name="connsiteY2" fmla="*/ 0 h 50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8265" h="509561">
                  <a:moveTo>
                    <a:pt x="0" y="0"/>
                  </a:moveTo>
                  <a:lnTo>
                    <a:pt x="0" y="509561"/>
                  </a:lnTo>
                  <a:lnTo>
                    <a:pt x="288266" y="0"/>
                  </a:lnTo>
                  <a:close/>
                </a:path>
              </a:pathLst>
            </a:custGeom>
            <a:solidFill>
              <a:srgbClr val="F0B500"/>
            </a:solidFill>
            <a:ln w="4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A21DB7AB-3F16-E00B-68DA-860BCC1ECAA6}"/>
              </a:ext>
            </a:extLst>
          </p:cNvPr>
          <p:cNvSpPr/>
          <p:nvPr/>
        </p:nvSpPr>
        <p:spPr>
          <a:xfrm>
            <a:off x="2006401" y="4669978"/>
            <a:ext cx="3581287" cy="76506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Sortear a </a:t>
            </a:r>
            <a:r>
              <a:rPr lang="pt-BR" b="1" dirty="0"/>
              <a:t>sequência</a:t>
            </a:r>
            <a:r>
              <a:rPr lang="pt-BR" dirty="0"/>
              <a:t> de apresentação 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06734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77332DB-7E89-2D60-9A3A-640D8ED1DC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3B43F6-D399-AA6D-4564-AC7761EB80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51DC2E-AE6F-1355-696F-D429A47F28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1344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CCCDF04E857464297EB39D2D9F68213" ma:contentTypeVersion="14" ma:contentTypeDescription="Crie um novo documento." ma:contentTypeScope="" ma:versionID="bfcb94940b541fb67df584f190227471">
  <xsd:schema xmlns:xsd="http://www.w3.org/2001/XMLSchema" xmlns:xs="http://www.w3.org/2001/XMLSchema" xmlns:p="http://schemas.microsoft.com/office/2006/metadata/properties" xmlns:ns2="90fcf95d-5720-49ef-8433-32c5e8162615" xmlns:ns3="07a9b4e4-bfce-4f58-a40d-3b802b92b068" targetNamespace="http://schemas.microsoft.com/office/2006/metadata/properties" ma:root="true" ma:fieldsID="0160e998d5a8272d52ac926b82942df2" ns2:_="" ns3:_="">
    <xsd:import namespace="90fcf95d-5720-49ef-8433-32c5e8162615"/>
    <xsd:import namespace="07a9b4e4-bfce-4f58-a40d-3b802b92b0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fcf95d-5720-49ef-8433-32c5e81626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Marcações de imagem" ma:readOnly="false" ma:fieldId="{5cf76f15-5ced-4ddc-b409-7134ff3c332f}" ma:taxonomyMulti="true" ma:sspId="7b9497d1-976c-460c-b354-1ae52b23e8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a9b4e4-bfce-4f58-a40d-3b802b92b068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0fcf95d-5720-49ef-8433-32c5e816261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90E64AC-3516-4C02-8D52-44F4BB51C8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2001F5-989B-467B-BF08-79F33559D3AA}">
  <ds:schemaRefs>
    <ds:schemaRef ds:uri="07a9b4e4-bfce-4f58-a40d-3b802b92b068"/>
    <ds:schemaRef ds:uri="90fcf95d-5720-49ef-8433-32c5e816261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BA67D50-1D42-4E48-92B2-876297C11415}">
  <ds:schemaRefs>
    <ds:schemaRef ds:uri="90fcf95d-5720-49ef-8433-32c5e816261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320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Barlow</vt:lpstr>
      <vt:lpstr>Calibri</vt:lpstr>
      <vt:lpstr>Simplon Mono</vt:lpstr>
      <vt:lpstr>Verdana</vt:lpstr>
      <vt:lpstr>Wingdings</vt:lpstr>
      <vt:lpstr>Tema do Office</vt:lpstr>
      <vt:lpstr>Apresentação do PowerPoint</vt:lpstr>
      <vt:lpstr>Aula extra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Claudio Frizzarini</cp:lastModifiedBy>
  <cp:revision>11</cp:revision>
  <dcterms:created xsi:type="dcterms:W3CDTF">2021-08-25T19:26:40Z</dcterms:created>
  <dcterms:modified xsi:type="dcterms:W3CDTF">2023-12-15T16:36:23Z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0x010100ECCCDF04E857464297EB39D2D9F68213</vt:lpwstr>
  </property>
  <property fmtid="{D5CDD505-2E9C-101B-9397-08002B2CF9AE}" pid="3" name="MediaServiceImageTags">
    <vt:lpwstr/>
  </property>
</Properties>
</file>