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8"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A02B42C-C4DB-4178-9B04-3DCFA24D4F08}" type="datetimeFigureOut">
              <a:rPr lang="pt-BR" smtClean="0"/>
              <a:t>19/09/2024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261895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A02B42C-C4DB-4178-9B04-3DCFA24D4F08}" type="datetimeFigureOut">
              <a:rPr lang="pt-BR" smtClean="0"/>
              <a:t>19/09/2024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364891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A02B42C-C4DB-4178-9B04-3DCFA24D4F08}" type="datetimeFigureOut">
              <a:rPr lang="pt-BR" smtClean="0"/>
              <a:t>19/09/2024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361884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A02B42C-C4DB-4178-9B04-3DCFA24D4F08}" type="datetimeFigureOut">
              <a:rPr lang="pt-BR" smtClean="0"/>
              <a:t>19/09/2024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377768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A02B42C-C4DB-4178-9B04-3DCFA24D4F08}" type="datetimeFigureOut">
              <a:rPr lang="pt-BR" smtClean="0"/>
              <a:t>19/09/2024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400407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Date Placeholder 7"/>
          <p:cNvSpPr>
            <a:spLocks noGrp="1"/>
          </p:cNvSpPr>
          <p:nvPr>
            <p:ph type="dt" sz="half" idx="10"/>
          </p:nvPr>
        </p:nvSpPr>
        <p:spPr/>
        <p:txBody>
          <a:bodyPr/>
          <a:lstStyle/>
          <a:p>
            <a:fld id="{0A02B42C-C4DB-4178-9B04-3DCFA24D4F08}" type="datetimeFigureOut">
              <a:rPr lang="pt-BR" smtClean="0"/>
              <a:t>19/09/2024</a:t>
            </a:fld>
            <a:endParaRPr lang="pt-BR"/>
          </a:p>
        </p:txBody>
      </p:sp>
      <p:sp>
        <p:nvSpPr>
          <p:cNvPr id="9" name="Footer Placeholder 8"/>
          <p:cNvSpPr>
            <a:spLocks noGrp="1"/>
          </p:cNvSpPr>
          <p:nvPr>
            <p:ph type="ftr" sz="quarter" idx="11"/>
          </p:nvPr>
        </p:nvSpPr>
        <p:spPr/>
        <p:txBody>
          <a:bodyPr/>
          <a:lstStyle/>
          <a:p>
            <a:endParaRPr lang="pt-BR"/>
          </a:p>
        </p:txBody>
      </p:sp>
      <p:sp>
        <p:nvSpPr>
          <p:cNvPr id="10" name="Slide Number Placeholder 9"/>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173948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2" name="Date Placeholder 1"/>
          <p:cNvSpPr>
            <a:spLocks noGrp="1"/>
          </p:cNvSpPr>
          <p:nvPr>
            <p:ph type="dt" sz="half" idx="10"/>
          </p:nvPr>
        </p:nvSpPr>
        <p:spPr/>
        <p:txBody>
          <a:bodyPr/>
          <a:lstStyle/>
          <a:p>
            <a:fld id="{0A02B42C-C4DB-4178-9B04-3DCFA24D4F08}" type="datetimeFigureOut">
              <a:rPr lang="pt-BR" smtClean="0"/>
              <a:t>19/09/2024</a:t>
            </a:fld>
            <a:endParaRPr lang="pt-BR"/>
          </a:p>
        </p:txBody>
      </p:sp>
      <p:sp>
        <p:nvSpPr>
          <p:cNvPr id="11" name="Footer Placeholder 10"/>
          <p:cNvSpPr>
            <a:spLocks noGrp="1"/>
          </p:cNvSpPr>
          <p:nvPr>
            <p:ph type="ftr" sz="quarter" idx="11"/>
          </p:nvPr>
        </p:nvSpPr>
        <p:spPr/>
        <p:txBody>
          <a:bodyPr/>
          <a:lstStyle/>
          <a:p>
            <a:endParaRPr lang="pt-BR"/>
          </a:p>
        </p:txBody>
      </p:sp>
      <p:sp>
        <p:nvSpPr>
          <p:cNvPr id="12" name="Slide Number Placeholder 11"/>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174020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2" name="Date Placeholder 1"/>
          <p:cNvSpPr>
            <a:spLocks noGrp="1"/>
          </p:cNvSpPr>
          <p:nvPr>
            <p:ph type="dt" sz="half" idx="10"/>
          </p:nvPr>
        </p:nvSpPr>
        <p:spPr/>
        <p:txBody>
          <a:bodyPr/>
          <a:lstStyle/>
          <a:p>
            <a:fld id="{0A02B42C-C4DB-4178-9B04-3DCFA24D4F08}" type="datetimeFigureOut">
              <a:rPr lang="pt-BR" smtClean="0"/>
              <a:t>19/09/2024</a:t>
            </a:fld>
            <a:endParaRPr lang="pt-BR"/>
          </a:p>
        </p:txBody>
      </p:sp>
      <p:sp>
        <p:nvSpPr>
          <p:cNvPr id="7" name="Footer Placeholder 6"/>
          <p:cNvSpPr>
            <a:spLocks noGrp="1"/>
          </p:cNvSpPr>
          <p:nvPr>
            <p:ph type="ftr" sz="quarter" idx="11"/>
          </p:nvPr>
        </p:nvSpPr>
        <p:spPr/>
        <p:txBody>
          <a:bodyPr/>
          <a:lstStyle/>
          <a:p>
            <a:endParaRPr lang="pt-BR"/>
          </a:p>
        </p:txBody>
      </p:sp>
      <p:sp>
        <p:nvSpPr>
          <p:cNvPr id="8" name="Slide Number Placeholder 7"/>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234130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02B42C-C4DB-4178-9B04-3DCFA24D4F08}" type="datetimeFigureOut">
              <a:rPr lang="pt-BR" smtClean="0"/>
              <a:t>19/09/2024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97910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8" name="Date Placeholder 7"/>
          <p:cNvSpPr>
            <a:spLocks noGrp="1"/>
          </p:cNvSpPr>
          <p:nvPr>
            <p:ph type="dt" sz="half" idx="10"/>
          </p:nvPr>
        </p:nvSpPr>
        <p:spPr/>
        <p:txBody>
          <a:bodyPr/>
          <a:lstStyle/>
          <a:p>
            <a:fld id="{0A02B42C-C4DB-4178-9B04-3DCFA24D4F08}" type="datetimeFigureOut">
              <a:rPr lang="pt-BR" smtClean="0"/>
              <a:t>19/09/2024</a:t>
            </a:fld>
            <a:endParaRPr lang="pt-BR"/>
          </a:p>
        </p:txBody>
      </p:sp>
      <p:sp>
        <p:nvSpPr>
          <p:cNvPr id="9" name="Footer Placeholder 8"/>
          <p:cNvSpPr>
            <a:spLocks noGrp="1"/>
          </p:cNvSpPr>
          <p:nvPr>
            <p:ph type="ftr" sz="quarter" idx="11"/>
          </p:nvPr>
        </p:nvSpPr>
        <p:spPr/>
        <p:txBody>
          <a:bodyPr/>
          <a:lstStyle/>
          <a:p>
            <a:endParaRPr lang="pt-BR"/>
          </a:p>
        </p:txBody>
      </p:sp>
      <p:sp>
        <p:nvSpPr>
          <p:cNvPr id="10" name="Slide Number Placeholder 9"/>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233158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8" name="Date Placeholder 7"/>
          <p:cNvSpPr>
            <a:spLocks noGrp="1"/>
          </p:cNvSpPr>
          <p:nvPr>
            <p:ph type="dt" sz="half" idx="10"/>
          </p:nvPr>
        </p:nvSpPr>
        <p:spPr/>
        <p:txBody>
          <a:bodyPr/>
          <a:lstStyle/>
          <a:p>
            <a:fld id="{0A02B42C-C4DB-4178-9B04-3DCFA24D4F08}" type="datetimeFigureOut">
              <a:rPr lang="pt-BR" smtClean="0"/>
              <a:t>19/09/2024</a:t>
            </a:fld>
            <a:endParaRPr lang="pt-BR"/>
          </a:p>
        </p:txBody>
      </p:sp>
      <p:sp>
        <p:nvSpPr>
          <p:cNvPr id="9" name="Footer Placeholder 8"/>
          <p:cNvSpPr>
            <a:spLocks noGrp="1"/>
          </p:cNvSpPr>
          <p:nvPr>
            <p:ph type="ftr" sz="quarter" idx="11"/>
          </p:nvPr>
        </p:nvSpPr>
        <p:spPr>
          <a:xfrm>
            <a:off x="3499101" y="6356350"/>
            <a:ext cx="5911517" cy="365125"/>
          </a:xfrm>
        </p:spPr>
        <p:txBody>
          <a:bodyPr/>
          <a:lstStyle/>
          <a:p>
            <a:endParaRPr lang="pt-BR"/>
          </a:p>
        </p:txBody>
      </p:sp>
      <p:sp>
        <p:nvSpPr>
          <p:cNvPr id="10" name="Slide Number Placeholder 9"/>
          <p:cNvSpPr>
            <a:spLocks noGrp="1"/>
          </p:cNvSpPr>
          <p:nvPr>
            <p:ph type="sldNum" sz="quarter" idx="12"/>
          </p:nvPr>
        </p:nvSpPr>
        <p:spPr/>
        <p:txBody>
          <a:bodyPr/>
          <a:lstStyle/>
          <a:p>
            <a:fld id="{B9560A0D-587C-45E9-96D2-000198241B24}" type="slidenum">
              <a:rPr lang="pt-BR" smtClean="0"/>
              <a:t>‹nº›</a:t>
            </a:fld>
            <a:endParaRPr lang="pt-BR"/>
          </a:p>
        </p:txBody>
      </p:sp>
    </p:spTree>
    <p:extLst>
      <p:ext uri="{BB962C8B-B14F-4D97-AF65-F5344CB8AC3E}">
        <p14:creationId xmlns:p14="http://schemas.microsoft.com/office/powerpoint/2010/main" val="390160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A02B42C-C4DB-4178-9B04-3DCFA24D4F08}" type="datetimeFigureOut">
              <a:rPr lang="pt-BR" smtClean="0"/>
              <a:t>19/09/2024</a:t>
            </a:fld>
            <a:endParaRPr lang="pt-B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pt-B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9560A0D-587C-45E9-96D2-000198241B24}" type="slidenum">
              <a:rPr lang="pt-BR" smtClean="0"/>
              <a:t>‹nº›</a:t>
            </a:fld>
            <a:endParaRPr lang="pt-BR"/>
          </a:p>
        </p:txBody>
      </p:sp>
    </p:spTree>
    <p:extLst>
      <p:ext uri="{BB962C8B-B14F-4D97-AF65-F5344CB8AC3E}">
        <p14:creationId xmlns:p14="http://schemas.microsoft.com/office/powerpoint/2010/main" val="32799035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C29CF199-701B-9DE3-BFD1-0476B6BF6DC1}"/>
              </a:ext>
            </a:extLst>
          </p:cNvPr>
          <p:cNvSpPr txBox="1"/>
          <p:nvPr/>
        </p:nvSpPr>
        <p:spPr>
          <a:xfrm>
            <a:off x="371475" y="1244084"/>
            <a:ext cx="8039100" cy="461665"/>
          </a:xfrm>
          <a:prstGeom prst="rect">
            <a:avLst/>
          </a:prstGeom>
          <a:noFill/>
        </p:spPr>
        <p:txBody>
          <a:bodyPr wrap="square">
            <a:spAutoFit/>
          </a:bodyPr>
          <a:lstStyle/>
          <a:p>
            <a:r>
              <a:rPr lang="en-US" sz="2400" b="1" dirty="0"/>
              <a:t>Data Lakehouse Architecture for E-commerce Company</a:t>
            </a:r>
            <a:endParaRPr lang="pt-BR" sz="2400" b="1" dirty="0"/>
          </a:p>
        </p:txBody>
      </p:sp>
      <p:sp>
        <p:nvSpPr>
          <p:cNvPr id="13" name="CaixaDeTexto 12">
            <a:extLst>
              <a:ext uri="{FF2B5EF4-FFF2-40B4-BE49-F238E27FC236}">
                <a16:creationId xmlns:a16="http://schemas.microsoft.com/office/drawing/2014/main" id="{6D610C29-6FD1-F9D0-0DA0-DDFB4D36391F}"/>
              </a:ext>
            </a:extLst>
          </p:cNvPr>
          <p:cNvSpPr txBox="1"/>
          <p:nvPr/>
        </p:nvSpPr>
        <p:spPr>
          <a:xfrm>
            <a:off x="381000" y="1800820"/>
            <a:ext cx="6096000" cy="369332"/>
          </a:xfrm>
          <a:prstGeom prst="rect">
            <a:avLst/>
          </a:prstGeom>
          <a:noFill/>
        </p:spPr>
        <p:txBody>
          <a:bodyPr wrap="square">
            <a:spAutoFit/>
          </a:bodyPr>
          <a:lstStyle/>
          <a:p>
            <a:r>
              <a:rPr lang="en-US" dirty="0"/>
              <a:t>Designing a Scalable and Secure Data Solution on Azure</a:t>
            </a:r>
            <a:endParaRPr lang="pt-BR" dirty="0"/>
          </a:p>
        </p:txBody>
      </p:sp>
      <p:sp>
        <p:nvSpPr>
          <p:cNvPr id="14" name="CaixaDeTexto 13">
            <a:extLst>
              <a:ext uri="{FF2B5EF4-FFF2-40B4-BE49-F238E27FC236}">
                <a16:creationId xmlns:a16="http://schemas.microsoft.com/office/drawing/2014/main" id="{70DFB920-A185-68F3-7BF1-02957EB3CD63}"/>
              </a:ext>
            </a:extLst>
          </p:cNvPr>
          <p:cNvSpPr txBox="1"/>
          <p:nvPr/>
        </p:nvSpPr>
        <p:spPr>
          <a:xfrm>
            <a:off x="371475" y="3080267"/>
            <a:ext cx="6096000" cy="1477328"/>
          </a:xfrm>
          <a:prstGeom prst="rect">
            <a:avLst/>
          </a:prstGeom>
          <a:noFill/>
        </p:spPr>
        <p:txBody>
          <a:bodyPr wrap="square">
            <a:spAutoFit/>
          </a:bodyPr>
          <a:lstStyle/>
          <a:p>
            <a:r>
              <a:rPr lang="en-US" dirty="0"/>
              <a:t>Vagner da Silver</a:t>
            </a:r>
          </a:p>
          <a:p>
            <a:r>
              <a:rPr lang="en-US" dirty="0"/>
              <a:t>2024-19-09</a:t>
            </a:r>
          </a:p>
          <a:p>
            <a:endParaRPr lang="pt-BR" dirty="0"/>
          </a:p>
          <a:p>
            <a:r>
              <a:rPr lang="pt-BR" dirty="0"/>
              <a:t>LinkedIn: </a:t>
            </a:r>
            <a:r>
              <a:rPr lang="pt-BR" i="1" dirty="0"/>
              <a:t>https://www.linkedin.com/in/silvavagner/</a:t>
            </a:r>
            <a:endParaRPr lang="en-US" i="1" dirty="0"/>
          </a:p>
          <a:p>
            <a:endParaRPr lang="pt-BR" dirty="0"/>
          </a:p>
        </p:txBody>
      </p:sp>
    </p:spTree>
    <p:extLst>
      <p:ext uri="{BB962C8B-B14F-4D97-AF65-F5344CB8AC3E}">
        <p14:creationId xmlns:p14="http://schemas.microsoft.com/office/powerpoint/2010/main" val="91213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ixaDeTexto 13">
            <a:extLst>
              <a:ext uri="{FF2B5EF4-FFF2-40B4-BE49-F238E27FC236}">
                <a16:creationId xmlns:a16="http://schemas.microsoft.com/office/drawing/2014/main" id="{B8D40D68-D152-668E-45F2-FAE7D4C59ED5}"/>
              </a:ext>
            </a:extLst>
          </p:cNvPr>
          <p:cNvSpPr txBox="1"/>
          <p:nvPr/>
        </p:nvSpPr>
        <p:spPr>
          <a:xfrm>
            <a:off x="395287" y="115371"/>
            <a:ext cx="6096000" cy="369332"/>
          </a:xfrm>
          <a:prstGeom prst="rect">
            <a:avLst/>
          </a:prstGeom>
          <a:noFill/>
        </p:spPr>
        <p:txBody>
          <a:bodyPr wrap="square">
            <a:spAutoFit/>
          </a:bodyPr>
          <a:lstStyle/>
          <a:p>
            <a:r>
              <a:rPr lang="pt-BR" b="1" dirty="0" err="1"/>
              <a:t>Proposed</a:t>
            </a:r>
            <a:r>
              <a:rPr lang="pt-BR" b="1" dirty="0"/>
              <a:t> </a:t>
            </a:r>
            <a:r>
              <a:rPr lang="pt-BR" b="1" dirty="0" err="1"/>
              <a:t>Architecture</a:t>
            </a:r>
            <a:r>
              <a:rPr lang="pt-BR" b="1" dirty="0"/>
              <a:t> </a:t>
            </a:r>
            <a:r>
              <a:rPr lang="pt-BR" b="1" dirty="0" err="1"/>
              <a:t>Diagram</a:t>
            </a:r>
            <a:endParaRPr lang="pt-BR" dirty="0"/>
          </a:p>
        </p:txBody>
      </p:sp>
      <p:pic>
        <p:nvPicPr>
          <p:cNvPr id="3" name="Imagem 2">
            <a:extLst>
              <a:ext uri="{FF2B5EF4-FFF2-40B4-BE49-F238E27FC236}">
                <a16:creationId xmlns:a16="http://schemas.microsoft.com/office/drawing/2014/main" id="{263D6224-FF5B-1338-7ED4-2A5DDBF80B03}"/>
              </a:ext>
            </a:extLst>
          </p:cNvPr>
          <p:cNvPicPr>
            <a:picLocks noChangeAspect="1"/>
          </p:cNvPicPr>
          <p:nvPr/>
        </p:nvPicPr>
        <p:blipFill>
          <a:blip r:embed="rId2"/>
          <a:stretch>
            <a:fillRect/>
          </a:stretch>
        </p:blipFill>
        <p:spPr>
          <a:xfrm>
            <a:off x="2299855" y="664307"/>
            <a:ext cx="9485023" cy="5529386"/>
          </a:xfrm>
          <a:prstGeom prst="rect">
            <a:avLst/>
          </a:prstGeom>
        </p:spPr>
      </p:pic>
    </p:spTree>
    <p:extLst>
      <p:ext uri="{BB962C8B-B14F-4D97-AF65-F5344CB8AC3E}">
        <p14:creationId xmlns:p14="http://schemas.microsoft.com/office/powerpoint/2010/main" val="334099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5FC117E-2319-075A-C673-845BA9A180C7}"/>
              </a:ext>
            </a:extLst>
          </p:cNvPr>
          <p:cNvSpPr txBox="1"/>
          <p:nvPr/>
        </p:nvSpPr>
        <p:spPr>
          <a:xfrm>
            <a:off x="3429000" y="797510"/>
            <a:ext cx="8334375" cy="6001643"/>
          </a:xfrm>
          <a:prstGeom prst="rect">
            <a:avLst/>
          </a:prstGeom>
          <a:noFill/>
        </p:spPr>
        <p:txBody>
          <a:bodyPr wrap="square">
            <a:spAutoFit/>
          </a:bodyPr>
          <a:lstStyle/>
          <a:p>
            <a:pPr>
              <a:buFont typeface="Arial" panose="020B0604020202020204" pitchFamily="34" charset="0"/>
              <a:buChar char="•"/>
            </a:pPr>
            <a:r>
              <a:rPr lang="en-US" sz="1600" b="1"/>
              <a:t>Scalability:</a:t>
            </a:r>
            <a:endParaRPr lang="en-US" sz="1600"/>
          </a:p>
          <a:p>
            <a:pPr marL="742950" lvl="1" indent="-285750" algn="just">
              <a:buFont typeface="Arial" panose="020B0604020202020204" pitchFamily="34" charset="0"/>
              <a:buChar char="•"/>
            </a:pPr>
            <a:r>
              <a:rPr lang="en-US" sz="1600"/>
              <a:t>The architecture supports Azure's elastic scaling capabilities to handle increased transaction volumes seamlessly. Focuns on ETL ou ELT as Code using PySpark on DataBricks is possible increase de computer power automatically.</a:t>
            </a:r>
          </a:p>
          <a:p>
            <a:pPr>
              <a:buFont typeface="Arial" panose="020B0604020202020204" pitchFamily="34" charset="0"/>
              <a:buChar char="•"/>
            </a:pPr>
            <a:endParaRPr lang="en-US" sz="1600" b="1"/>
          </a:p>
          <a:p>
            <a:pPr>
              <a:buFont typeface="Arial" panose="020B0604020202020204" pitchFamily="34" charset="0"/>
              <a:buChar char="•"/>
            </a:pPr>
            <a:r>
              <a:rPr lang="en-US" sz="1600" b="1"/>
              <a:t>Real-time Access:</a:t>
            </a:r>
            <a:endParaRPr lang="en-US" sz="1600"/>
          </a:p>
          <a:p>
            <a:pPr marL="742950" lvl="1" indent="-285750" algn="just">
              <a:buFont typeface="Arial" panose="020B0604020202020204" pitchFamily="34" charset="0"/>
              <a:buChar char="•"/>
            </a:pPr>
            <a:r>
              <a:rPr lang="en-US" sz="1600"/>
              <a:t>Event streaming with Azure Event Hubs allows immediate insights into customer interactions, enabling timely marketing decisions. </a:t>
            </a:r>
          </a:p>
          <a:p>
            <a:pPr>
              <a:buFont typeface="Arial" panose="020B0604020202020204" pitchFamily="34" charset="0"/>
              <a:buChar char="•"/>
            </a:pPr>
            <a:endParaRPr lang="en-US" sz="1600" b="1"/>
          </a:p>
          <a:p>
            <a:pPr>
              <a:buFont typeface="Arial" panose="020B0604020202020204" pitchFamily="34" charset="0"/>
              <a:buChar char="•"/>
            </a:pPr>
            <a:r>
              <a:rPr lang="en-US" sz="1600" b="1"/>
              <a:t>Data Centralization:</a:t>
            </a:r>
            <a:endParaRPr lang="en-US" sz="1600"/>
          </a:p>
          <a:p>
            <a:pPr marL="742950" lvl="1" indent="-285750" algn="just">
              <a:buFont typeface="Arial" panose="020B0604020202020204" pitchFamily="34" charset="0"/>
              <a:buChar char="•"/>
            </a:pPr>
            <a:r>
              <a:rPr lang="en-US" sz="1600"/>
              <a:t>Azure Data Lake Storage and Azure Synapse for Enterprise DataWareHouse consolidates diverse data sources for comprehensive analysis and reporting.</a:t>
            </a:r>
          </a:p>
          <a:p>
            <a:pPr>
              <a:buFont typeface="Arial" panose="020B0604020202020204" pitchFamily="34" charset="0"/>
              <a:buChar char="•"/>
            </a:pPr>
            <a:endParaRPr lang="en-US" sz="1600" b="1"/>
          </a:p>
          <a:p>
            <a:pPr>
              <a:buFont typeface="Arial" panose="020B0604020202020204" pitchFamily="34" charset="0"/>
              <a:buChar char="•"/>
            </a:pPr>
            <a:r>
              <a:rPr lang="en-US" sz="1600" b="1"/>
              <a:t>User Accessibility:</a:t>
            </a:r>
            <a:endParaRPr lang="en-US" sz="1600"/>
          </a:p>
          <a:p>
            <a:pPr marL="742950" lvl="1" indent="-285750" algn="just">
              <a:buFont typeface="Arial" panose="020B0604020202020204" pitchFamily="34" charset="0"/>
              <a:buChar char="•"/>
            </a:pPr>
            <a:r>
              <a:rPr lang="en-US" sz="1600"/>
              <a:t>Data Base Marketing and Mesh provide the way for keyusers provide their own data and analysi with the gold enterprise data. The Power BI and Analysis Services empowers non-technical staff to derive insights easily, fostering a data-driven culture.</a:t>
            </a:r>
          </a:p>
          <a:p>
            <a:pPr>
              <a:buFont typeface="Arial" panose="020B0604020202020204" pitchFamily="34" charset="0"/>
              <a:buChar char="•"/>
            </a:pPr>
            <a:endParaRPr lang="en-US" sz="1600" b="1"/>
          </a:p>
          <a:p>
            <a:pPr>
              <a:buFont typeface="Arial" panose="020B0604020202020204" pitchFamily="34" charset="0"/>
              <a:buChar char="•"/>
            </a:pPr>
            <a:r>
              <a:rPr lang="en-US" sz="1600" b="1"/>
              <a:t>Compliance:</a:t>
            </a:r>
            <a:endParaRPr lang="en-US" sz="1600"/>
          </a:p>
          <a:p>
            <a:pPr marL="742950" lvl="1" indent="-285750" algn="just">
              <a:buFont typeface="Arial" panose="020B0604020202020204" pitchFamily="34" charset="0"/>
              <a:buChar char="•"/>
            </a:pPr>
            <a:r>
              <a:rPr lang="en-US" sz="1600"/>
              <a:t>Azure’s built-in compliance features ensure adherence to GDPR/LGPD through data anonymization, access controls, and auditing.</a:t>
            </a:r>
          </a:p>
          <a:p>
            <a:pPr marL="742950" lvl="1" indent="-285750">
              <a:buFont typeface="Arial" panose="020B0604020202020204" pitchFamily="34" charset="0"/>
              <a:buChar char="•"/>
            </a:pPr>
            <a:r>
              <a:rPr lang="pt-BR" sz="1600"/>
              <a:t>Data encryption (in transit and at rest).</a:t>
            </a:r>
          </a:p>
          <a:p>
            <a:pPr marL="742950" lvl="1" indent="-285750">
              <a:buFont typeface="Arial" panose="020B0604020202020204" pitchFamily="34" charset="0"/>
              <a:buChar char="•"/>
            </a:pPr>
            <a:r>
              <a:rPr lang="pt-BR" sz="1600"/>
              <a:t>Azure Active Directory for role-based access control and logging for compliance with GDPR/LGPD.</a:t>
            </a:r>
            <a:endParaRPr lang="pt-BR" sz="1600" dirty="0"/>
          </a:p>
        </p:txBody>
      </p:sp>
      <p:sp>
        <p:nvSpPr>
          <p:cNvPr id="7" name="CaixaDeTexto 6">
            <a:extLst>
              <a:ext uri="{FF2B5EF4-FFF2-40B4-BE49-F238E27FC236}">
                <a16:creationId xmlns:a16="http://schemas.microsoft.com/office/drawing/2014/main" id="{0000A6E2-08CB-9857-A48E-BA78320024E3}"/>
              </a:ext>
            </a:extLst>
          </p:cNvPr>
          <p:cNvSpPr txBox="1"/>
          <p:nvPr/>
        </p:nvSpPr>
        <p:spPr>
          <a:xfrm>
            <a:off x="-4762" y="453509"/>
            <a:ext cx="6100762" cy="369332"/>
          </a:xfrm>
          <a:prstGeom prst="rect">
            <a:avLst/>
          </a:prstGeom>
          <a:noFill/>
        </p:spPr>
        <p:txBody>
          <a:bodyPr wrap="square">
            <a:spAutoFit/>
          </a:bodyPr>
          <a:lstStyle/>
          <a:p>
            <a:r>
              <a:rPr lang="pt-BR" b="1"/>
              <a:t>Architecture Diagram Explanation</a:t>
            </a:r>
            <a:endParaRPr lang="pt-BR" dirty="0"/>
          </a:p>
        </p:txBody>
      </p:sp>
      <p:sp>
        <p:nvSpPr>
          <p:cNvPr id="8" name="CaixaDeTexto 7">
            <a:extLst>
              <a:ext uri="{FF2B5EF4-FFF2-40B4-BE49-F238E27FC236}">
                <a16:creationId xmlns:a16="http://schemas.microsoft.com/office/drawing/2014/main" id="{65DFDBCB-FAA8-EE46-ED79-603B04453113}"/>
              </a:ext>
            </a:extLst>
          </p:cNvPr>
          <p:cNvSpPr txBox="1"/>
          <p:nvPr/>
        </p:nvSpPr>
        <p:spPr>
          <a:xfrm>
            <a:off x="51419" y="1204942"/>
            <a:ext cx="3244231" cy="4185761"/>
          </a:xfrm>
          <a:prstGeom prst="rect">
            <a:avLst/>
          </a:prstGeom>
          <a:noFill/>
        </p:spPr>
        <p:txBody>
          <a:bodyPr wrap="square">
            <a:spAutoFit/>
          </a:bodyPr>
          <a:lstStyle/>
          <a:p>
            <a:r>
              <a:rPr lang="pt-BR" sz="1400" b="1"/>
              <a:t>Technology Stack Overview</a:t>
            </a:r>
          </a:p>
          <a:p>
            <a:endParaRPr lang="pt-BR" sz="1400" b="1"/>
          </a:p>
          <a:p>
            <a:pPr>
              <a:buFont typeface="Arial" panose="020B0604020202020204" pitchFamily="34" charset="0"/>
              <a:buChar char="•"/>
            </a:pPr>
            <a:r>
              <a:rPr lang="pt-BR" sz="1400" b="1"/>
              <a:t>Cloud Services:</a:t>
            </a:r>
          </a:p>
          <a:p>
            <a:pPr lvl="1">
              <a:buFont typeface="Arial" panose="020B0604020202020204" pitchFamily="34" charset="0"/>
              <a:buChar char="•"/>
            </a:pPr>
            <a:r>
              <a:rPr lang="pt-BR" sz="1400" b="1"/>
              <a:t> Azure</a:t>
            </a:r>
            <a:r>
              <a:rPr lang="pt-BR" sz="1400"/>
              <a:t> for cloud infrastructure.</a:t>
            </a:r>
          </a:p>
          <a:p>
            <a:pPr>
              <a:buFont typeface="Arial" panose="020B0604020202020204" pitchFamily="34" charset="0"/>
              <a:buChar char="•"/>
            </a:pPr>
            <a:endParaRPr lang="pt-BR" sz="1400" b="1"/>
          </a:p>
          <a:p>
            <a:pPr>
              <a:buFont typeface="Arial" panose="020B0604020202020204" pitchFamily="34" charset="0"/>
              <a:buChar char="•"/>
            </a:pPr>
            <a:r>
              <a:rPr lang="pt-BR" sz="1400" b="1"/>
              <a:t>Data Ingestion Tools:</a:t>
            </a:r>
          </a:p>
          <a:p>
            <a:pPr lvl="1">
              <a:buFont typeface="Arial" panose="020B0604020202020204" pitchFamily="34" charset="0"/>
              <a:buChar char="•"/>
            </a:pPr>
            <a:r>
              <a:rPr lang="pt-BR" sz="1400"/>
              <a:t>Azure Data Factory, Azure Event Hubs.</a:t>
            </a:r>
          </a:p>
          <a:p>
            <a:pPr lvl="1"/>
            <a:endParaRPr lang="pt-BR" sz="1400"/>
          </a:p>
          <a:p>
            <a:pPr>
              <a:buFont typeface="Arial" panose="020B0604020202020204" pitchFamily="34" charset="0"/>
              <a:buChar char="•"/>
            </a:pPr>
            <a:r>
              <a:rPr lang="pt-BR" sz="1400" b="1"/>
              <a:t>Storage Solutions:</a:t>
            </a:r>
          </a:p>
          <a:p>
            <a:pPr lvl="1">
              <a:buFont typeface="Arial" panose="020B0604020202020204" pitchFamily="34" charset="0"/>
              <a:buChar char="•"/>
            </a:pPr>
            <a:r>
              <a:rPr lang="pt-BR" sz="1400"/>
              <a:t>Azure Data Lake Storage (ADLS).</a:t>
            </a:r>
          </a:p>
          <a:p>
            <a:pPr>
              <a:buFont typeface="Arial" panose="020B0604020202020204" pitchFamily="34" charset="0"/>
              <a:buChar char="•"/>
            </a:pPr>
            <a:endParaRPr lang="pt-BR" sz="1400" b="1"/>
          </a:p>
          <a:p>
            <a:pPr>
              <a:buFont typeface="Arial" panose="020B0604020202020204" pitchFamily="34" charset="0"/>
              <a:buChar char="•"/>
            </a:pPr>
            <a:r>
              <a:rPr lang="pt-BR" sz="1400" b="1"/>
              <a:t>Processing Engines:</a:t>
            </a:r>
          </a:p>
          <a:p>
            <a:pPr lvl="1">
              <a:buFont typeface="Arial" panose="020B0604020202020204" pitchFamily="34" charset="0"/>
              <a:buChar char="•"/>
            </a:pPr>
            <a:r>
              <a:rPr lang="pt-BR" sz="1400"/>
              <a:t>Azure Databricks, Azure Synapse Analytics.</a:t>
            </a:r>
          </a:p>
          <a:p>
            <a:pPr>
              <a:buFont typeface="Arial" panose="020B0604020202020204" pitchFamily="34" charset="0"/>
              <a:buChar char="•"/>
            </a:pPr>
            <a:endParaRPr lang="pt-BR" sz="1400" b="1"/>
          </a:p>
          <a:p>
            <a:pPr>
              <a:buFont typeface="Arial" panose="020B0604020202020204" pitchFamily="34" charset="0"/>
              <a:buChar char="•"/>
            </a:pPr>
            <a:r>
              <a:rPr lang="pt-BR" sz="1400" b="1"/>
              <a:t>Analytics &amp; BI Tools:</a:t>
            </a:r>
          </a:p>
          <a:p>
            <a:pPr lvl="1">
              <a:buFont typeface="Arial" panose="020B0604020202020204" pitchFamily="34" charset="0"/>
              <a:buChar char="•"/>
            </a:pPr>
            <a:r>
              <a:rPr lang="pt-BR" sz="1400"/>
              <a:t>Power BI, Analisys Services.</a:t>
            </a:r>
          </a:p>
          <a:p>
            <a:pPr>
              <a:buFont typeface="Arial" panose="020B0604020202020204" pitchFamily="34" charset="0"/>
              <a:buChar char="•"/>
            </a:pPr>
            <a:endParaRPr lang="pt-BR" sz="1400" dirty="0"/>
          </a:p>
        </p:txBody>
      </p:sp>
    </p:spTree>
    <p:extLst>
      <p:ext uri="{BB962C8B-B14F-4D97-AF65-F5344CB8AC3E}">
        <p14:creationId xmlns:p14="http://schemas.microsoft.com/office/powerpoint/2010/main" val="1939269916"/>
      </p:ext>
    </p:extLst>
  </p:cSld>
  <p:clrMapOvr>
    <a:masterClrMapping/>
  </p:clrMapOvr>
</p:sld>
</file>

<file path=ppt/theme/theme1.xml><?xml version="1.0" encoding="utf-8"?>
<a:theme xmlns:a="http://schemas.openxmlformats.org/drawingml/2006/main" name="Quadro">
  <a:themeElements>
    <a:clrScheme name="Quadr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Quadr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adr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TM03457475[[fn=Quadro]]</Template>
  <TotalTime>1240</TotalTime>
  <Words>264</Words>
  <Application>Microsoft Office PowerPoint</Application>
  <PresentationFormat>Widescreen</PresentationFormat>
  <Paragraphs>40</Paragraphs>
  <Slides>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vt:i4>
      </vt:variant>
    </vt:vector>
  </HeadingPairs>
  <TitlesOfParts>
    <vt:vector size="7" baseType="lpstr">
      <vt:lpstr>Arial</vt:lpstr>
      <vt:lpstr>Corbel</vt:lpstr>
      <vt:lpstr>Wingdings 2</vt:lpstr>
      <vt:lpstr>Quadro</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Vagner da Silva</dc:creator>
  <cp:lastModifiedBy>Vagner da Silva</cp:lastModifiedBy>
  <cp:revision>13</cp:revision>
  <dcterms:created xsi:type="dcterms:W3CDTF">2024-09-18T23:46:02Z</dcterms:created>
  <dcterms:modified xsi:type="dcterms:W3CDTF">2024-09-19T20:30:28Z</dcterms:modified>
</cp:coreProperties>
</file>