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3"/>
  </p:notesMasterIdLst>
  <p:handoutMasterIdLst>
    <p:handoutMasterId r:id="rId14"/>
  </p:handoutMasterIdLst>
  <p:sldIdLst>
    <p:sldId id="283" r:id="rId5"/>
    <p:sldId id="281" r:id="rId6"/>
    <p:sldId id="286" r:id="rId7"/>
    <p:sldId id="287" r:id="rId8"/>
    <p:sldId id="288" r:id="rId9"/>
    <p:sldId id="289" r:id="rId10"/>
    <p:sldId id="290" r:id="rId11"/>
    <p:sldId id="280" r:id="rId1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281"/>
            <p14:sldId id="286"/>
            <p14:sldId id="287"/>
            <p14:sldId id="288"/>
            <p14:sldId id="289"/>
            <p14:sldId id="290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C7000B"/>
    <a:srgbClr val="575756"/>
    <a:srgbClr val="FFFFFF"/>
    <a:srgbClr val="DD4654"/>
    <a:srgbClr val="F3D2D5"/>
    <a:srgbClr val="E6A8AD"/>
    <a:srgbClr val="E57B84"/>
    <a:srgbClr val="E57984"/>
    <a:srgbClr val="B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6291"/>
  </p:normalViewPr>
  <p:slideViewPr>
    <p:cSldViewPr snapToGrid="0" snapToObjects="1">
      <p:cViewPr varScale="1">
        <p:scale>
          <a:sx n="109" d="100"/>
          <a:sy n="109" d="100"/>
        </p:scale>
        <p:origin x="126" y="138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xmlns="" id="{C6D010F9-02DE-1949-B177-A4E0D2774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14078"/>
          <a:stretch/>
        </p:blipFill>
        <p:spPr>
          <a:xfrm>
            <a:off x="0" y="0"/>
            <a:ext cx="12196996" cy="5602265"/>
          </a:xfrm>
          <a:prstGeom prst="rect">
            <a:avLst/>
          </a:prstGeom>
        </p:spPr>
      </p:pic>
      <p:sp>
        <p:nvSpPr>
          <p:cNvPr id="10" name="L 形 10">
            <a:extLst>
              <a:ext uri="{FF2B5EF4-FFF2-40B4-BE49-F238E27FC236}">
                <a16:creationId xmlns:a16="http://schemas.microsoft.com/office/drawing/2014/main" xmlns="" id="{0C595D57-06EA-3B46-AF21-C0EACD8F1C4E}"/>
              </a:ext>
            </a:extLst>
          </p:cNvPr>
          <p:cNvSpPr/>
          <p:nvPr userDrawn="1"/>
        </p:nvSpPr>
        <p:spPr>
          <a:xfrm rot="5400000">
            <a:off x="7881371" y="1995748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12196762" cy="560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72401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10800000">
            <a:off x="10502896" y="1522948"/>
            <a:ext cx="71793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878D8DD-C7E7-9345-9C0D-92472D27A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59" y="1949372"/>
            <a:ext cx="7207349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14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68"/>
            <a:ext cx="2258389" cy="4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2" r:id="rId3"/>
    <p:sldLayoutId id="2147483821" r:id="rId4"/>
    <p:sldLayoutId id="2147483823" r:id="rId5"/>
    <p:sldLayoutId id="2147483824" r:id="rId6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fuoi4c3l0npztxarhjnn" TargetMode="External"/><Relationship Id="rId2" Type="http://schemas.openxmlformats.org/officeDocument/2006/relationships/hyperlink" Target="https://tech.meituan.com/2015/03/31/cgroup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horonix.com/scan.php?page=news_item&amp;px=Linux-5.13-Misc-Cgroup-Control" TargetMode="External"/><Relationship Id="rId5" Type="http://schemas.openxmlformats.org/officeDocument/2006/relationships/hyperlink" Target="https://jishuin.proginn.com/p/763bfbd5bd1f" TargetMode="External"/><Relationship Id="rId4" Type="http://schemas.openxmlformats.org/officeDocument/2006/relationships/hyperlink" Target="https://lwn.net/Articles/84788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ctrTitle"/>
          </p:nvPr>
        </p:nvSpPr>
        <p:spPr>
          <a:xfrm>
            <a:off x="898995" y="623842"/>
            <a:ext cx="10184900" cy="1145138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        </a:t>
            </a:r>
            <a:br>
              <a:rPr lang="en-US" altLang="zh-CN" sz="1800" dirty="0" smtClean="0"/>
            </a:b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en-US" sz="2400" b="1" dirty="0" smtClean="0"/>
              <a:t>基于</a:t>
            </a:r>
            <a:r>
              <a:rPr lang="en-US" altLang="zh-CN" sz="2400" b="1" dirty="0" err="1"/>
              <a:t>misc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cgroup</a:t>
            </a:r>
            <a:r>
              <a:rPr lang="zh-CN" altLang="en-US" sz="2400" b="1" dirty="0"/>
              <a:t>子系统实现对于</a:t>
            </a:r>
            <a:r>
              <a:rPr lang="en-US" altLang="zh-CN" sz="2400" b="1" dirty="0" err="1"/>
              <a:t>cgroup</a:t>
            </a:r>
            <a:r>
              <a:rPr lang="zh-CN" altLang="en-US" sz="2400" b="1" dirty="0"/>
              <a:t>级别打开文件数量限制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lc="http://schemas.openxmlformats.org/drawingml/2006/lockedCanvas" xmlns="" xmlns:a16="http://schemas.microsoft.com/office/drawing/2014/main" id="{AF19B9EA-773D-FD4C-8380-847E27C61BE5}"/>
              </a:ext>
            </a:extLst>
          </p:cNvPr>
          <p:cNvSpPr txBox="1">
            <a:spLocks/>
          </p:cNvSpPr>
          <p:nvPr/>
        </p:nvSpPr>
        <p:spPr>
          <a:xfrm>
            <a:off x="948808" y="6264112"/>
            <a:ext cx="2606870" cy="1366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项目描述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9131" y="1723292"/>
            <a:ext cx="1006883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操作系统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/proc/sys/fs/file-max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可以获取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最大打开文件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数，但是针对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级别，打开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文件数目前是没有限制的；为了避免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某些异常行为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导致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中打开文件数过多，从而中断了其他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中的业务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，所以需要对于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级别进行打开文件数的上限的限制；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misc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子系统是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5.13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内核引入的一个限制和追踪某些资源的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子系统，可以利用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misc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子系统对于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级别进行打开文件数限制。</a:t>
            </a: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547043"/>
          </a:xfrm>
        </p:spPr>
        <p:txBody>
          <a:bodyPr/>
          <a:lstStyle/>
          <a:p>
            <a:r>
              <a:rPr lang="zh-CN" altLang="en-US" b="1" dirty="0" smtClean="0"/>
              <a:t>产出标准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52854" y="1600200"/>
            <a:ext cx="111310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、回合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misc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的功能代码，实现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misc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的基本功能；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、基于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misc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子系统实现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级别的限制文件打开数的功能；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，验证功能效果</a:t>
            </a:r>
            <a:r>
              <a:rPr lang="zh-CN" altLang="zh-CN" sz="2800" dirty="0" smtClean="0"/>
              <a:t>；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066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6908" y="378069"/>
            <a:ext cx="1057879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背景资料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2415" y="1266092"/>
            <a:ext cx="10930484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cgroups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</a:t>
            </a:r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2400" dirty="0" smtClean="0"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2400" dirty="0" smtClean="0">
                <a:ea typeface="Microsoft YaHei" panose="020B0503020204020204" pitchFamily="34" charset="-122"/>
              </a:rPr>
              <a:t>control groups </a:t>
            </a:r>
            <a:r>
              <a:rPr lang="en-US" altLang="zh-CN" sz="2400" dirty="0">
                <a:ea typeface="Microsoft YaHei" panose="020B0503020204020204" pitchFamily="34" charset="-122"/>
              </a:rPr>
              <a:t>provide a mechanism for </a:t>
            </a:r>
            <a:r>
              <a:rPr lang="en-US" altLang="zh-CN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aggregating/partitioning</a:t>
            </a:r>
            <a:r>
              <a:rPr lang="en-US" altLang="zh-CN" sz="2400" dirty="0">
                <a:ea typeface="Microsoft YaHei" panose="020B0503020204020204" pitchFamily="34" charset="-122"/>
              </a:rPr>
              <a:t> sets of tasks, and all their future </a:t>
            </a:r>
            <a:r>
              <a:rPr lang="en-US" altLang="zh-CN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children</a:t>
            </a:r>
            <a:r>
              <a:rPr lang="en-US" altLang="zh-CN" sz="2400" dirty="0">
                <a:ea typeface="Microsoft YaHei" panose="020B0503020204020204" pitchFamily="34" charset="-122"/>
              </a:rPr>
              <a:t>, into hierarchical groups with specialized </a:t>
            </a:r>
            <a:r>
              <a:rPr lang="en-US" altLang="zh-CN" sz="2400" dirty="0" err="1">
                <a:ea typeface="Microsoft YaHei" panose="020B0503020204020204" pitchFamily="34" charset="-122"/>
              </a:rPr>
              <a:t>behaviours</a:t>
            </a:r>
            <a:r>
              <a:rPr lang="en-US" altLang="zh-CN" sz="2400" dirty="0">
                <a:ea typeface="Microsoft YaHei" panose="020B0503020204020204" pitchFamily="34" charset="-122"/>
              </a:rPr>
              <a:t>. </a:t>
            </a:r>
          </a:p>
          <a:p>
            <a:pPr algn="l">
              <a:lnSpc>
                <a:spcPts val="3440"/>
              </a:lnSpc>
            </a:pP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53" y="3195079"/>
            <a:ext cx="8858901" cy="27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6908" y="378069"/>
            <a:ext cx="1057879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背景资料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2415" y="1266092"/>
            <a:ext cx="10930484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misc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cgroup</a:t>
            </a:r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这个子系统的补充最早是因为有很多与进程相关的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数量需要在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级别上进行限制追踪。例如：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AMD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安全加密虚拟化（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SEV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所使用的地址空间标识符（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ASIDs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）；英特尔信任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域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扩展功能（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TDX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）使用的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 ID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s390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架构的安全执行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SEID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）。基于当前的子系统是没有办法进行管理的，所以就产生了一个新的通用子系统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misc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用于管理某个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有数量限制的资源的通用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54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6908" y="378069"/>
            <a:ext cx="1057879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相关参考资料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6908" y="1063871"/>
            <a:ext cx="10515600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cgroups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的相关介绍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tech.meituan.com/2015/03/31/cgroups.html</a:t>
            </a:r>
            <a:endParaRPr lang="en-US" altLang="zh-CN" dirty="0" smtClean="0"/>
          </a:p>
          <a:p>
            <a:pPr>
              <a:lnSpc>
                <a:spcPts val="3440"/>
              </a:lnSpc>
            </a:pPr>
            <a:r>
              <a:rPr lang="en-US" altLang="zh-CN" dirty="0">
                <a:ea typeface="Microsoft YaHei" panose="020B0503020204020204" pitchFamily="34" charset="-122"/>
                <a:hlinkClick r:id="rId3"/>
              </a:rPr>
              <a:t>https://</a:t>
            </a:r>
            <a:r>
              <a:rPr lang="en-US" altLang="zh-CN" dirty="0" smtClean="0">
                <a:ea typeface="Microsoft YaHei" panose="020B0503020204020204" pitchFamily="34" charset="-122"/>
                <a:hlinkClick r:id="rId3"/>
              </a:rPr>
              <a:t>www.infoq.cn/article/fuoi4c3l0npztxarhjnn</a:t>
            </a:r>
            <a:endParaRPr lang="en-US" altLang="zh-CN" dirty="0" smtClean="0">
              <a:ea typeface="Microsoft YaHei" panose="020B0503020204020204" pitchFamily="34" charset="-122"/>
            </a:endParaRPr>
          </a:p>
          <a:p>
            <a:pPr marL="457200" indent="-457200">
              <a:lnSpc>
                <a:spcPts val="3440"/>
              </a:lnSpc>
              <a:buAutoNum type="arabicPeriod" startAt="2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misc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cgroups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的相关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>
                <a:ea typeface="宋体" panose="02010600030101010101" pitchFamily="2" charset="-122"/>
                <a:hlinkClick r:id="rId4"/>
              </a:rPr>
              <a:t>https://lwn.net/Articles/847884</a:t>
            </a:r>
            <a:r>
              <a:rPr lang="en-US" altLang="zh-CN" dirty="0" smtClean="0">
                <a:ea typeface="宋体" panose="02010600030101010101" pitchFamily="2" charset="-122"/>
                <a:hlinkClick r:id="rId4"/>
              </a:rPr>
              <a:t>/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>
                <a:ea typeface="宋体" panose="02010600030101010101" pitchFamily="2" charset="-122"/>
                <a:hlinkClick r:id="rId5"/>
              </a:rPr>
              <a:t>https://</a:t>
            </a:r>
            <a:r>
              <a:rPr lang="en-US" altLang="zh-CN" dirty="0" smtClean="0">
                <a:ea typeface="宋体" panose="02010600030101010101" pitchFamily="2" charset="-122"/>
                <a:hlinkClick r:id="rId5"/>
              </a:rPr>
              <a:t>jishuin.proginn.com/p/763bfbd5bd1f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>
                <a:ea typeface="宋体" panose="02010600030101010101" pitchFamily="2" charset="-122"/>
                <a:hlinkClick r:id="rId6"/>
              </a:rPr>
              <a:t>https://</a:t>
            </a:r>
            <a:r>
              <a:rPr lang="en-US" altLang="zh-CN" dirty="0" smtClean="0">
                <a:ea typeface="宋体" panose="02010600030101010101" pitchFamily="2" charset="-122"/>
                <a:hlinkClick r:id="rId6"/>
              </a:rPr>
              <a:t>www.phoronix.com/scan.php?page=news_item&amp;px=Linux-5.13-Misc-Cgroup-Control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3440"/>
              </a:lnSpc>
              <a:buAutoNum type="arabicPeriod" startAt="3"/>
            </a:pPr>
            <a:r>
              <a:rPr lang="zh-CN" altLang="en-US" dirty="0" smtClean="0">
                <a:ea typeface="宋体" panose="02010600030101010101" pitchFamily="2" charset="-122"/>
              </a:rPr>
              <a:t>相关代码阅读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kernel/</a:t>
            </a:r>
            <a:r>
              <a:rPr lang="en-US" altLang="zh-CN" dirty="0" err="1" smtClean="0">
                <a:ea typeface="宋体" panose="02010600030101010101" pitchFamily="2" charset="-122"/>
              </a:rPr>
              <a:t>cgroup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ea typeface="宋体" panose="02010600030101010101" pitchFamily="2" charset="-122"/>
              </a:rPr>
              <a:t>cgroup.c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kernel/</a:t>
            </a:r>
            <a:r>
              <a:rPr lang="en-US" altLang="zh-CN" dirty="0" err="1" smtClean="0">
                <a:ea typeface="宋体" panose="02010600030101010101" pitchFamily="2" charset="-122"/>
              </a:rPr>
              <a:t>cgroup</a:t>
            </a:r>
            <a:r>
              <a:rPr lang="en-US" altLang="zh-CN" dirty="0" smtClean="0">
                <a:ea typeface="宋体" panose="02010600030101010101" pitchFamily="2" charset="-122"/>
              </a:rPr>
              <a:t>/cgroup-v1.c</a:t>
            </a:r>
          </a:p>
          <a:p>
            <a:pPr>
              <a:lnSpc>
                <a:spcPts val="344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kernel/</a:t>
            </a:r>
            <a:r>
              <a:rPr lang="en-US" altLang="zh-CN" dirty="0" err="1" smtClean="0">
                <a:ea typeface="宋体" panose="02010600030101010101" pitchFamily="2" charset="-122"/>
              </a:rPr>
              <a:t>cgroup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ea typeface="宋体" panose="02010600030101010101" pitchFamily="2" charset="-122"/>
              </a:rPr>
              <a:t>misc.c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8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6908" y="378069"/>
            <a:ext cx="1057879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项目思考点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7923" y="2490633"/>
            <a:ext cx="105156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en-US" altLang="zh-CN" dirty="0" err="1">
                <a:ea typeface="宋体" panose="02010600030101010101" pitchFamily="2" charset="-122"/>
              </a:rPr>
              <a:t>m</a:t>
            </a:r>
            <a:r>
              <a:rPr lang="en-US" altLang="zh-CN" dirty="0" err="1" smtClean="0">
                <a:ea typeface="宋体" panose="02010600030101010101" pitchFamily="2" charset="-122"/>
              </a:rPr>
              <a:t>isc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cgroup</a:t>
            </a:r>
            <a:r>
              <a:rPr lang="zh-CN" altLang="en-US" dirty="0" smtClean="0">
                <a:ea typeface="宋体" panose="02010600030101010101" pitchFamily="2" charset="-122"/>
              </a:rPr>
              <a:t>的对于资源的统计和限制的是如何实现的？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在什么情况下，对应的</a:t>
            </a:r>
            <a:r>
              <a:rPr lang="en-US" altLang="zh-CN" dirty="0" err="1" smtClean="0">
                <a:ea typeface="宋体" panose="02010600030101010101" pitchFamily="2" charset="-122"/>
              </a:rPr>
              <a:t>cgroup</a:t>
            </a:r>
            <a:r>
              <a:rPr lang="zh-CN" altLang="en-US" dirty="0" smtClean="0">
                <a:ea typeface="宋体" panose="02010600030101010101" pitchFamily="2" charset="-122"/>
              </a:rPr>
              <a:t>中的文件打开数需要加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如果</a:t>
            </a:r>
            <a:r>
              <a:rPr lang="en-US" altLang="zh-CN" dirty="0" err="1" smtClean="0">
                <a:ea typeface="宋体" panose="02010600030101010101" pitchFamily="2" charset="-122"/>
              </a:rPr>
              <a:t>cgroup</a:t>
            </a:r>
            <a:r>
              <a:rPr lang="zh-CN" altLang="en-US" dirty="0" smtClean="0">
                <a:ea typeface="宋体" panose="02010600030101010101" pitchFamily="2" charset="-122"/>
              </a:rPr>
              <a:t>中对应的文件打开数超过设定值，需要如果反馈给用户态？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4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4191</TotalTime>
  <Words>369</Words>
  <Application>Microsoft Office PowerPoint</Application>
  <PresentationFormat>自定义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黑体</vt:lpstr>
      <vt:lpstr>宋体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                      基于misc cgroup子系统实现对于cgroup级别打开文件数量限制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lujialin (A)</cp:lastModifiedBy>
  <cp:revision>918</cp:revision>
  <dcterms:created xsi:type="dcterms:W3CDTF">2018-06-21T13:34:14Z</dcterms:created>
  <dcterms:modified xsi:type="dcterms:W3CDTF">2022-06-20T01:55:05Z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(3)HOhG8pKWCYfUMhgtLZsW+C+A64dEaRtBcFt/YT3bw++6ksnOUZkQFUWA+NVMgkW0LNKynq0/
k9GQ6lM+8elXf+Zte7mM052ilEzsLBTLs2iqH3X81q6yc7BaQT4E374NSUyW7jUY6sZE7S08
pkPcwsgNN68+owwt0iid6f1RvCcJICkBoGUUQyl+KWbZOY5SrrkcE0EVFzS6fTUJKpPUc4Ej
D1FSt9uRZUOp+2/H9A</vt:lpwstr>
  </property>
  <property fmtid="{D5CDD505-2E9C-101B-9397-08002B2CF9AE}" pid="3" name="_2015_ms_pID_7253431">
    <vt:lpwstr>oYsZt33sphew1Oa8AHUaqrlwK3gVF6JomLTGbPGF0iAo/AKbwTZEAv
w4r3EQhENm5K82hYAmMiUlDV6xGJRTWROWw1r3V2KFi41AvjjCK3XYTg8LYjrTNDZbix6KQF
zzhz8AHCOmIgVUA/PvnCE2V3+PDEJtbljXCY1FOKvgIoQd/NZoh/qTutrV4sajibk3quFqIY
EbKawZv+fSyFDczgAeKQfl2qboDiIUlJ5BS5</vt:lpwstr>
  </property>
  <property fmtid="{D5CDD505-2E9C-101B-9397-08002B2CF9AE}" pid="4" name="_2015_ms_pID_7253432">
    <vt:lpwstr>FQ==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1655686821</vt:lpwstr>
  </property>
</Properties>
</file>