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  <p:sldMasterId id="2147483792" r:id="rId10"/>
    <p:sldMasterId id="2147483810" r:id="rId11"/>
    <p:sldMasterId id="2147483828" r:id="rId12"/>
    <p:sldMasterId id="2147483846" r:id="rId13"/>
    <p:sldMasterId id="2147483864" r:id="rId14"/>
    <p:sldMasterId id="2147483882" r:id="rId15"/>
    <p:sldMasterId id="2147483900" r:id="rId16"/>
    <p:sldMasterId id="2147483918" r:id="rId17"/>
    <p:sldMasterId id="2147483936" r:id="rId18"/>
    <p:sldMasterId id="2147483954" r:id="rId19"/>
    <p:sldMasterId id="2147483972" r:id="rId20"/>
    <p:sldMasterId id="2147483990" r:id="rId21"/>
    <p:sldMasterId id="2147484008" r:id="rId22"/>
    <p:sldMasterId id="2147484026" r:id="rId23"/>
  </p:sldMasterIdLst>
  <p:notesMasterIdLst>
    <p:notesMasterId r:id="rId25"/>
  </p:notesMasterIdLst>
  <p:handoutMasterIdLst>
    <p:handoutMasterId r:id="rId40"/>
  </p:handoutMasterIdLst>
  <p:sldIdLst>
    <p:sldId id="256" r:id="rId24"/>
    <p:sldId id="265" r:id="rId26"/>
    <p:sldId id="286" r:id="rId27"/>
    <p:sldId id="317" r:id="rId28"/>
    <p:sldId id="320" r:id="rId29"/>
    <p:sldId id="318" r:id="rId30"/>
    <p:sldId id="315" r:id="rId31"/>
    <p:sldId id="295" r:id="rId32"/>
    <p:sldId id="321" r:id="rId33"/>
    <p:sldId id="296" r:id="rId34"/>
    <p:sldId id="294" r:id="rId35"/>
    <p:sldId id="287" r:id="rId36"/>
    <p:sldId id="331" r:id="rId37"/>
    <p:sldId id="322" r:id="rId38"/>
    <p:sldId id="311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643" autoAdjust="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>
        <p:guide pos="3839"/>
        <p:guide pos="24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6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4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4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4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5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5.xml"/></Relationships>
</file>

<file path=ppt/slideLayouts/_rels/slideLayout2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59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6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65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6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6.xml"/></Relationships>
</file>

<file path=ppt/slideLayouts/_rels/slideLayout2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7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7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82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7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7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7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7.xml"/></Relationships>
</file>

<file path=ppt/slideLayouts/_rels/slideLayout2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9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9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9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8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8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8.xml"/></Relationships>
</file>

<file path=ppt/slideLayouts/_rels/slideLayout3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3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16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9.xml"/></Relationships>
</file>

<file path=ppt/slideLayouts/_rels/slideLayout3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327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3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3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0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0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0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0.xml"/></Relationships>
</file>

<file path=ppt/slideLayouts/_rels/slideLayout3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34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34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1.xml"/></Relationships>
</file>

<file path=ppt/slideLayouts/_rels/slideLayout3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36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36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2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2.xml"/></Relationships>
</file>

<file path=ppt/slideLayouts/_rels/slideLayout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6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2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2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2.xml"/></Relationships>
</file>

<file path=ppt/slideLayouts/_rels/slideLayout3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5.xml"/><Relationship Id="rId19" Type="http://schemas.openxmlformats.org/officeDocument/2006/relationships/theme" Target="../theme/theme10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54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9.xml"/><Relationship Id="rId8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9" Type="http://schemas.openxmlformats.org/officeDocument/2006/relationships/theme" Target="../theme/theme1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87.xml"/><Relationship Id="rId16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9" Type="http://schemas.openxmlformats.org/officeDocument/2006/relationships/theme" Target="../theme/theme1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04.xml"/><Relationship Id="rId16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9" Type="http://schemas.openxmlformats.org/officeDocument/2006/relationships/theme" Target="../theme/theme1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9" Type="http://schemas.openxmlformats.org/officeDocument/2006/relationships/theme" Target="../theme/theme1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38.xml"/><Relationship Id="rId16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40.xml"/><Relationship Id="rId19" Type="http://schemas.openxmlformats.org/officeDocument/2006/relationships/theme" Target="../theme/theme1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54.xml"/><Relationship Id="rId15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39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4.xml"/><Relationship Id="rId8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9" Type="http://schemas.openxmlformats.org/officeDocument/2006/relationships/theme" Target="../theme/theme16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72.xml"/><Relationship Id="rId16" Type="http://schemas.openxmlformats.org/officeDocument/2006/relationships/slideLayout" Target="../slideLayouts/slideLayout271.xml"/><Relationship Id="rId15" Type="http://schemas.openxmlformats.org/officeDocument/2006/relationships/slideLayout" Target="../slideLayouts/slideLayout270.xml"/><Relationship Id="rId14" Type="http://schemas.openxmlformats.org/officeDocument/2006/relationships/slideLayout" Target="../slideLayouts/slideLayout269.xml"/><Relationship Id="rId13" Type="http://schemas.openxmlformats.org/officeDocument/2006/relationships/slideLayout" Target="../slideLayouts/slideLayout268.xml"/><Relationship Id="rId12" Type="http://schemas.openxmlformats.org/officeDocument/2006/relationships/slideLayout" Target="../slideLayouts/slideLayout267.xml"/><Relationship Id="rId11" Type="http://schemas.openxmlformats.org/officeDocument/2006/relationships/slideLayout" Target="../slideLayouts/slideLayout266.xml"/><Relationship Id="rId10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5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5.xml"/><Relationship Id="rId2" Type="http://schemas.openxmlformats.org/officeDocument/2006/relationships/slideLayout" Target="../slideLayouts/slideLayout274.xml"/><Relationship Id="rId19" Type="http://schemas.openxmlformats.org/officeDocument/2006/relationships/theme" Target="../theme/theme17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89.xml"/><Relationship Id="rId16" Type="http://schemas.openxmlformats.org/officeDocument/2006/relationships/slideLayout" Target="../slideLayouts/slideLayout288.xml"/><Relationship Id="rId15" Type="http://schemas.openxmlformats.org/officeDocument/2006/relationships/slideLayout" Target="../slideLayouts/slideLayout287.xml"/><Relationship Id="rId14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73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8.xml"/><Relationship Id="rId8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9" Type="http://schemas.openxmlformats.org/officeDocument/2006/relationships/theme" Target="../theme/theme18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06.xml"/><Relationship Id="rId16" Type="http://schemas.openxmlformats.org/officeDocument/2006/relationships/slideLayout" Target="../slideLayouts/slideLayout305.xml"/><Relationship Id="rId15" Type="http://schemas.openxmlformats.org/officeDocument/2006/relationships/slideLayout" Target="../slideLayouts/slideLayout304.xml"/><Relationship Id="rId14" Type="http://schemas.openxmlformats.org/officeDocument/2006/relationships/slideLayout" Target="../slideLayouts/slideLayout303.xml"/><Relationship Id="rId13" Type="http://schemas.openxmlformats.org/officeDocument/2006/relationships/slideLayout" Target="../slideLayouts/slideLayout302.xml"/><Relationship Id="rId12" Type="http://schemas.openxmlformats.org/officeDocument/2006/relationships/slideLayout" Target="../slideLayouts/slideLayout301.xml"/><Relationship Id="rId11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0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5.xml"/><Relationship Id="rId8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10.xml"/><Relationship Id="rId3" Type="http://schemas.openxmlformats.org/officeDocument/2006/relationships/slideLayout" Target="../slideLayouts/slideLayout309.xml"/><Relationship Id="rId2" Type="http://schemas.openxmlformats.org/officeDocument/2006/relationships/slideLayout" Target="../slideLayouts/slideLayout308.xml"/><Relationship Id="rId19" Type="http://schemas.openxmlformats.org/officeDocument/2006/relationships/theme" Target="../theme/theme19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23.xml"/><Relationship Id="rId16" Type="http://schemas.openxmlformats.org/officeDocument/2006/relationships/slideLayout" Target="../slideLayouts/slideLayout322.xml"/><Relationship Id="rId15" Type="http://schemas.openxmlformats.org/officeDocument/2006/relationships/slideLayout" Target="../slideLayouts/slideLayout321.xml"/><Relationship Id="rId14" Type="http://schemas.openxmlformats.org/officeDocument/2006/relationships/slideLayout" Target="../slideLayouts/slideLayout320.xml"/><Relationship Id="rId13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16.xml"/><Relationship Id="rId1" Type="http://schemas.openxmlformats.org/officeDocument/2006/relationships/slideLayout" Target="../slideLayouts/slideLayout30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2.xml"/><Relationship Id="rId8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6.xml"/><Relationship Id="rId2" Type="http://schemas.openxmlformats.org/officeDocument/2006/relationships/slideLayout" Target="../slideLayouts/slideLayout325.xml"/><Relationship Id="rId19" Type="http://schemas.openxmlformats.org/officeDocument/2006/relationships/theme" Target="../theme/theme20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39.xml"/><Relationship Id="rId15" Type="http://schemas.openxmlformats.org/officeDocument/2006/relationships/slideLayout" Target="../slideLayouts/slideLayout338.xml"/><Relationship Id="rId14" Type="http://schemas.openxmlformats.org/officeDocument/2006/relationships/slideLayout" Target="../slideLayouts/slideLayout337.xml"/><Relationship Id="rId13" Type="http://schemas.openxmlformats.org/officeDocument/2006/relationships/slideLayout" Target="../slideLayouts/slideLayout336.xml"/><Relationship Id="rId12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24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9.xml"/><Relationship Id="rId8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43.xml"/><Relationship Id="rId2" Type="http://schemas.openxmlformats.org/officeDocument/2006/relationships/slideLayout" Target="../slideLayouts/slideLayout342.xml"/><Relationship Id="rId19" Type="http://schemas.openxmlformats.org/officeDocument/2006/relationships/theme" Target="../theme/theme2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57.xml"/><Relationship Id="rId16" Type="http://schemas.openxmlformats.org/officeDocument/2006/relationships/slideLayout" Target="../slideLayouts/slideLayout356.xml"/><Relationship Id="rId15" Type="http://schemas.openxmlformats.org/officeDocument/2006/relationships/slideLayout" Target="../slideLayouts/slideLayout355.xml"/><Relationship Id="rId14" Type="http://schemas.openxmlformats.org/officeDocument/2006/relationships/slideLayout" Target="../slideLayouts/slideLayout354.xml"/><Relationship Id="rId13" Type="http://schemas.openxmlformats.org/officeDocument/2006/relationships/slideLayout" Target="../slideLayouts/slideLayout353.xml"/><Relationship Id="rId12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34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0.xml"/><Relationship Id="rId2" Type="http://schemas.openxmlformats.org/officeDocument/2006/relationships/slideLayout" Target="../slideLayouts/slideLayout359.xml"/><Relationship Id="rId19" Type="http://schemas.openxmlformats.org/officeDocument/2006/relationships/theme" Target="../theme/theme2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74.xml"/><Relationship Id="rId16" Type="http://schemas.openxmlformats.org/officeDocument/2006/relationships/slideLayout" Target="../slideLayouts/slideLayout373.xml"/><Relationship Id="rId15" Type="http://schemas.openxmlformats.org/officeDocument/2006/relationships/slideLayout" Target="../slideLayouts/slideLayout372.xml"/><Relationship Id="rId14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5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9" Type="http://schemas.openxmlformats.org/officeDocument/2006/relationships/theme" Target="../theme/theme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9" Type="http://schemas.openxmlformats.org/officeDocument/2006/relationships/theme" Target="../theme/theme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9" Type="http://schemas.openxmlformats.org/officeDocument/2006/relationships/theme" Target="../theme/theme6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9" Type="http://schemas.openxmlformats.org/officeDocument/2006/relationships/theme" Target="../theme/theme7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9" Type="http://schemas.openxmlformats.org/officeDocument/2006/relationships/theme" Target="../theme/theme8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9" Type="http://schemas.openxmlformats.org/officeDocument/2006/relationships/theme" Target="../theme/theme9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1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0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037" y="1052945"/>
            <a:ext cx="11623964" cy="2937164"/>
          </a:xfrm>
        </p:spPr>
        <p:txBody>
          <a:bodyPr/>
          <a:lstStyle/>
          <a:p>
            <a:r>
              <a:rPr lang="en-US" sz="4000" dirty="0" smtClean="0"/>
              <a:t>XingQiao event managment platform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3225037" cy="926785"/>
          </a:xfrm>
        </p:spPr>
        <p:txBody>
          <a:bodyPr/>
          <a:lstStyle/>
          <a:p>
            <a:r>
              <a:rPr lang="en-US" altLang="zh-CN" dirty="0" smtClean="0"/>
              <a:t>2023-06-18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435985" y="3990340"/>
            <a:ext cx="5279390" cy="1206500"/>
          </a:xfrm>
        </p:spPr>
        <p:txBody>
          <a:bodyPr/>
          <a:lstStyle/>
          <a:p>
            <a:r>
              <a:rPr lang="en-US" altLang="zh-CN" sz="3600" dirty="0" smtClean="0"/>
              <a:t>Vahagn</a:t>
            </a:r>
            <a:endParaRPr lang="en-US" altLang="zh-CN" sz="3600" dirty="0" smtClean="0"/>
          </a:p>
          <a:p>
            <a:r>
              <a:rPr lang="en-US" altLang="zh-CN" sz="3600" dirty="0" smtClean="0"/>
              <a:t>Simon</a:t>
            </a:r>
            <a:endParaRPr lang="en-US" altLang="zh-CN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60680" y="922655"/>
            <a:ext cx="5741035" cy="92837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Conceptual Model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	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0850" y="1958975"/>
            <a:ext cx="5650865" cy="1908810"/>
          </a:xfrm>
        </p:spPr>
        <p:txBody>
          <a:bodyPr/>
          <a:p>
            <a:r>
              <a:rPr lang="en-US">
                <a:sym typeface="+mn-ea"/>
              </a:rPr>
              <a:t>Participation class:</a:t>
            </a:r>
            <a:endParaRPr lang="en-US"/>
          </a:p>
          <a:p>
            <a:r>
              <a:rPr lang="en-US">
                <a:sym typeface="+mn-ea"/>
              </a:rPr>
              <a:t>Many to Many map for user and Event</a:t>
            </a:r>
            <a:endParaRPr lang="en-US"/>
          </a:p>
          <a:p>
            <a:endParaRPr lang="en-US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478270" y="922655"/>
            <a:ext cx="5305425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8940165" cy="1285240"/>
          </a:xfrm>
        </p:spPr>
        <p:txBody>
          <a:bodyPr>
            <a:normAutofit fontScale="90000"/>
          </a:bodyPr>
          <a:lstStyle/>
          <a:p>
            <a:r>
              <a:rPr lang="en-US" sz="5335" dirty="0"/>
              <a:t>Database Design</a:t>
            </a:r>
            <a:br>
              <a:rPr lang="en-US" sz="5335" dirty="0"/>
            </a:br>
            <a:endParaRPr lang="en-US" sz="5335" dirty="0"/>
          </a:p>
        </p:txBody>
      </p:sp>
      <p:pic>
        <p:nvPicPr>
          <p:cNvPr id="3" name="Picture 2" descr="Image_20230521185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1710055"/>
            <a:ext cx="3782695" cy="28022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32180" y="1131570"/>
            <a:ext cx="159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Main schema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34940" y="1868805"/>
            <a:ext cx="3642995" cy="1986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34940" y="149987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Users</a:t>
            </a:r>
            <a:endParaRPr 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40" y="4543425"/>
            <a:ext cx="6638925" cy="1371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34940" y="4175125"/>
            <a:ext cx="108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Events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1868805"/>
            <a:ext cx="2425065" cy="19862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321800" y="1500505"/>
            <a:ext cx="242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Participations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Division of Labor</a:t>
            </a:r>
            <a:endParaRPr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0"/>
          </p:nvPr>
        </p:nvSpPr>
        <p:spPr>
          <a:xfrm>
            <a:off x="381635" y="921385"/>
            <a:ext cx="11429365" cy="5212715"/>
          </a:xfrm>
        </p:spPr>
        <p:txBody>
          <a:bodyPr/>
          <a:p>
            <a:r>
              <a:rPr lang="en-US"/>
              <a:t>Initially: 3 members </a:t>
            </a:r>
            <a:endParaRPr lang="en-US"/>
          </a:p>
          <a:p>
            <a:r>
              <a:rPr lang="en-US"/>
              <a:t>In the middle of the project:  core member and group leader (SHUEN LIN) got a suspension for one year from the university</a:t>
            </a:r>
            <a:endParaRPr lang="en-US"/>
          </a:p>
          <a:p>
            <a:r>
              <a:rPr lang="en-US"/>
              <a:t>Stress and uncertainty</a:t>
            </a:r>
            <a:endParaRPr lang="en-US"/>
          </a:p>
          <a:p>
            <a:r>
              <a:rPr lang="en-US"/>
              <a:t>Eventually, we distributed the tasks assigned to her between the two of us and finished the project.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8380" y="3962400"/>
            <a:ext cx="6219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 Do List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0"/>
          </p:nvPr>
        </p:nvSpPr>
        <p:spPr>
          <a:xfrm>
            <a:off x="381635" y="921385"/>
            <a:ext cx="11429365" cy="5212715"/>
          </a:xfrm>
        </p:spPr>
        <p:txBody>
          <a:bodyPr/>
          <a:p>
            <a:r>
              <a:rPr lang="en-US" sz="3200"/>
              <a:t>More Unittests for Java and Js</a:t>
            </a:r>
            <a:endParaRPr lang="en-US" sz="3200"/>
          </a:p>
          <a:p>
            <a:r>
              <a:rPr lang="en-US" sz="3200"/>
              <a:t>System testing </a:t>
            </a:r>
            <a:endParaRPr lang="en-US" sz="3200"/>
          </a:p>
          <a:p>
            <a:r>
              <a:rPr lang="en-US" sz="3200"/>
              <a:t>Increase front-end usability and navigability </a:t>
            </a: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Lessons Learned</a:t>
            </a:r>
            <a:endParaRPr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0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 b="1"/>
              <a:t>Time Management: </a:t>
            </a:r>
            <a:r>
              <a:rPr lang="en-US"/>
              <a:t>Starting earlier allows for more time to handle 					unexpected challenges.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Teamwork:</a:t>
            </a:r>
            <a:r>
              <a:rPr lang="en-US"/>
              <a:t> Communication is a key.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Planning:</a:t>
            </a:r>
            <a:r>
              <a:rPr lang="en-US"/>
              <a:t> Detailed planning can help identify tasks and be specific. Dedicate good chuck of time to it. 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Learning Curve: </a:t>
            </a:r>
            <a:r>
              <a:rPr lang="en-US"/>
              <a:t>New technologies require time to learn.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Testing: </a:t>
            </a:r>
            <a:r>
              <a:rPr lang="en-US"/>
              <a:t>Regular testing helps catch issues early.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768725" y="1149985"/>
            <a:ext cx="7696200" cy="4291965"/>
          </a:xfrm>
        </p:spPr>
        <p:txBody>
          <a:bodyPr>
            <a:normAutofit/>
          </a:bodyPr>
          <a:lstStyle/>
          <a:p>
            <a:r>
              <a:rPr lang="en-US" sz="9600" dirty="0"/>
              <a:t>Thanks!</a:t>
            </a:r>
            <a:br>
              <a:rPr lang="en-US" sz="9600" dirty="0"/>
            </a:br>
            <a:endParaRPr lang="en-US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490220"/>
            <a:ext cx="5375275" cy="1722755"/>
          </a:xfrm>
        </p:spPr>
        <p:txBody>
          <a:bodyPr/>
          <a:lstStyle/>
          <a:p>
            <a:r>
              <a:rPr lang="en-US" altLang="zh-CN" sz="4400" dirty="0"/>
              <a:t>Content</a:t>
            </a:r>
            <a:endParaRPr lang="en-US" altLang="zh-CN" sz="4400" dirty="0"/>
          </a:p>
        </p:txBody>
      </p:sp>
      <p:pic>
        <p:nvPicPr>
          <p:cNvPr id="11" name="图片占位符 10" descr="城市的风景&#10;&#10;描述已自动生成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20123"/>
          <a:stretch>
            <a:fillRect/>
          </a:stretch>
        </p:blipFill>
        <p:spPr/>
      </p:pic>
      <p:sp>
        <p:nvSpPr>
          <p:cNvPr id="29" name="矩形 9"/>
          <p:cNvSpPr/>
          <p:nvPr/>
        </p:nvSpPr>
        <p:spPr>
          <a:xfrm>
            <a:off x="1795145" y="2000885"/>
            <a:ext cx="4836795" cy="7200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Features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Innovations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组合 10"/>
          <p:cNvGrpSpPr/>
          <p:nvPr/>
        </p:nvGrpSpPr>
        <p:grpSpPr>
          <a:xfrm>
            <a:off x="680285" y="1823070"/>
            <a:ext cx="726600" cy="842886"/>
            <a:chOff x="5405550" y="1810600"/>
            <a:chExt cx="726600" cy="842886"/>
          </a:xfrm>
        </p:grpSpPr>
        <p:sp>
          <p:nvSpPr>
            <p:cNvPr id="31" name="矩形 11"/>
            <p:cNvSpPr/>
            <p:nvPr/>
          </p:nvSpPr>
          <p:spPr>
            <a:xfrm>
              <a:off x="5405550" y="1933486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32" name="矩形 12"/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13"/>
          <p:cNvGrpSpPr/>
          <p:nvPr/>
        </p:nvGrpSpPr>
        <p:grpSpPr>
          <a:xfrm>
            <a:off x="680285" y="3071761"/>
            <a:ext cx="720000" cy="1444535"/>
            <a:chOff x="5412150" y="1536065"/>
            <a:chExt cx="720000" cy="1444535"/>
          </a:xfrm>
        </p:grpSpPr>
        <p:sp>
          <p:nvSpPr>
            <p:cNvPr id="34" name="矩形 14"/>
            <p:cNvSpPr/>
            <p:nvPr/>
          </p:nvSpPr>
          <p:spPr>
            <a:xfrm>
              <a:off x="5412150" y="1536065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35" name="矩形 15"/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16"/>
          <p:cNvGrpSpPr/>
          <p:nvPr/>
        </p:nvGrpSpPr>
        <p:grpSpPr>
          <a:xfrm>
            <a:off x="680285" y="4109851"/>
            <a:ext cx="720000" cy="720000"/>
            <a:chOff x="5412150" y="3340600"/>
            <a:chExt cx="720000" cy="720000"/>
          </a:xfrm>
        </p:grpSpPr>
        <p:sp>
          <p:nvSpPr>
            <p:cNvPr id="37" name="矩形 17"/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38" name="矩形 18"/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23"/>
          <p:cNvSpPr/>
          <p:nvPr/>
        </p:nvSpPr>
        <p:spPr>
          <a:xfrm>
            <a:off x="1795145" y="4076700"/>
            <a:ext cx="3905885" cy="788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Division of Labor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88"/>
          <p:cNvSpPr/>
          <p:nvPr/>
        </p:nvSpPr>
        <p:spPr>
          <a:xfrm>
            <a:off x="1795145" y="3006090"/>
            <a:ext cx="4531995" cy="785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and  Key Technologies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687270" y="5053461"/>
            <a:ext cx="720000" cy="720000"/>
            <a:chOff x="5412150" y="3340600"/>
            <a:chExt cx="720000" cy="720000"/>
          </a:xfrm>
        </p:grpSpPr>
        <p:sp>
          <p:nvSpPr>
            <p:cNvPr id="3" name="矩形 17"/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200" b="1" dirty="0"/>
                <a:t>4</a:t>
              </a:r>
              <a:endParaRPr lang="en-US" altLang="zh-CN" sz="3200" b="1" dirty="0"/>
            </a:p>
          </p:txBody>
        </p:sp>
        <p:sp>
          <p:nvSpPr>
            <p:cNvPr id="4" name="矩形 18"/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矩形 23"/>
          <p:cNvSpPr/>
          <p:nvPr/>
        </p:nvSpPr>
        <p:spPr>
          <a:xfrm>
            <a:off x="1794510" y="5067935"/>
            <a:ext cx="3491865" cy="788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Brief Introduction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245745" y="1056640"/>
            <a:ext cx="6301105" cy="539242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altLang="zh-CN" sz="6000" b="1" dirty="0"/>
              <a:t>Why:</a:t>
            </a:r>
            <a:br>
              <a:rPr lang="en-US" altLang="zh-CN" sz="2000" b="1" dirty="0"/>
            </a:br>
            <a:r>
              <a:rPr lang="en-US" altLang="zh-CN" sz="2000" b="1" dirty="0"/>
              <a:t>	</a:t>
            </a:r>
            <a:r>
              <a:rPr lang="en-US" altLang="zh-CN" sz="3000" dirty="0">
                <a:sym typeface="+mn-ea"/>
              </a:rPr>
              <a:t>Lack of centralized platform for students to create and promote events.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6000" b="1" dirty="0">
                <a:sym typeface="+mn-ea"/>
              </a:rPr>
              <a:t>How:</a:t>
            </a:r>
            <a:r>
              <a:rPr lang="en-US" altLang="zh-CN" sz="3600" dirty="0">
                <a:sym typeface="+mn-ea"/>
              </a:rPr>
              <a:t>	</a:t>
            </a:r>
            <a:endParaRPr lang="en-US" altLang="zh-CN" sz="36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3000" dirty="0"/>
              <a:t>Integrate key event planning tools in one user-friendly platform.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6000" b="1" dirty="0"/>
              <a:t>What:</a:t>
            </a:r>
            <a:endParaRPr lang="en-US" altLang="zh-CN" sz="6000" b="1" dirty="0"/>
          </a:p>
          <a:p>
            <a:pPr marL="0" indent="0">
              <a:buNone/>
            </a:pPr>
            <a:r>
              <a:rPr lang="en-US" altLang="zh-CN" sz="3600" b="1" dirty="0"/>
              <a:t>	 </a:t>
            </a:r>
            <a:r>
              <a:rPr lang="en-US" altLang="zh-CN" sz="2995" dirty="0"/>
              <a:t>Centralized  </a:t>
            </a:r>
            <a:r>
              <a:rPr lang="en-US" altLang="zh-CN" sz="3000" dirty="0"/>
              <a:t>platform where students, teachers, and organizations can create, browse, join, and manage academic and social events in campus. </a:t>
            </a:r>
            <a:endParaRPr lang="en-US" altLang="zh-CN" sz="3000" dirty="0"/>
          </a:p>
        </p:txBody>
      </p:sp>
      <p:pic>
        <p:nvPicPr>
          <p:cNvPr id="3" name="Picture 2" descr="starting-with-w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0" y="1566545"/>
            <a:ext cx="5293360" cy="437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Product Features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245745" y="1056640"/>
            <a:ext cx="4625975" cy="3747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b="1" dirty="0">
                <a:sym typeface="+mn-ea"/>
              </a:rPr>
              <a:t>Use cases:</a:t>
            </a:r>
            <a:endParaRPr lang="en-US" altLang="zh-CN" sz="30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3000" dirty="0"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- </a:t>
            </a:r>
            <a:r>
              <a:rPr lang="en-US" altLang="zh-CN" sz="2000" dirty="0">
                <a:sym typeface="+mn-ea"/>
              </a:rPr>
              <a:t>log in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manage account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cancel registration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browse/Join event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create event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manage event</a:t>
            </a:r>
            <a:r>
              <a:rPr lang="en-US" altLang="zh-CN" sz="2000" dirty="0">
                <a:sym typeface="+mn-ea"/>
              </a:rPr>
              <a:t>	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720" y="1056640"/>
            <a:ext cx="6480810" cy="509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Brief Introduction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5523230"/>
            <a:ext cx="4400550" cy="4292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000" i="1">
                <a:sym typeface="+mn-ea"/>
              </a:rPr>
              <a:t>Demnostration of create event use-case</a:t>
            </a:r>
            <a:endParaRPr lang="en-US" altLang="zh-CN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6527800" y="5584190"/>
            <a:ext cx="231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Create Event diagram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220470"/>
            <a:ext cx="3575050" cy="4302760"/>
          </a:xfrm>
          <a:prstGeom prst="rect">
            <a:avLst/>
          </a:prstGeom>
        </p:spPr>
      </p:pic>
      <p:pic>
        <p:nvPicPr>
          <p:cNvPr id="5" name="Picture 4" descr="Image_202306190340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" y="2474595"/>
            <a:ext cx="6312535" cy="1331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Innovations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245745" y="1056640"/>
            <a:ext cx="6134735" cy="5211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 dirty="0"/>
              <a:t>Allow students to create thier onw events</a:t>
            </a:r>
            <a:endParaRPr lang="en-US" altLang="zh-CN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 dirty="0"/>
              <a:t>Integrated Email System</a:t>
            </a:r>
            <a:endParaRPr lang="en-US" altLang="zh-CN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 dirty="0"/>
              <a:t>Integrated GPT AI system </a:t>
            </a:r>
            <a:endParaRPr lang="en-US" altLang="zh-CN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0480" y="1171575"/>
            <a:ext cx="4838700" cy="4514850"/>
          </a:xfrm>
          <a:prstGeom prst="rect">
            <a:avLst/>
          </a:prstGeom>
        </p:spPr>
      </p:pic>
      <p:pic>
        <p:nvPicPr>
          <p:cNvPr id="8" name="Picture 7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210" y="3686810"/>
            <a:ext cx="1461135" cy="822325"/>
          </a:xfrm>
          <a:prstGeom prst="rect">
            <a:avLst/>
          </a:prstGeom>
        </p:spPr>
      </p:pic>
      <p:pic>
        <p:nvPicPr>
          <p:cNvPr id="10" name="Picture 9" descr="images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690" y="1512570"/>
            <a:ext cx="891540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5633085" cy="1299845"/>
          </a:xfrm>
        </p:spPr>
        <p:txBody>
          <a:bodyPr>
            <a:normAutofit fontScale="90000"/>
          </a:bodyPr>
          <a:lstStyle/>
          <a:p>
            <a:r>
              <a:rPr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</a:t>
            </a: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and </a:t>
            </a:r>
            <a:b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Key Technologies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522605" y="3007995"/>
            <a:ext cx="5315585" cy="842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Buisness logic (back-end):</a:t>
            </a:r>
            <a:r>
              <a:rPr lang="en-US" sz="2400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implemented by Python flask app and Java spring Boot app</a:t>
            </a:r>
            <a:endParaRPr lang="en-US" sz="2400">
              <a:solidFill>
                <a:srgbClr val="0C0C0C"/>
              </a:solidFill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C0C0C"/>
              </a:solidFill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4720" y="577215"/>
            <a:ext cx="3673475" cy="594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ython-logo-notext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5" y="3261360"/>
            <a:ext cx="567690" cy="622935"/>
          </a:xfrm>
          <a:prstGeom prst="rect">
            <a:avLst/>
          </a:prstGeom>
        </p:spPr>
      </p:pic>
      <p:pic>
        <p:nvPicPr>
          <p:cNvPr id="6" name="Picture 5" descr="images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0" y="3362325"/>
            <a:ext cx="581025" cy="521970"/>
          </a:xfrm>
          <a:prstGeom prst="rect">
            <a:avLst/>
          </a:prstGeom>
        </p:spPr>
      </p:pic>
      <p:pic>
        <p:nvPicPr>
          <p:cNvPr id="7" name="Picture 6" descr="React-icon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40" y="1027430"/>
            <a:ext cx="616585" cy="536575"/>
          </a:xfrm>
          <a:prstGeom prst="rect">
            <a:avLst/>
          </a:prstGeom>
        </p:spPr>
      </p:pic>
      <p:pic>
        <p:nvPicPr>
          <p:cNvPr id="9" name="Picture 8" descr="MySQL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5" y="5133975"/>
            <a:ext cx="870585" cy="54419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28320" y="1564005"/>
            <a:ext cx="53397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</a:rPr>
              <a:t>User interface (front-end):</a:t>
            </a:r>
            <a:r>
              <a:rPr lang="en-US" sz="2400" b="0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</a:rPr>
              <a:t> implemented by React Naive Web Application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381635" y="4962525"/>
            <a:ext cx="5468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/>
            <a:r>
              <a:rPr lang="en-US" sz="2400" b="1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Data Access (datrabase):</a:t>
            </a:r>
            <a:r>
              <a:rPr lang="en-US" sz="2400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implemented by  Spring Boot JPA and MySQL </a:t>
            </a:r>
            <a:endParaRPr lang="en-US" sz="2400"/>
          </a:p>
        </p:txBody>
      </p:sp>
      <p:pic>
        <p:nvPicPr>
          <p:cNvPr id="12" name="Picture 11" descr="images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75" y="5379720"/>
            <a:ext cx="581025" cy="52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</a:t>
            </a: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and </a:t>
            </a:r>
            <a:b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Key Technologies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7755890" y="4916805"/>
            <a:ext cx="3716020" cy="1035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i="1" dirty="0"/>
              <a:t>ServicesAPI - develped by Python Flask framwork, handling Email and GPT services</a:t>
            </a:r>
            <a:r>
              <a:rPr lang="en-US" altLang="zh-CN" sz="1800" dirty="0"/>
              <a:t> </a:t>
            </a:r>
            <a:r>
              <a:rPr lang="en-US" altLang="zh-CN" sz="1700" dirty="0"/>
              <a:t>		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3000" dirty="0"/>
              <a:t>	</a:t>
            </a:r>
            <a:endParaRPr lang="en-US" altLang="zh-CN" sz="3000" dirty="0"/>
          </a:p>
        </p:txBody>
      </p:sp>
      <p:sp>
        <p:nvSpPr>
          <p:cNvPr id="7" name="Text Box 6"/>
          <p:cNvSpPr txBox="1"/>
          <p:nvPr/>
        </p:nvSpPr>
        <p:spPr>
          <a:xfrm>
            <a:off x="479425" y="4916805"/>
            <a:ext cx="3333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frontend - develped by Javascript React framwork, presenting all user interface features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28465" y="5014595"/>
            <a:ext cx="3333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backend - develped by Java Spring boot framework, responsible for all buisness logic and data access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735" y="1161415"/>
            <a:ext cx="3327400" cy="36252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10" y="1192530"/>
            <a:ext cx="2751455" cy="3724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216025"/>
            <a:ext cx="3362325" cy="351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Characteristic </a:t>
            </a:r>
            <a:endParaRPr lang="en-US" altLang="zh-CN" dirty="0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780" y="1022985"/>
            <a:ext cx="5579745" cy="2421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3510" y="1490980"/>
            <a:ext cx="57188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ym typeface="+mn-ea"/>
              </a:rPr>
              <a:t>Architecture Style:</a:t>
            </a:r>
            <a:endParaRPr lang="en-US" sz="3200" b="1"/>
          </a:p>
          <a:p>
            <a:r>
              <a:rPr lang="en-US"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3-tier client-server model</a:t>
            </a:r>
            <a:r>
              <a:rPr lang="en-US" altLang="zh-CN" sz="3200" dirty="0">
                <a:sym typeface="+mn-ea"/>
              </a:rPr>
              <a:t>	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143510" y="3136900"/>
            <a:ext cx="571881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ym typeface="+mn-ea"/>
              </a:rPr>
              <a:t>Design patterns:</a:t>
            </a:r>
            <a:endParaRPr lang="en-US" sz="3200" b="1"/>
          </a:p>
          <a:p>
            <a:endParaRPr lang="en-US">
              <a:sym typeface="+mn-ea"/>
            </a:endParaRPr>
          </a:p>
          <a:p>
            <a:pPr lvl="1"/>
            <a:r>
              <a:rPr lang="en-US" b="1">
                <a:sym typeface="+mn-ea"/>
              </a:rPr>
              <a:t>Creational: Abstract Factor (Java, Python),</a:t>
            </a:r>
            <a:endParaRPr lang="en-US" b="1">
              <a:sym typeface="+mn-ea"/>
            </a:endParaRPr>
          </a:p>
          <a:p>
            <a:pPr lvl="1"/>
            <a:r>
              <a:rPr lang="en-US" b="1">
                <a:sym typeface="+mn-ea"/>
              </a:rPr>
              <a:t>		Singleton (Spring Boot)</a:t>
            </a:r>
            <a:endParaRPr lang="en-US" b="1">
              <a:sym typeface="+mn-ea"/>
            </a:endParaRPr>
          </a:p>
          <a:p>
            <a:pPr lvl="1"/>
            <a:endParaRPr lang="en-US" b="1">
              <a:sym typeface="+mn-ea"/>
            </a:endParaRPr>
          </a:p>
          <a:p>
            <a:pPr lvl="1"/>
            <a:r>
              <a:rPr lang="en-US" b="1">
                <a:sym typeface="+mn-ea"/>
              </a:rPr>
              <a:t>Structural: Composite (React)</a:t>
            </a:r>
            <a:endParaRPr lang="en-US" b="1">
              <a:sym typeface="+mn-ea"/>
            </a:endParaRPr>
          </a:p>
          <a:p>
            <a:pPr lvl="1"/>
            <a:endParaRPr lang="en-US" sz="3200" b="1"/>
          </a:p>
          <a:p>
            <a:pPr lvl="1"/>
            <a:r>
              <a:rPr lang="en-US" b="1"/>
              <a:t>Behavirol: State (React), Decorator (Python)</a:t>
            </a:r>
            <a:endParaRPr lang="en-US" b="1"/>
          </a:p>
          <a:p>
            <a:pPr lvl="1"/>
            <a:endParaRPr lang="en-US" b="1"/>
          </a:p>
          <a:p>
            <a:pPr lvl="1"/>
            <a:r>
              <a:rPr lang="en-US" b="1"/>
              <a:t>Concurrency: Async/Await(React)</a:t>
            </a:r>
            <a:endParaRPr lang="en-US" b="1"/>
          </a:p>
          <a:p>
            <a:endParaRPr lang="en-US" b="1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32780" y="3667125"/>
            <a:ext cx="5579110" cy="263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Presentation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15</vt:i4>
      </vt:variant>
    </vt:vector>
  </HeadingPairs>
  <TitlesOfParts>
    <vt:vector size="49" baseType="lpstr">
      <vt:lpstr>Arial</vt:lpstr>
      <vt:lpstr>SimSun</vt:lpstr>
      <vt:lpstr>Wingdings</vt:lpstr>
      <vt:lpstr>Arial</vt:lpstr>
      <vt:lpstr>Microsoft YaHei</vt:lpstr>
      <vt:lpstr>Times New Roman</vt:lpstr>
      <vt:lpstr>Segoe UI</vt:lpstr>
      <vt:lpstr>Arial Unicode MS</vt:lpstr>
      <vt:lpstr>HarmonyOS Sans SC Black</vt:lpstr>
      <vt:lpstr>Euphorigenic</vt:lpstr>
      <vt:lpstr>DengXian</vt:lpstr>
      <vt:lpstr>HarmonyOS Sans SC Light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XingQiao event managment platform</vt:lpstr>
      <vt:lpstr>Content</vt:lpstr>
      <vt:lpstr>  Brief Introduction </vt:lpstr>
      <vt:lpstr>  Product Features </vt:lpstr>
      <vt:lpstr>  Brief Introduction </vt:lpstr>
      <vt:lpstr>  Innovations </vt:lpstr>
      <vt:lpstr>Architecture and  Key Technologies </vt:lpstr>
      <vt:lpstr>Architecture and  Key Technologies</vt:lpstr>
      <vt:lpstr>Characteristic </vt:lpstr>
      <vt:lpstr>Conceptual Model</vt:lpstr>
      <vt:lpstr>Database Design </vt:lpstr>
      <vt:lpstr>Division of Labor</vt:lpstr>
      <vt:lpstr>To Do List</vt:lpstr>
      <vt:lpstr>Lessons Learned</vt:lpstr>
      <vt:lpstr>Thanks!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category>work report</cp:category>
  <cp:lastModifiedBy>Vahagn Ghazaryan</cp:lastModifiedBy>
  <cp:revision>321</cp:revision>
  <cp:lastPrinted>2017-10-17T16:00:00Z</cp:lastPrinted>
  <dcterms:created xsi:type="dcterms:W3CDTF">2017-10-17T16:00:00Z</dcterms:created>
  <dcterms:modified xsi:type="dcterms:W3CDTF">2023-06-18T19:41:00Z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ICV">
    <vt:lpwstr>35FA67E0678E4C1D816809E1817FF124</vt:lpwstr>
  </property>
  <property fmtid="{D5CDD505-2E9C-101B-9397-08002B2CF9AE}" pid="4" name="KSOProductBuildVer">
    <vt:lpwstr>1033-11.2.0.11537</vt:lpwstr>
  </property>
</Properties>
</file>