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6" r:id="rId3"/>
    <p:sldMasterId id="2147483684" r:id="rId4"/>
    <p:sldMasterId id="2147483702" r:id="rId5"/>
    <p:sldMasterId id="2147483720" r:id="rId6"/>
    <p:sldMasterId id="2147483738" r:id="rId7"/>
    <p:sldMasterId id="2147483756" r:id="rId8"/>
    <p:sldMasterId id="2147483774" r:id="rId9"/>
    <p:sldMasterId id="2147483792" r:id="rId10"/>
    <p:sldMasterId id="2147483810" r:id="rId11"/>
    <p:sldMasterId id="2147483828" r:id="rId12"/>
    <p:sldMasterId id="2147483846" r:id="rId13"/>
    <p:sldMasterId id="2147483864" r:id="rId14"/>
    <p:sldMasterId id="2147483882" r:id="rId15"/>
    <p:sldMasterId id="2147483900" r:id="rId16"/>
  </p:sldMasterIdLst>
  <p:notesMasterIdLst>
    <p:notesMasterId r:id="rId18"/>
  </p:notesMasterIdLst>
  <p:handoutMasterIdLst>
    <p:handoutMasterId r:id="rId34"/>
  </p:handoutMasterIdLst>
  <p:sldIdLst>
    <p:sldId id="256" r:id="rId17"/>
    <p:sldId id="265" r:id="rId19"/>
    <p:sldId id="286" r:id="rId20"/>
    <p:sldId id="295" r:id="rId21"/>
    <p:sldId id="296" r:id="rId22"/>
    <p:sldId id="297" r:id="rId23"/>
    <p:sldId id="298" r:id="rId24"/>
    <p:sldId id="301" r:id="rId25"/>
    <p:sldId id="302" r:id="rId26"/>
    <p:sldId id="299" r:id="rId27"/>
    <p:sldId id="309" r:id="rId28"/>
    <p:sldId id="294" r:id="rId29"/>
    <p:sldId id="303" r:id="rId30"/>
    <p:sldId id="308" r:id="rId31"/>
    <p:sldId id="287" r:id="rId32"/>
    <p:sldId id="311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EB"/>
    <a:srgbClr val="EDEDED"/>
    <a:srgbClr val="AA1219"/>
    <a:srgbClr val="CC0000"/>
    <a:srgbClr val="FF0000"/>
    <a:srgbClr val="F8EC00"/>
    <a:srgbClr val="FAEDDE"/>
    <a:srgbClr val="FEC776"/>
    <a:srgbClr val="EDF0F0"/>
    <a:srgbClr val="A9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 autoAdjust="0"/>
    <p:restoredTop sz="94643" autoAdjust="0"/>
  </p:normalViewPr>
  <p:slideViewPr>
    <p:cSldViewPr snapToGrid="0">
      <p:cViewPr varScale="1">
        <p:scale>
          <a:sx n="69" d="100"/>
          <a:sy n="69" d="100"/>
        </p:scale>
        <p:origin x="702" y="66"/>
      </p:cViewPr>
      <p:guideLst>
        <p:guide pos="3839"/>
        <p:guide pos="2439"/>
        <p:guide orient="horz" pos="2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16.xml"/><Relationship Id="rId32" Type="http://schemas.openxmlformats.org/officeDocument/2006/relationships/slide" Target="slides/slide15.xml"/><Relationship Id="rId31" Type="http://schemas.openxmlformats.org/officeDocument/2006/relationships/slide" Target="slides/slide14.xml"/><Relationship Id="rId30" Type="http://schemas.openxmlformats.org/officeDocument/2006/relationships/slide" Target="slides/slide1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2.xml"/><Relationship Id="rId28" Type="http://schemas.openxmlformats.org/officeDocument/2006/relationships/slide" Target="slides/slide11.xml"/><Relationship Id="rId27" Type="http://schemas.openxmlformats.org/officeDocument/2006/relationships/slide" Target="slides/slide10.xml"/><Relationship Id="rId26" Type="http://schemas.openxmlformats.org/officeDocument/2006/relationships/slide" Target="slides/slide9.xml"/><Relationship Id="rId25" Type="http://schemas.openxmlformats.org/officeDocument/2006/relationships/slide" Target="slides/slide8.xml"/><Relationship Id="rId24" Type="http://schemas.openxmlformats.org/officeDocument/2006/relationships/slide" Target="slides/slide7.xml"/><Relationship Id="rId23" Type="http://schemas.openxmlformats.org/officeDocument/2006/relationships/slide" Target="slides/slide6.xml"/><Relationship Id="rId22" Type="http://schemas.openxmlformats.org/officeDocument/2006/relationships/slide" Target="slides/slide5.xml"/><Relationship Id="rId21" Type="http://schemas.openxmlformats.org/officeDocument/2006/relationships/slide" Target="slides/slide4.xml"/><Relationship Id="rId20" Type="http://schemas.openxmlformats.org/officeDocument/2006/relationships/slide" Target="slides/slide3.xml"/><Relationship Id="rId2" Type="http://schemas.openxmlformats.org/officeDocument/2006/relationships/theme" Target="theme/theme1.xml"/><Relationship Id="rId19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1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3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3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31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4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4.xml"/></Relationships>
</file>

<file path=ppt/slideLayouts/_rels/slideLayout2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242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24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48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5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5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5.xml"/></Relationships>
</file>

<file path=ppt/slideLayouts/_rels/slideLayout25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5.xml"/><Relationship Id="rId19" Type="http://schemas.openxmlformats.org/officeDocument/2006/relationships/theme" Target="../theme/theme10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70.xml"/><Relationship Id="rId16" Type="http://schemas.openxmlformats.org/officeDocument/2006/relationships/slideLayout" Target="../slideLayouts/slideLayout169.xml"/><Relationship Id="rId15" Type="http://schemas.openxmlformats.org/officeDocument/2006/relationships/slideLayout" Target="../slideLayouts/slideLayout168.xml"/><Relationship Id="rId14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54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9.xml"/><Relationship Id="rId8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74.xml"/><Relationship Id="rId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72.xml"/><Relationship Id="rId19" Type="http://schemas.openxmlformats.org/officeDocument/2006/relationships/theme" Target="../theme/theme11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87.xml"/><Relationship Id="rId16" Type="http://schemas.openxmlformats.org/officeDocument/2006/relationships/slideLayout" Target="../slideLayouts/slideLayout186.xml"/><Relationship Id="rId15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9" Type="http://schemas.openxmlformats.org/officeDocument/2006/relationships/theme" Target="../theme/theme12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04.xml"/><Relationship Id="rId16" Type="http://schemas.openxmlformats.org/officeDocument/2006/relationships/slideLayout" Target="../slideLayouts/slideLayout203.xml"/><Relationship Id="rId15" Type="http://schemas.openxmlformats.org/officeDocument/2006/relationships/slideLayout" Target="../slideLayouts/slideLayout202.xml"/><Relationship Id="rId14" Type="http://schemas.openxmlformats.org/officeDocument/2006/relationships/slideLayout" Target="../slideLayouts/slideLayout201.xml"/><Relationship Id="rId13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6.xml"/><Relationship Id="rId19" Type="http://schemas.openxmlformats.org/officeDocument/2006/relationships/theme" Target="../theme/theme13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21.xml"/><Relationship Id="rId16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219.xml"/><Relationship Id="rId14" Type="http://schemas.openxmlformats.org/officeDocument/2006/relationships/slideLayout" Target="../slideLayouts/slideLayout218.xml"/><Relationship Id="rId13" Type="http://schemas.openxmlformats.org/officeDocument/2006/relationships/slideLayout" Target="../slideLayouts/slideLayout217.xml"/><Relationship Id="rId12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05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0.xml"/><Relationship Id="rId8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5.xml"/><Relationship Id="rId3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223.xml"/><Relationship Id="rId19" Type="http://schemas.openxmlformats.org/officeDocument/2006/relationships/theme" Target="../theme/theme14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38.xml"/><Relationship Id="rId16" Type="http://schemas.openxmlformats.org/officeDocument/2006/relationships/slideLayout" Target="../slideLayouts/slideLayout237.xml"/><Relationship Id="rId15" Type="http://schemas.openxmlformats.org/officeDocument/2006/relationships/slideLayout" Target="../slideLayouts/slideLayout236.xml"/><Relationship Id="rId14" Type="http://schemas.openxmlformats.org/officeDocument/2006/relationships/slideLayout" Target="../slideLayouts/slideLayout235.xml"/><Relationship Id="rId13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22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42.xml"/><Relationship Id="rId3" Type="http://schemas.openxmlformats.org/officeDocument/2006/relationships/slideLayout" Target="../slideLayouts/slideLayout241.xml"/><Relationship Id="rId2" Type="http://schemas.openxmlformats.org/officeDocument/2006/relationships/slideLayout" Target="../slideLayouts/slideLayout240.xml"/><Relationship Id="rId19" Type="http://schemas.openxmlformats.org/officeDocument/2006/relationships/theme" Target="../theme/theme15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55.xml"/><Relationship Id="rId16" Type="http://schemas.openxmlformats.org/officeDocument/2006/relationships/slideLayout" Target="../slideLayouts/slideLayout254.xml"/><Relationship Id="rId15" Type="http://schemas.openxmlformats.org/officeDocument/2006/relationships/slideLayout" Target="../slideLayouts/slideLayout253.xml"/><Relationship Id="rId14" Type="http://schemas.openxmlformats.org/officeDocument/2006/relationships/slideLayout" Target="../slideLayouts/slideLayout252.xml"/><Relationship Id="rId13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3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9" Type="http://schemas.openxmlformats.org/officeDocument/2006/relationships/theme" Target="../theme/theme3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8" Type="http://schemas.openxmlformats.org/officeDocument/2006/relationships/slideLayout" Target="../slideLayouts/slideLayout59.xml"/><Relationship Id="rId7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9" Type="http://schemas.openxmlformats.org/officeDocument/2006/relationships/theme" Target="../theme/theme4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9" Type="http://schemas.openxmlformats.org/officeDocument/2006/relationships/theme" Target="../theme/theme5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9" Type="http://schemas.openxmlformats.org/officeDocument/2006/relationships/theme" Target="../theme/theme6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9" Type="http://schemas.openxmlformats.org/officeDocument/2006/relationships/theme" Target="../theme/theme7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0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1.xml"/><Relationship Id="rId19" Type="http://schemas.openxmlformats.org/officeDocument/2006/relationships/theme" Target="../theme/theme8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0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5.xml"/><Relationship Id="rId8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38.xml"/><Relationship Id="rId19" Type="http://schemas.openxmlformats.org/officeDocument/2006/relationships/theme" Target="../theme/theme9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0.xml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3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6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0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1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4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3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4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1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037" y="1052945"/>
            <a:ext cx="11623964" cy="2937164"/>
          </a:xfrm>
        </p:spPr>
        <p:txBody>
          <a:bodyPr/>
          <a:lstStyle/>
          <a:p>
            <a:r>
              <a:rPr lang="en-US" sz="4000" dirty="0" smtClean="0"/>
              <a:t>XingQiao event managment platform</a:t>
            </a:r>
            <a:br>
              <a:rPr lang="en-US" sz="4000" dirty="0" smtClean="0"/>
            </a:br>
            <a:r>
              <a:rPr lang="en-US" sz="4000" dirty="0" smtClean="0"/>
              <a:t>(Tech Prototype)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3225037" cy="926785"/>
          </a:xfrm>
        </p:spPr>
        <p:txBody>
          <a:bodyPr/>
          <a:lstStyle/>
          <a:p>
            <a:r>
              <a:rPr lang="en-US" altLang="zh-CN" dirty="0" smtClean="0"/>
              <a:t>2023-05-18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435985" y="3990340"/>
            <a:ext cx="5279390" cy="1206500"/>
          </a:xfrm>
        </p:spPr>
        <p:txBody>
          <a:bodyPr/>
          <a:lstStyle/>
          <a:p>
            <a:r>
              <a:rPr lang="en-US" altLang="zh-CN" sz="3600" dirty="0" smtClean="0"/>
              <a:t>Vahagn</a:t>
            </a:r>
            <a:endParaRPr lang="en-US" altLang="zh-CN" sz="3600" dirty="0" smtClean="0"/>
          </a:p>
          <a:p>
            <a:r>
              <a:rPr lang="en-US" altLang="zh-CN" sz="3600" dirty="0" smtClean="0"/>
              <a:t>Simon</a:t>
            </a:r>
            <a:endParaRPr lang="en-US" altLang="zh-CN" sz="3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263525"/>
            <a:ext cx="9214485" cy="65786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Deployment View</a:t>
            </a:r>
            <a:endParaRPr lang="en-US" sz="6000" dirty="0"/>
          </a:p>
        </p:txBody>
      </p:sp>
      <p:sp>
        <p:nvSpPr>
          <p:cNvPr id="2" name="Text Box 1"/>
          <p:cNvSpPr txBox="1"/>
          <p:nvPr/>
        </p:nvSpPr>
        <p:spPr>
          <a:xfrm>
            <a:off x="381635" y="1404620"/>
            <a:ext cx="37757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Client</a:t>
            </a:r>
            <a:endParaRPr lang="en-US" sz="2800" b="1"/>
          </a:p>
          <a:p>
            <a:r>
              <a:rPr lang="en-US" sz="2800" b="1"/>
              <a:t>Web Server</a:t>
            </a:r>
            <a:endParaRPr lang="en-US" sz="2800" b="1"/>
          </a:p>
          <a:p>
            <a:r>
              <a:rPr lang="en-US" sz="2800" b="1"/>
              <a:t>Application Server</a:t>
            </a:r>
            <a:endParaRPr lang="en-US" sz="2800" b="1"/>
          </a:p>
          <a:p>
            <a:r>
              <a:rPr lang="en-US" sz="2800" b="1"/>
              <a:t>Database Server</a:t>
            </a:r>
            <a:endParaRPr lang="en-US" sz="2800" b="1"/>
          </a:p>
        </p:txBody>
      </p:sp>
      <p:pic>
        <p:nvPicPr>
          <p:cNvPr id="13" name="Picture 11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4156710" y="1313180"/>
            <a:ext cx="4457700" cy="46628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087880" y="-8540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263525"/>
            <a:ext cx="9214485" cy="65786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Software design</a:t>
            </a:r>
            <a:endParaRPr lang="en-US" sz="6000" dirty="0"/>
          </a:p>
        </p:txBody>
      </p:sp>
      <p:sp>
        <p:nvSpPr>
          <p:cNvPr id="4" name="Text Box 3"/>
          <p:cNvSpPr txBox="1"/>
          <p:nvPr/>
        </p:nvSpPr>
        <p:spPr>
          <a:xfrm>
            <a:off x="2087880" y="-8540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1098550" y="1670685"/>
            <a:ext cx="4219575" cy="46513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98550" y="1302385"/>
            <a:ext cx="344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Structure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263525"/>
            <a:ext cx="8940165" cy="1285240"/>
          </a:xfrm>
        </p:spPr>
        <p:txBody>
          <a:bodyPr>
            <a:normAutofit fontScale="90000"/>
          </a:bodyPr>
          <a:lstStyle/>
          <a:p>
            <a:r>
              <a:rPr lang="en-US" sz="5335" dirty="0"/>
              <a:t>Database Design</a:t>
            </a:r>
            <a:br>
              <a:rPr lang="en-US" sz="5335" dirty="0"/>
            </a:br>
            <a:endParaRPr lang="en-US" sz="5335" dirty="0"/>
          </a:p>
        </p:txBody>
      </p:sp>
      <p:pic>
        <p:nvPicPr>
          <p:cNvPr id="3" name="Picture 2" descr="Image_202305211858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1710055"/>
            <a:ext cx="3782695" cy="28022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32180" y="1131570"/>
            <a:ext cx="159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Main schema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34940" y="1868805"/>
            <a:ext cx="3642995" cy="1986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234940" y="1499870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Users</a:t>
            </a:r>
            <a:endParaRPr lang="en-US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940" y="4543425"/>
            <a:ext cx="6638925" cy="13716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234940" y="4175125"/>
            <a:ext cx="108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Events</a:t>
            </a:r>
            <a:endParaRPr 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0" y="1868805"/>
            <a:ext cx="2425065" cy="198628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9321800" y="1500505"/>
            <a:ext cx="2424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Participations</a:t>
            </a:r>
            <a:endParaRPr lang="en-US" b="1"/>
          </a:p>
          <a:p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1508125" y="763905"/>
            <a:ext cx="8402320" cy="968375"/>
          </a:xfrm>
        </p:spPr>
        <p:txBody>
          <a:bodyPr>
            <a:normAutofit fontScale="90000"/>
          </a:bodyPr>
          <a:lstStyle/>
          <a:p>
            <a:r>
              <a:rPr lang="en-US" sz="4890" dirty="0"/>
              <a:t>Backend Design</a:t>
            </a:r>
            <a:br>
              <a:rPr lang="en-US" sz="9600" dirty="0"/>
            </a:br>
            <a:endParaRPr lang="en-US" sz="9600" dirty="0"/>
          </a:p>
        </p:txBody>
      </p:sp>
      <p:pic>
        <p:nvPicPr>
          <p:cNvPr id="4" name="Picture 3" descr="Image_202305211858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2064385"/>
            <a:ext cx="3453765" cy="4292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70610" y="1017905"/>
            <a:ext cx="3454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Spring boot</a:t>
            </a:r>
            <a:endParaRPr lang="en-US" sz="24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0" y="2025650"/>
            <a:ext cx="3660775" cy="44907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212205" y="1478280"/>
            <a:ext cx="344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User class example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1070610" y="1587500"/>
            <a:ext cx="344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Structure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263525"/>
            <a:ext cx="8940165" cy="1973580"/>
          </a:xfrm>
        </p:spPr>
        <p:txBody>
          <a:bodyPr>
            <a:normAutofit fontScale="90000"/>
          </a:bodyPr>
          <a:lstStyle/>
          <a:p>
            <a:r>
              <a:rPr lang="en-US" sz="4890" dirty="0"/>
              <a:t>Backend Design</a:t>
            </a:r>
            <a:br>
              <a:rPr lang="en-US" sz="9600" dirty="0"/>
            </a:br>
            <a:endParaRPr lang="en-US" sz="9600" dirty="0"/>
          </a:p>
        </p:txBody>
      </p:sp>
      <p:sp>
        <p:nvSpPr>
          <p:cNvPr id="5" name="Text Box 4"/>
          <p:cNvSpPr txBox="1"/>
          <p:nvPr/>
        </p:nvSpPr>
        <p:spPr>
          <a:xfrm>
            <a:off x="1070610" y="1017905"/>
            <a:ext cx="3454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Flask </a:t>
            </a:r>
            <a:endParaRPr lang="en-US" sz="2400" b="1"/>
          </a:p>
        </p:txBody>
      </p:sp>
      <p:sp>
        <p:nvSpPr>
          <p:cNvPr id="8" name="Text Box 7"/>
          <p:cNvSpPr txBox="1"/>
          <p:nvPr/>
        </p:nvSpPr>
        <p:spPr>
          <a:xfrm>
            <a:off x="5748655" y="1478280"/>
            <a:ext cx="390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GptService class example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1070610" y="1587500"/>
            <a:ext cx="344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Structure</a:t>
            </a:r>
            <a:endParaRPr lang="en-US" b="1"/>
          </a:p>
        </p:txBody>
      </p:sp>
      <p:pic>
        <p:nvPicPr>
          <p:cNvPr id="2" name="Content Placeholder 1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969010" y="2065020"/>
            <a:ext cx="4141470" cy="316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90" y="2237105"/>
            <a:ext cx="4627880" cy="3303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Iterative Evaluation Summary</a:t>
            </a:r>
            <a:endParaRPr lang="en-US"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593090" y="4197350"/>
            <a:ext cx="9676765" cy="2214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" y="2225040"/>
            <a:ext cx="8355330" cy="1859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" y="1034415"/>
            <a:ext cx="7889875" cy="1077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768725" y="1149985"/>
            <a:ext cx="7696200" cy="4291965"/>
          </a:xfrm>
        </p:spPr>
        <p:txBody>
          <a:bodyPr>
            <a:normAutofit/>
          </a:bodyPr>
          <a:lstStyle/>
          <a:p>
            <a:r>
              <a:rPr lang="en-US" sz="9600" dirty="0"/>
              <a:t>Thanks!</a:t>
            </a:r>
            <a:br>
              <a:rPr lang="en-US" sz="9600" dirty="0"/>
            </a:br>
            <a:endParaRPr lang="en-US" sz="9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6885" y="490524"/>
            <a:ext cx="5375563" cy="2460494"/>
          </a:xfrm>
        </p:spPr>
        <p:txBody>
          <a:bodyPr/>
          <a:lstStyle/>
          <a:p>
            <a:r>
              <a:rPr lang="en-US" altLang="zh-CN" sz="4400" dirty="0"/>
              <a:t>Content</a:t>
            </a:r>
            <a:endParaRPr lang="en-US" altLang="zh-CN" sz="4400" dirty="0"/>
          </a:p>
        </p:txBody>
      </p:sp>
      <p:pic>
        <p:nvPicPr>
          <p:cNvPr id="11" name="图片占位符 10" descr="城市的风景&#10;&#10;描述已自动生成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3" r="20123"/>
          <a:stretch>
            <a:fillRect/>
          </a:stretch>
        </p:blipFill>
        <p:spPr/>
      </p:pic>
      <p:sp>
        <p:nvSpPr>
          <p:cNvPr id="29" name="矩形 9"/>
          <p:cNvSpPr/>
          <p:nvPr/>
        </p:nvSpPr>
        <p:spPr>
          <a:xfrm>
            <a:off x="1632400" y="2801847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组合 10"/>
          <p:cNvGrpSpPr/>
          <p:nvPr/>
        </p:nvGrpSpPr>
        <p:grpSpPr>
          <a:xfrm>
            <a:off x="680285" y="2638410"/>
            <a:ext cx="726600" cy="842886"/>
            <a:chOff x="5405550" y="1810600"/>
            <a:chExt cx="726600" cy="842886"/>
          </a:xfrm>
        </p:grpSpPr>
        <p:sp>
          <p:nvSpPr>
            <p:cNvPr id="31" name="矩形 11"/>
            <p:cNvSpPr/>
            <p:nvPr/>
          </p:nvSpPr>
          <p:spPr>
            <a:xfrm>
              <a:off x="5405550" y="1933486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1</a:t>
              </a:r>
              <a:endParaRPr lang="zh-CN" altLang="en-US" sz="3200" b="1" dirty="0"/>
            </a:p>
          </p:txBody>
        </p:sp>
        <p:sp>
          <p:nvSpPr>
            <p:cNvPr id="32" name="矩形 12"/>
            <p:cNvSpPr/>
            <p:nvPr/>
          </p:nvSpPr>
          <p:spPr>
            <a:xfrm>
              <a:off x="5412150" y="181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13"/>
          <p:cNvGrpSpPr/>
          <p:nvPr/>
        </p:nvGrpSpPr>
        <p:grpSpPr>
          <a:xfrm>
            <a:off x="680285" y="3796296"/>
            <a:ext cx="720000" cy="720000"/>
            <a:chOff x="5412150" y="2260600"/>
            <a:chExt cx="720000" cy="720000"/>
          </a:xfrm>
        </p:grpSpPr>
        <p:sp>
          <p:nvSpPr>
            <p:cNvPr id="34" name="矩形 14"/>
            <p:cNvSpPr/>
            <p:nvPr/>
          </p:nvSpPr>
          <p:spPr>
            <a:xfrm>
              <a:off x="5412150" y="226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2</a:t>
              </a:r>
              <a:endParaRPr lang="zh-CN" altLang="en-US" sz="3200" b="1" dirty="0"/>
            </a:p>
          </p:txBody>
        </p:sp>
        <p:sp>
          <p:nvSpPr>
            <p:cNvPr id="35" name="矩形 15"/>
            <p:cNvSpPr/>
            <p:nvPr/>
          </p:nvSpPr>
          <p:spPr>
            <a:xfrm>
              <a:off x="5412150" y="289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16"/>
          <p:cNvGrpSpPr/>
          <p:nvPr/>
        </p:nvGrpSpPr>
        <p:grpSpPr>
          <a:xfrm>
            <a:off x="680285" y="4876296"/>
            <a:ext cx="720000" cy="720000"/>
            <a:chOff x="5412150" y="3340600"/>
            <a:chExt cx="720000" cy="720000"/>
          </a:xfrm>
        </p:grpSpPr>
        <p:sp>
          <p:nvSpPr>
            <p:cNvPr id="37" name="矩形 17"/>
            <p:cNvSpPr/>
            <p:nvPr/>
          </p:nvSpPr>
          <p:spPr>
            <a:xfrm>
              <a:off x="5412150" y="334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3</a:t>
              </a:r>
              <a:endParaRPr lang="zh-CN" altLang="en-US" sz="3200" b="1" dirty="0"/>
            </a:p>
          </p:txBody>
        </p:sp>
        <p:sp>
          <p:nvSpPr>
            <p:cNvPr id="38" name="矩形 18"/>
            <p:cNvSpPr/>
            <p:nvPr/>
          </p:nvSpPr>
          <p:spPr>
            <a:xfrm>
              <a:off x="5412150" y="397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23"/>
          <p:cNvSpPr/>
          <p:nvPr/>
        </p:nvSpPr>
        <p:spPr>
          <a:xfrm>
            <a:off x="1535802" y="4935133"/>
            <a:ext cx="4508934" cy="7881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 Evaluation Summary</a:t>
            </a:r>
            <a:endParaRPr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矩形 88"/>
          <p:cNvSpPr/>
          <p:nvPr/>
        </p:nvSpPr>
        <p:spPr>
          <a:xfrm>
            <a:off x="1632322" y="3868657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Software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design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d</a:t>
            </a:r>
            <a:r>
              <a:rPr lang="en-US" altLang="zh-CN" dirty="0"/>
              <a:t>iagram</a:t>
            </a: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381635" y="1438910"/>
            <a:ext cx="5315585" cy="487426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2000" b="1" dirty="0"/>
              <a:t>Main actors:</a:t>
            </a:r>
            <a:r>
              <a:rPr lang="en-US" altLang="zh-CN" sz="2000" dirty="0"/>
              <a:t> User, Participant, Organizer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Secondary actors:</a:t>
            </a:r>
            <a:r>
              <a:rPr lang="en-US" altLang="zh-CN" sz="2000" dirty="0"/>
              <a:t> Email System, GPT Model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Use cases: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	- </a:t>
            </a:r>
            <a:r>
              <a:rPr lang="en-US" altLang="zh-CN" sz="2000" dirty="0">
                <a:sym typeface="+mn-ea"/>
              </a:rPr>
              <a:t>log in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- manage account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- cancel registration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- browse/Join event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- </a:t>
            </a:r>
            <a:r>
              <a:rPr lang="en-US" altLang="zh-CN" sz="2000" dirty="0"/>
              <a:t>create event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- manage event</a:t>
            </a:r>
            <a:r>
              <a:rPr lang="en-US" altLang="zh-CN" sz="2000" dirty="0"/>
              <a:t>	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7220" y="1026795"/>
            <a:ext cx="6007735" cy="517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d</a:t>
            </a:r>
            <a:r>
              <a:rPr lang="en-US" altLang="zh-CN" dirty="0"/>
              <a:t>iagram</a:t>
            </a: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381635" y="1438910"/>
            <a:ext cx="6371590" cy="487426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2400" b="1" dirty="0"/>
              <a:t>Example: 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	Browse/Join event (Activity diagram)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2730" y="1012190"/>
            <a:ext cx="4453255" cy="5409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60680" y="1143000"/>
            <a:ext cx="5741035" cy="924560"/>
          </a:xfrm>
        </p:spPr>
        <p:txBody>
          <a:bodyPr/>
          <a:lstStyle/>
          <a:p>
            <a:r>
              <a:rPr lang="en-US" altLang="zh-CN" dirty="0"/>
              <a:t>Conceptual Model</a:t>
            </a: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		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0850" y="2218690"/>
            <a:ext cx="5650865" cy="1493520"/>
          </a:xfrm>
        </p:spPr>
        <p:txBody>
          <a:bodyPr/>
          <a:p>
            <a:r>
              <a:rPr lang="en-US"/>
              <a:t>Participation class:</a:t>
            </a:r>
            <a:endParaRPr lang="en-US"/>
          </a:p>
          <a:p>
            <a:r>
              <a:rPr lang="en-US"/>
              <a:t>Many to Many map for user and Event</a:t>
            </a:r>
            <a:endParaRPr lang="en-US"/>
          </a:p>
          <a:p>
            <a:endParaRPr lang="en-US"/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6417945" y="747395"/>
            <a:ext cx="5743575" cy="536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263525"/>
            <a:ext cx="8940165" cy="1116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Logic View : </a:t>
            </a:r>
            <a:r>
              <a:rPr lang="en-US" altLang="zh-CN" dirty="0">
                <a:sym typeface="+mn-ea"/>
              </a:rPr>
              <a:t>3-tier client-server model		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	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1029970"/>
            <a:ext cx="3583940" cy="528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ym typeface="+mn-ea"/>
              </a:rPr>
              <a:t>Logic View :  </a:t>
            </a:r>
            <a:endParaRPr lang="en-US" altLang="zh-CN" sz="4000" dirty="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75305" y="1026160"/>
            <a:ext cx="574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User interface layer</a:t>
            </a:r>
            <a:endParaRPr lang="en-US" sz="3600" b="1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1862455" y="1776095"/>
            <a:ext cx="7705725" cy="4278630"/>
          </a:xfrm>
          <a:prstGeom prst="rect">
            <a:avLst/>
          </a:prstGeom>
          <a:ln w="28575" cmpd="sng">
            <a:solidFill>
              <a:srgbClr val="AA1219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ym typeface="+mn-ea"/>
              </a:rPr>
              <a:t>Logic View :  </a:t>
            </a:r>
            <a:endParaRPr lang="en-US" altLang="zh-CN" sz="4000" dirty="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75305" y="1026160"/>
            <a:ext cx="574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Business logic layer </a:t>
            </a:r>
            <a:endParaRPr lang="en-US" sz="3600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3075305" y="1776095"/>
            <a:ext cx="4880610" cy="4274820"/>
          </a:xfrm>
          <a:prstGeom prst="rect">
            <a:avLst/>
          </a:prstGeom>
          <a:ln w="28575" cmpd="sng">
            <a:solidFill>
              <a:srgbClr val="AA1219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ym typeface="+mn-ea"/>
              </a:rPr>
              <a:t>Logic View :  </a:t>
            </a:r>
            <a:endParaRPr lang="en-US" altLang="zh-CN" sz="4000" dirty="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75305" y="1026160"/>
            <a:ext cx="574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Data access layer</a:t>
            </a:r>
            <a:endParaRPr lang="en-US" sz="3600" b="1"/>
          </a:p>
        </p:txBody>
      </p:sp>
      <p:pic>
        <p:nvPicPr>
          <p:cNvPr id="11" name="Content Placeholder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1230" y="2039620"/>
            <a:ext cx="7458075" cy="3684270"/>
          </a:xfrm>
          <a:prstGeom prst="rect">
            <a:avLst/>
          </a:prstGeom>
          <a:ln w="28575" cmpd="sng">
            <a:solidFill>
              <a:srgbClr val="AA1219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WPS Presentation</Application>
  <PresentationFormat>Widescreen</PresentationFormat>
  <Paragraphs>107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16</vt:i4>
      </vt:variant>
    </vt:vector>
  </HeadingPairs>
  <TitlesOfParts>
    <vt:vector size="42" baseType="lpstr">
      <vt:lpstr>Arial</vt:lpstr>
      <vt:lpstr>SimSun</vt:lpstr>
      <vt:lpstr>Wingdings</vt:lpstr>
      <vt:lpstr>Arial</vt:lpstr>
      <vt:lpstr>Microsoft YaHei</vt:lpstr>
      <vt:lpstr>Segoe UI</vt:lpstr>
      <vt:lpstr>Arial Unicode MS</vt:lpstr>
      <vt:lpstr>HarmonyOS Sans SC Black</vt:lpstr>
      <vt:lpstr>Euphorigenic</vt:lpstr>
      <vt:lpstr>DengXian</vt:lpstr>
      <vt:lpstr>HarmonyOS Sans SC Light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XingQiao event managment platform (Tech Prototype)</vt:lpstr>
      <vt:lpstr>Content</vt:lpstr>
      <vt:lpstr>Use Case diagram</vt:lpstr>
      <vt:lpstr>Use Case diagram</vt:lpstr>
      <vt:lpstr>Conceptual Model</vt:lpstr>
      <vt:lpstr>Logic View : 3-tier client-server model		 	 </vt:lpstr>
      <vt:lpstr>Logic View :  </vt:lpstr>
      <vt:lpstr>Logic View :  </vt:lpstr>
      <vt:lpstr>Logic View :  </vt:lpstr>
      <vt:lpstr>Deployment View</vt:lpstr>
      <vt:lpstr>Software design</vt:lpstr>
      <vt:lpstr>Database Design </vt:lpstr>
      <vt:lpstr>Backend Design </vt:lpstr>
      <vt:lpstr>Backend Design </vt:lpstr>
      <vt:lpstr>Iterative Evaluation Summary</vt:lpstr>
      <vt:lpstr>Thanks! 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</dc:creator>
  <cp:category>work report</cp:category>
  <cp:lastModifiedBy>Vahagn Ghazaryan</cp:lastModifiedBy>
  <cp:revision>316</cp:revision>
  <cp:lastPrinted>2017-10-17T16:00:00Z</cp:lastPrinted>
  <dcterms:created xsi:type="dcterms:W3CDTF">2017-10-17T16:00:00Z</dcterms:created>
  <dcterms:modified xsi:type="dcterms:W3CDTF">2023-06-17T20:28:50Z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ICV">
    <vt:lpwstr>35FA67E0678E4C1D816809E1817FF124</vt:lpwstr>
  </property>
  <property fmtid="{D5CDD505-2E9C-101B-9397-08002B2CF9AE}" pid="4" name="KSOProductBuildVer">
    <vt:lpwstr>1033-11.2.0.11537</vt:lpwstr>
  </property>
</Properties>
</file>