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956DA-35B3-46BD-A279-3AF6E0F0A386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E7B6-1D2D-4A4B-81B6-CFDCA3A7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6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81716-1B43-3EF9-70AC-B3F6E8C7D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919639-1CAF-9514-3723-C9EA6EC45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F54A3F-AC50-2626-B660-12F50D14B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F396-11EA-5DFD-56AB-1D0CE48E3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E7B6-1D2D-4A4B-81B6-CFDCA3A7F7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2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EA126-0CC3-F90D-9B42-E4DCF84BB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3142A-0824-3646-4D29-BDCC6563D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A0D970-2F00-328F-381B-473976B90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A2019-E106-8F72-BF8B-72DEBDD26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E7B6-1D2D-4A4B-81B6-CFDCA3A7F7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B85BD-C8BD-92C8-C022-0F7B33982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00FB8-35D6-E0E0-ADB2-951DE1948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C64BF-50AF-A030-A498-3564952D5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29CC2-6F13-85B1-31E9-83F37585B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E7B6-1D2D-4A4B-81B6-CFDCA3A7F7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404D-545F-5876-DF89-7757C6C2A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2CC7-464B-154B-3527-446D3956C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086A-0DF8-A751-2E8C-85A74C52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5ED3-8958-9730-EE79-7FE9CC7B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03A6D-0AB7-324E-D8F3-159360CD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5E3F-155C-D5F0-306F-5A9B1F2C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A5770-568D-CC53-3E5D-89A3ED888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6979-EA39-A121-F861-2CFBB5C9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3783-B609-00CE-9E24-C702A51F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8E75-D085-C4CF-9F0A-31DC9956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719DB-2755-FEF2-5FE9-26217DB51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17E26-CD0C-F422-0AA7-E505F1ACC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23900-340D-74CD-72B1-0DEED74C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B925-E678-4C28-4019-503A8A7C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0955-2283-D0DA-A627-D6C6E9ED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F049-5FAD-EA7A-253D-6B31B950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B999-7063-70B9-0471-77B20583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7C19-FAAF-DB35-E2A7-A4AC06BA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A15D-325C-E9D8-237A-21FDECBB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44E4-8141-A434-1D54-7E73549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28CE-99D6-E53E-C5BF-0714C823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9A407-8EAF-AAD5-5331-5FF1AD6B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64DD-6F84-DBD8-AEA0-4FE1D914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4C31-7383-1684-A3FC-81ED94B4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B8CB-6ECA-0B0A-43FF-DCE17FC8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67CA-D3EB-044E-CBAE-FA5F66FD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DE0B-C82D-32F6-385D-DD72BC6CD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7EA53-BEF0-CB38-F857-A699A293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148BC-F4E4-AC7B-A217-8B507CDD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D5C71-3CB7-0D65-B603-3AA2FAA7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4738F-FBAD-9DBF-6122-BD2A4D40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CA20-9500-5983-781E-CB7DE6E7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D625E-7FA0-D570-01F1-11BD2FF0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DEA84-84F6-36DD-3C25-8EF83866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5764F-B812-C03E-D078-68517537A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20372-568C-B20F-B3DC-C4E6B1DF8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5BC35-05B4-D107-A76A-53CE0275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459F0-52AE-76DE-5C97-DF22D5AE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A4C76-4775-3D69-6DC4-E580927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BC3D-67B8-42C7-3E95-FB00EBBC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C8AD2-3693-79AC-5D5D-C1BC3194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54253-BFA0-8296-154A-81751085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0F8B2-627F-B9FF-BFE0-D0FD0633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A9840-3A75-1CB4-03A6-D59A5920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5EA6-BE42-BABB-6061-0F34259F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92E51-BD74-FBB4-E380-42551AF6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1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FCA8-19EB-AB92-FAA0-D25001A2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9905-D813-211F-3996-5AB1A01D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0C367-05C5-4732-ED7B-44D08079F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43796-C3B0-E4A6-4BC6-87C30A52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4B657-4BF6-97F3-E455-198DEDDC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0C184-634A-D4F3-2714-83BED2CE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D806-09FF-497E-445F-75700D12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8C600-26CF-D636-2B7D-90997D782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0B2B-A4C0-265C-268D-8C800F172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BC0E4-6A1D-A9B3-D1DD-9107783A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9F66B-81E9-C3D7-BFCC-88FB584A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89817-A114-45B7-638B-11B90584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6B5FE-FCA5-AFB0-9207-600BB1E1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86927-E752-B32C-A19F-AC1955F5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5DE4-0223-E37A-F24B-99425E07C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E52D6-A22B-4CC5-99C6-B2058FBF2E8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0EF34-D177-5D71-3D7F-EB3DADB30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7136-EFF5-BF6D-B867-CEE9BD6BF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80F7-C435-2BAE-FBF7-9516C31EB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D3825-C058-F2C2-4EEC-6345838C8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4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74D0-C4D2-03B1-B297-3DFCDA2A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hy-AM" dirty="0"/>
              <a:t>Առաջին կարգի տրամաբանություն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E51D-7F0C-6249-FBAE-79DC6400E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0"/>
            <a:ext cx="11142133" cy="5008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2000" dirty="0"/>
              <a:t>Հիմնական տարրերը՝</a:t>
            </a:r>
          </a:p>
          <a:p>
            <a:r>
              <a:rPr lang="hy-AM" sz="2000" dirty="0"/>
              <a:t>Փոփոխականներ - </a:t>
            </a:r>
            <a:r>
              <a:rPr lang="en-US" sz="2000" dirty="0"/>
              <a:t>x, y, z</a:t>
            </a:r>
            <a:endParaRPr lang="hy-AM" sz="2000" dirty="0"/>
          </a:p>
          <a:p>
            <a:r>
              <a:rPr lang="hy-AM" sz="2000" dirty="0"/>
              <a:t>Հաստատուններ - </a:t>
            </a:r>
            <a:r>
              <a:rPr lang="en-US" sz="2000" dirty="0"/>
              <a:t>a, b, c</a:t>
            </a:r>
            <a:endParaRPr lang="hy-AM" sz="2000" dirty="0"/>
          </a:p>
          <a:p>
            <a:r>
              <a:rPr lang="hy-AM" sz="2000" dirty="0"/>
              <a:t>Պրեդիկատներ - </a:t>
            </a:r>
            <a:r>
              <a:rPr lang="en-US" sz="2000" dirty="0"/>
              <a:t>P, Q, R</a:t>
            </a:r>
            <a:endParaRPr lang="hy-AM" sz="2000" dirty="0"/>
          </a:p>
          <a:p>
            <a:r>
              <a:rPr lang="hy-AM" sz="2000" dirty="0"/>
              <a:t>Ֆունկցիաներ - </a:t>
            </a:r>
            <a:r>
              <a:rPr lang="en-US" sz="2000" dirty="0"/>
              <a:t>f, g, h</a:t>
            </a:r>
            <a:endParaRPr lang="hy-AM" sz="2000" dirty="0"/>
          </a:p>
          <a:p>
            <a:r>
              <a:rPr lang="hy-AM" sz="2000" dirty="0"/>
              <a:t>Քվանտորներ - ∀, ∃</a:t>
            </a:r>
          </a:p>
          <a:p>
            <a:r>
              <a:rPr lang="hy-AM" sz="2000" dirty="0"/>
              <a:t>Տրամաբանական կապեր - ∧, ∨, ¬, →, 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313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E15E3-2385-D202-B40F-E1D3EA6B2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4899-1B77-5F8F-FBE1-21E9751F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60588"/>
            <a:ext cx="11209867" cy="1325563"/>
          </a:xfrm>
        </p:spPr>
        <p:txBody>
          <a:bodyPr/>
          <a:lstStyle/>
          <a:p>
            <a:pPr algn="ctr"/>
            <a:r>
              <a:rPr lang="hy-AM" dirty="0"/>
              <a:t>Առաջին կարգի տրամաբանության խնդիր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D4B7C-E24D-CF52-E76D-676844E1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420018"/>
            <a:ext cx="11142133" cy="48331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388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BD65-C848-C8E3-4400-840B701A6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4EBC-5F50-2A7E-5DDF-4ECB5566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97745"/>
          </a:xfrm>
        </p:spPr>
        <p:txBody>
          <a:bodyPr/>
          <a:lstStyle/>
          <a:p>
            <a:pPr algn="ctr"/>
            <a:r>
              <a:rPr lang="en-US" dirty="0">
                <a:latin typeface="Arial (Headings)"/>
              </a:rPr>
              <a:t>Vampire ATP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9E5B-2DE0-499F-04C9-B227A4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660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/>
              <a:t>Ավտոմատ թեորեմներ ապացուցող ծրագիր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D83EF-445E-D5E2-EB5C-2F97C38F1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B039-8272-D18C-9326-EE2DF6B4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97745"/>
          </a:xfrm>
        </p:spPr>
        <p:txBody>
          <a:bodyPr/>
          <a:lstStyle/>
          <a:p>
            <a:pPr algn="ctr"/>
            <a:r>
              <a:rPr lang="en-US" dirty="0">
                <a:latin typeface="Arial (Headings)"/>
              </a:rPr>
              <a:t>TPTP</a:t>
            </a:r>
            <a:r>
              <a:rPr lang="en-US" dirty="0"/>
              <a:t> </a:t>
            </a:r>
            <a:r>
              <a:rPr lang="hy-AM" dirty="0"/>
              <a:t>գրադարան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BCBD-8FED-90D2-0FAC-DA592278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660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/>
              <a:t>«Հազարավոր խնդիրներ թեորեմներ ապացուցող ծրագրերի համար»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234FC-928F-3B81-DAB2-B0F0BCC68BB3}"/>
              </a:ext>
            </a:extLst>
          </p:cNvPr>
          <p:cNvSpPr txBox="1"/>
          <p:nvPr/>
        </p:nvSpPr>
        <p:spPr>
          <a:xfrm>
            <a:off x="423332" y="1748573"/>
            <a:ext cx="5613401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y-AM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Ակսիոմներ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y-AM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Խնդիրներ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18F72-C1CD-D48D-FEFC-AB05B3EFC14E}"/>
              </a:ext>
            </a:extLst>
          </p:cNvPr>
          <p:cNvSpPr txBox="1"/>
          <p:nvPr/>
        </p:nvSpPr>
        <p:spPr>
          <a:xfrm>
            <a:off x="4910666" y="2027973"/>
            <a:ext cx="5613401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hy-AM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y-AM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Ակսիոմներ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y-AM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Խնդիրներ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8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A7AE1-A269-EF90-2002-22C1C78FB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8829-86D8-1101-8B5E-C3D3DE90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97745"/>
          </a:xfrm>
        </p:spPr>
        <p:txBody>
          <a:bodyPr/>
          <a:lstStyle/>
          <a:p>
            <a:pPr algn="ctr"/>
            <a:r>
              <a:rPr lang="en-US" dirty="0">
                <a:latin typeface="Arial (Headings)"/>
              </a:rPr>
              <a:t>TPTP</a:t>
            </a:r>
            <a:r>
              <a:rPr lang="en-US" dirty="0"/>
              <a:t> </a:t>
            </a:r>
            <a:r>
              <a:rPr lang="hy-AM" dirty="0"/>
              <a:t>ձևաչափ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0EFC-AAFA-8239-C258-ECDCC289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660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9B8D5-5F4C-C14C-4C61-DFBF1A1E4296}"/>
              </a:ext>
            </a:extLst>
          </p:cNvPr>
          <p:cNvSpPr txBox="1"/>
          <p:nvPr/>
        </p:nvSpPr>
        <p:spPr>
          <a:xfrm>
            <a:off x="6036733" y="1440796"/>
            <a:ext cx="561340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CNF</a:t>
            </a:r>
            <a:endParaRPr lang="hy-AM" sz="2200" dirty="0"/>
          </a:p>
          <a:p>
            <a:pPr algn="ctr"/>
            <a:r>
              <a:rPr lang="hy-AM" sz="2000" dirty="0"/>
              <a:t>Կոնյունկտիվ նորմալ ձև </a:t>
            </a:r>
            <a:r>
              <a:rPr lang="en-US" sz="2000" dirty="0"/>
              <a:t>(</a:t>
            </a:r>
            <a:r>
              <a:rPr lang="hy-AM" sz="2000" dirty="0"/>
              <a:t>ԿՆՁ</a:t>
            </a:r>
            <a:r>
              <a:rPr lang="en-US" sz="2000" dirty="0"/>
              <a:t>)</a:t>
            </a:r>
            <a:endParaRPr lang="hy-AM" sz="2000" dirty="0"/>
          </a:p>
          <a:p>
            <a:pPr algn="ctr"/>
            <a:endParaRPr lang="hy-AM" sz="2000" dirty="0"/>
          </a:p>
          <a:p>
            <a:r>
              <a:rPr lang="en-US" sz="2000" dirty="0"/>
              <a:t>CNF (</a:t>
            </a:r>
            <a:r>
              <a:rPr lang="hy-AM" sz="2000" dirty="0"/>
              <a:t>&lt;անուն&gt;, &lt;դեր&gt;, &lt;դիզյունկտ&gt;</a:t>
            </a:r>
            <a:r>
              <a:rPr lang="en-US" sz="2000" dirty="0"/>
              <a:t>)</a:t>
            </a:r>
            <a:endParaRPr lang="hy-AM" sz="2000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cnf</a:t>
            </a:r>
            <a:r>
              <a:rPr lang="en-US" dirty="0"/>
              <a:t>(</a:t>
            </a:r>
            <a:r>
              <a:rPr lang="en-US" dirty="0" err="1"/>
              <a:t>mathematicians_are_logical</a:t>
            </a:r>
            <a:r>
              <a:rPr lang="en-US" dirty="0"/>
              <a:t>, axiom,</a:t>
            </a:r>
          </a:p>
          <a:p>
            <a:r>
              <a:rPr lang="en-US" dirty="0"/>
              <a:t>            (~mathematician(X) | logical(X))).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cnf</a:t>
            </a:r>
            <a:r>
              <a:rPr lang="en-US" dirty="0"/>
              <a:t>(</a:t>
            </a:r>
            <a:r>
              <a:rPr lang="en-US" dirty="0" err="1"/>
              <a:t>some_mathematicians_are_creative</a:t>
            </a:r>
            <a:r>
              <a:rPr lang="en-US" dirty="0"/>
              <a:t>, axiom,</a:t>
            </a:r>
          </a:p>
          <a:p>
            <a:r>
              <a:rPr lang="en-US" dirty="0"/>
              <a:t>            mathematician(</a:t>
            </a:r>
            <a:r>
              <a:rPr lang="en-US" dirty="0" err="1"/>
              <a:t>creative_mathematician</a:t>
            </a:r>
            <a:r>
              <a:rPr lang="en-US" dirty="0"/>
              <a:t>)).</a:t>
            </a:r>
          </a:p>
          <a:p>
            <a:r>
              <a:rPr lang="en-US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cnf</a:t>
            </a:r>
            <a:r>
              <a:rPr lang="en-US" dirty="0"/>
              <a:t>(</a:t>
            </a:r>
            <a:r>
              <a:rPr lang="en-US" dirty="0" err="1"/>
              <a:t>creative_mathematician_is_creative</a:t>
            </a:r>
            <a:r>
              <a:rPr lang="en-US" dirty="0"/>
              <a:t>, axiom,</a:t>
            </a:r>
          </a:p>
          <a:p>
            <a:r>
              <a:rPr lang="en-US" dirty="0"/>
              <a:t>            creative(</a:t>
            </a:r>
            <a:r>
              <a:rPr lang="en-US" dirty="0" err="1"/>
              <a:t>creative_mathematician</a:t>
            </a:r>
            <a:r>
              <a:rPr lang="en-US" dirty="0"/>
              <a:t>)).</a:t>
            </a:r>
          </a:p>
          <a:p>
            <a:r>
              <a:rPr lang="en-US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cnf</a:t>
            </a:r>
            <a:r>
              <a:rPr lang="en-US" dirty="0"/>
              <a:t>(</a:t>
            </a:r>
            <a:r>
              <a:rPr lang="en-US" dirty="0" err="1"/>
              <a:t>negated_conclusion</a:t>
            </a:r>
            <a:r>
              <a:rPr lang="en-US" dirty="0"/>
              <a:t>, </a:t>
            </a:r>
            <a:r>
              <a:rPr lang="en-US" dirty="0" err="1"/>
              <a:t>negated_conjecture</a:t>
            </a:r>
            <a:r>
              <a:rPr lang="en-US" dirty="0"/>
              <a:t>,</a:t>
            </a:r>
          </a:p>
          <a:p>
            <a:r>
              <a:rPr lang="en-US" dirty="0"/>
              <a:t>           (~logical(X) | ~creative(X))).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CAA7A-AB82-AD87-9FDC-A2E3086EA572}"/>
              </a:ext>
            </a:extLst>
          </p:cNvPr>
          <p:cNvSpPr txBox="1"/>
          <p:nvPr/>
        </p:nvSpPr>
        <p:spPr>
          <a:xfrm>
            <a:off x="423332" y="1440796"/>
            <a:ext cx="5613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FOF</a:t>
            </a:r>
          </a:p>
          <a:p>
            <a:pPr algn="ctr"/>
            <a:r>
              <a:rPr lang="hy-AM" sz="2000" dirty="0"/>
              <a:t>Առաջին կարգի բանաձև</a:t>
            </a:r>
          </a:p>
          <a:p>
            <a:pPr algn="ctr"/>
            <a:endParaRPr lang="hy-AM" sz="2000" dirty="0"/>
          </a:p>
          <a:p>
            <a:r>
              <a:rPr lang="en-US" sz="2000" dirty="0"/>
              <a:t>FOF(</a:t>
            </a:r>
            <a:r>
              <a:rPr lang="hy-AM" sz="2000" dirty="0"/>
              <a:t>&lt;անուն&gt;, &lt;դեր&gt;, &lt;բանաձև&gt;</a:t>
            </a:r>
            <a:r>
              <a:rPr lang="en-US" sz="2000" dirty="0"/>
              <a:t>)</a:t>
            </a:r>
            <a:endParaRPr lang="hy-AM" sz="2000" dirty="0"/>
          </a:p>
          <a:p>
            <a:pPr algn="ctr"/>
            <a:endParaRPr lang="hy-AM" sz="20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maths_are_logical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axiom,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![X] : (math (X) =&gt; logical(X))).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some_maths_are_creative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axiom,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?[X] : (math(X) &amp; creative(X))).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logical_creative_conclusion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conjecture,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?[X] : (logical(X) &amp; creative(X))).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574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C9A5-A883-996E-6CE8-D81EE835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200763"/>
          </a:xfrm>
        </p:spPr>
        <p:txBody>
          <a:bodyPr/>
          <a:lstStyle/>
          <a:p>
            <a:pPr algn="ctr"/>
            <a:r>
              <a:rPr lang="hy-AM" dirty="0"/>
              <a:t>Սինթետիկ խնդիրների գեներացում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3067-F8ED-FFEF-33B7-9B76942F8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0" y="5488320"/>
            <a:ext cx="6409267" cy="9853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02D4D-1B4D-DD1E-A0EB-81798391F887}"/>
              </a:ext>
            </a:extLst>
          </p:cNvPr>
          <p:cNvSpPr txBox="1"/>
          <p:nvPr/>
        </p:nvSpPr>
        <p:spPr>
          <a:xfrm>
            <a:off x="541866" y="1640959"/>
            <a:ext cx="28786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TPTP </a:t>
            </a:r>
            <a:r>
              <a:rPr lang="hy-AM" sz="2000" dirty="0">
                <a:latin typeface="Arial" panose="020B0604020202020204" pitchFamily="34" charset="0"/>
                <a:cs typeface="Arial" panose="020B0604020202020204" pitchFamily="34" charset="0"/>
              </a:rPr>
              <a:t>ակսիոմներ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93CE9-DABC-957C-BBA3-B45E015131A6}"/>
              </a:ext>
            </a:extLst>
          </p:cNvPr>
          <p:cNvSpPr txBox="1"/>
          <p:nvPr/>
        </p:nvSpPr>
        <p:spPr>
          <a:xfrm>
            <a:off x="541865" y="2379623"/>
            <a:ext cx="287866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sz="2000" dirty="0"/>
              <a:t>Սինթետիկ</a:t>
            </a:r>
            <a:r>
              <a:rPr lang="en-US" sz="2000" dirty="0"/>
              <a:t> </a:t>
            </a:r>
            <a:r>
              <a:rPr lang="hy-AM" sz="2000" dirty="0"/>
              <a:t>ակսիոմներ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B9339-3158-2D09-4C97-80B41CEA136A}"/>
              </a:ext>
            </a:extLst>
          </p:cNvPr>
          <p:cNvSpPr txBox="1"/>
          <p:nvPr/>
        </p:nvSpPr>
        <p:spPr>
          <a:xfrm>
            <a:off x="4622800" y="2013982"/>
            <a:ext cx="32935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sz="2000" dirty="0"/>
              <a:t>Խնդրի գեներացում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4337B-697C-041F-D180-0C7E1C0172DC}"/>
              </a:ext>
            </a:extLst>
          </p:cNvPr>
          <p:cNvSpPr txBox="1"/>
          <p:nvPr/>
        </p:nvSpPr>
        <p:spPr>
          <a:xfrm>
            <a:off x="6908800" y="2668830"/>
            <a:ext cx="495300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sz="2000" dirty="0"/>
              <a:t>Խնդիրների օպտիմալ լուծում ավտոմատ ապացուցման ցրագրի միջոցով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2ED0F-4FAA-B591-1DA5-DF7E08D1ACF4}"/>
              </a:ext>
            </a:extLst>
          </p:cNvPr>
          <p:cNvSpPr txBox="1"/>
          <p:nvPr/>
        </p:nvSpPr>
        <p:spPr>
          <a:xfrm>
            <a:off x="3674533" y="3687208"/>
            <a:ext cx="484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Լուծման յուրաքանչյուր քայլի դուրս բերում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DEA6F-DD50-C2A4-6E07-F47FAB3D7C01}"/>
              </a:ext>
            </a:extLst>
          </p:cNvPr>
          <p:cNvSpPr txBox="1"/>
          <p:nvPr/>
        </p:nvSpPr>
        <p:spPr>
          <a:xfrm>
            <a:off x="541865" y="4536309"/>
            <a:ext cx="4080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Հնարավոր այլ քայլերի դուրս բերում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193B3-0535-0F87-BE5E-7CF99CF36D1E}"/>
              </a:ext>
            </a:extLst>
          </p:cNvPr>
          <p:cNvSpPr txBox="1"/>
          <p:nvPr/>
        </p:nvSpPr>
        <p:spPr>
          <a:xfrm>
            <a:off x="6189132" y="4536309"/>
            <a:ext cx="4080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Խնդրի ամբողջական ձևակերպում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74DCBA-85E8-3E98-FB6F-7D89B85FF46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20533" y="1841014"/>
            <a:ext cx="1202267" cy="222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5206D4-AD69-7834-6037-256CCE0F7A8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420533" y="2326250"/>
            <a:ext cx="1202267" cy="253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96C0B37-66CA-95AF-473D-6361C4737567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7916333" y="2214037"/>
            <a:ext cx="1468968" cy="4547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0EB3127-FE04-7649-6B0C-FEFFDB43F28F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8703805" y="3190378"/>
            <a:ext cx="495158" cy="8678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BC69D86-C09B-F3D9-1530-0DEE4E832DC6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2582333" y="3871873"/>
            <a:ext cx="1092200" cy="6644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C82850-F8EC-44EE-2149-C4C525E572A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622800" y="4720975"/>
            <a:ext cx="1566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7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9687-A725-763B-8E2A-062DF9BC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50145"/>
          </a:xfrm>
        </p:spPr>
        <p:txBody>
          <a:bodyPr/>
          <a:lstStyle/>
          <a:p>
            <a:pPr algn="ctr"/>
            <a:r>
              <a:rPr lang="hy-AM" dirty="0"/>
              <a:t>Խնդրի գեներացում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51B45-5901-D8E5-C60D-9B820ACF2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8400"/>
                <a:ext cx="10515600" cy="5008563"/>
              </a:xfrm>
            </p:spPr>
            <p:txBody>
              <a:bodyPr>
                <a:normAutofit/>
              </a:bodyPr>
              <a:lstStyle/>
              <a:p>
                <a:r>
                  <a:rPr lang="hy-AM" sz="1800" dirty="0"/>
                  <a:t>Քայլ 1՝ ակսիոմների ցանկի ներմուծում։</a:t>
                </a:r>
              </a:p>
              <a:p>
                <a:r>
                  <a:rPr lang="hy-AM" sz="1800" dirty="0"/>
                  <a:t>Քայլ 2՝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y-AM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y-AM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→…→</m:t>
                        </m:r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hy-AM" sz="1800" dirty="0">
                    <a:effectLst/>
                    <a:latin typeface="ArialUnicode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hy-AM" sz="1800" dirty="0">
                    <a:latin typeface="ArialUnicode"/>
                    <a:ea typeface="MS Mincho" panose="02020609040205080304" pitchFamily="49" charset="-128"/>
                    <a:cs typeface="Arial" panose="020B0604020202020204" pitchFamily="34" charset="0"/>
                  </a:rPr>
                  <a:t>շղթայի կառուցում։ Օրինակ՝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hy-AM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hy-AM" sz="18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ժ</m:t>
                    </m:r>
                  </m:oMath>
                </a14:m>
                <a:r>
                  <a:rPr lang="hy-AM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hy-AM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hy-AM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ժ</m:t>
                    </m:r>
                  </m:oMath>
                </a14:m>
                <a:r>
                  <a:rPr lang="hy-AM" sz="1800" dirty="0"/>
                  <a:t>, </a:t>
                </a:r>
              </a:p>
              <a:p>
                <a:r>
                  <a:rPr lang="hy-AM" sz="1800" dirty="0"/>
                  <a:t>Քայլ 3՝ ստացված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hy-AM" sz="1800" dirty="0">
                    <a:effectLst/>
                    <a:latin typeface="ArialUnicode"/>
                    <a:ea typeface="MS Mincho" panose="02020609040205080304" pitchFamily="49" charset="-128"/>
                    <a:cs typeface="Arial" panose="020B0604020202020204" pitchFamily="34" charset="0"/>
                  </a:rPr>
                  <a:t> դիզյունկտի ժխտում։ Օրինակ՝ ։</a:t>
                </a:r>
              </a:p>
              <a:p>
                <a:r>
                  <a:rPr lang="hy-AM" sz="1800"/>
                  <a:t>Քայլ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51B45-5901-D8E5-C60D-9B820ACF2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8400"/>
                <a:ext cx="10515600" cy="5008563"/>
              </a:xfrm>
              <a:blipFill>
                <a:blip r:embed="rId2"/>
                <a:stretch>
                  <a:fillRect l="-406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4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339</Words>
  <Application>Microsoft Office PowerPoint</Application>
  <PresentationFormat>Widescreen</PresentationFormat>
  <Paragraphs>62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(Headings)</vt:lpstr>
      <vt:lpstr>ArialUnicode</vt:lpstr>
      <vt:lpstr>Calibri</vt:lpstr>
      <vt:lpstr>Calibri Light</vt:lpstr>
      <vt:lpstr>Cambria Math</vt:lpstr>
      <vt:lpstr>Office Theme</vt:lpstr>
      <vt:lpstr>PowerPoint Presentation</vt:lpstr>
      <vt:lpstr>Առաջին կարգի տրամաբանություն</vt:lpstr>
      <vt:lpstr>Առաջին կարգի տրամաբանության խնդիր</vt:lpstr>
      <vt:lpstr>Vampire ATP</vt:lpstr>
      <vt:lpstr>TPTP գրադարան</vt:lpstr>
      <vt:lpstr>TPTP ձևաչափ</vt:lpstr>
      <vt:lpstr>Սինթետիկ խնդիրների գեներացում</vt:lpstr>
      <vt:lpstr>Խնդրի գեներացում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Vahagn Voskanyan</dc:creator>
  <cp:lastModifiedBy>Vahagn Voskanyan</cp:lastModifiedBy>
  <cp:revision>20</cp:revision>
  <dcterms:created xsi:type="dcterms:W3CDTF">2025-05-15T08:51:13Z</dcterms:created>
  <dcterms:modified xsi:type="dcterms:W3CDTF">2025-05-18T14:55:00Z</dcterms:modified>
</cp:coreProperties>
</file>