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66" r:id="rId6"/>
    <p:sldId id="272" r:id="rId7"/>
    <p:sldId id="267" r:id="rId8"/>
    <p:sldId id="268" r:id="rId9"/>
    <p:sldId id="269" r:id="rId10"/>
    <p:sldId id="260" r:id="rId11"/>
    <p:sldId id="261" r:id="rId12"/>
    <p:sldId id="274" r:id="rId13"/>
    <p:sldId id="263" r:id="rId14"/>
    <p:sldId id="264" r:id="rId15"/>
    <p:sldId id="265" r:id="rId16"/>
    <p:sldId id="270" r:id="rId17"/>
    <p:sldId id="27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56DA-35B3-46BD-A279-3AF6E0F0A3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E7B6-1D2D-4A4B-81B6-CFDCA3A7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1716-1B43-3EF9-70AC-B3F6E8C7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19639-1CAF-9514-3723-C9EA6EC45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54A3F-AC50-2626-B660-12F50D14B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F396-11EA-5DFD-56AB-1D0CE48E3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7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85BD-C8BD-92C8-C022-0F7B3398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00FB8-35D6-E0E0-ADB2-951DE1948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C64BF-50AF-A030-A498-3564952D5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29CC2-6F13-85B1-31E9-83F37585B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404D-545F-5876-DF89-7757C6C2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2CC7-464B-154B-3527-446D3956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086A-0DF8-A751-2E8C-85A74C52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5ED3-8958-9730-EE79-7FE9CC7B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3A6D-0AB7-324E-D8F3-159360CD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5E3F-155C-D5F0-306F-5A9B1F2C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770-568D-CC53-3E5D-89A3ED88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6979-EA39-A121-F861-2CFBB5C9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3783-B609-00CE-9E24-C702A51F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8E75-D085-C4CF-9F0A-31DC9956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719DB-2755-FEF2-5FE9-26217DB5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7E26-CD0C-F422-0AA7-E505F1AC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3900-340D-74CD-72B1-0DEED74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B925-E678-4C28-4019-503A8A7C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955-2283-D0DA-A627-D6C6E9ED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F049-5FAD-EA7A-253D-6B31B950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B999-7063-70B9-0471-77B20583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7C19-FAAF-DB35-E2A7-A4AC06BA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A15D-325C-E9D8-237A-21FDECBB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44E4-8141-A434-1D54-7E73549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28CE-99D6-E53E-C5BF-0714C823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A407-8EAF-AAD5-5331-5FF1AD6B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64DD-6F84-DBD8-AEA0-4FE1D914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4C31-7383-1684-A3FC-81ED94B4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B8CB-6ECA-0B0A-43FF-DCE17FC8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67CA-D3EB-044E-CBAE-FA5F66FD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DE0B-C82D-32F6-385D-DD72BC6CD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EA53-BEF0-CB38-F857-A699A293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148BC-F4E4-AC7B-A217-8B507CDD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D5C71-3CB7-0D65-B603-3AA2FAA7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4738F-FBAD-9DBF-6122-BD2A4D40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CA20-9500-5983-781E-CB7DE6E7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625E-7FA0-D570-01F1-11BD2FF0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EA84-84F6-36DD-3C25-8EF83866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5764F-B812-C03E-D078-68517537A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20372-568C-B20F-B3DC-C4E6B1DF8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5BC35-05B4-D107-A76A-53CE0275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459F0-52AE-76DE-5C97-DF22D5AE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A4C76-4775-3D69-6DC4-E580927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C3D-67B8-42C7-3E95-FB00EBB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C8AD2-3693-79AC-5D5D-C1BC319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4253-BFA0-8296-154A-81751085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0F8B2-627F-B9FF-BFE0-D0FD0633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A9840-3A75-1CB4-03A6-D59A5920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5EA6-BE42-BABB-6061-0F34259F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2E51-BD74-FBB4-E380-42551AF6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FCA8-19EB-AB92-FAA0-D25001A2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9905-D813-211F-3996-5AB1A01D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0C367-05C5-4732-ED7B-44D08079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3796-C3B0-E4A6-4BC6-87C30A52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B657-4BF6-97F3-E455-198DEDDC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C184-634A-D4F3-2714-83BED2CE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D806-09FF-497E-445F-75700D1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8C600-26CF-D636-2B7D-90997D78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0B2B-A4C0-265C-268D-8C800F17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BC0E4-6A1D-A9B3-D1DD-9107783A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9F66B-81E9-C3D7-BFCC-88FB584A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89817-A114-45B7-638B-11B9058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6B5FE-FCA5-AFB0-9207-600BB1E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6927-E752-B32C-A19F-AC1955F5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5DE4-0223-E37A-F24B-99425E07C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EF34-D177-5D71-3D7F-EB3DADB30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7136-EFF5-BF6D-B867-CEE9BD6BF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600.png"/><Relationship Id="rId7" Type="http://schemas.openxmlformats.org/officeDocument/2006/relationships/image" Target="../media/image12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900.png"/><Relationship Id="rId5" Type="http://schemas.openxmlformats.org/officeDocument/2006/relationships/image" Target="../media/image1800.png"/><Relationship Id="rId10" Type="http://schemas.openxmlformats.org/officeDocument/2006/relationships/image" Target="../media/image150.png"/><Relationship Id="rId4" Type="http://schemas.openxmlformats.org/officeDocument/2006/relationships/image" Target="../media/image1700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0.png"/><Relationship Id="rId7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15.png"/><Relationship Id="rId4" Type="http://schemas.openxmlformats.org/officeDocument/2006/relationships/image" Target="../media/image17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00.png"/><Relationship Id="rId7" Type="http://schemas.openxmlformats.org/officeDocument/2006/relationships/image" Target="../media/image1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0.png"/><Relationship Id="rId10" Type="http://schemas.openxmlformats.org/officeDocument/2006/relationships/image" Target="../media/image15.png"/><Relationship Id="rId4" Type="http://schemas.openxmlformats.org/officeDocument/2006/relationships/image" Target="../media/image2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80F7-C435-2BAE-FBF7-9516C31EB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3825-C058-F2C2-4EEC-6345838C8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BD65-C848-C8E3-4400-840B701A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4EBC-5F50-2A7E-5DDF-4ECB5566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99345"/>
          </a:xfrm>
        </p:spPr>
        <p:txBody>
          <a:bodyPr/>
          <a:lstStyle/>
          <a:p>
            <a:pPr algn="ctr"/>
            <a:r>
              <a:rPr lang="en-US" dirty="0">
                <a:latin typeface="Arial (Headings)"/>
              </a:rPr>
              <a:t>Vampire ATP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9E5B-2DE0-499F-04C9-B227A4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439333"/>
            <a:ext cx="10312400" cy="5400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hy-AM" sz="2200" dirty="0"/>
              <a:t>Որոնման ստրատեգիաներ</a:t>
            </a:r>
          </a:p>
          <a:p>
            <a:pPr lvl="1"/>
            <a:r>
              <a:rPr lang="en-US" sz="2000" dirty="0"/>
              <a:t>AVATAR (Advanced Vampire Architecture for Theories and Resolution)</a:t>
            </a:r>
            <a:endParaRPr lang="hy-AM" sz="2000" dirty="0"/>
          </a:p>
          <a:p>
            <a:pPr lvl="1"/>
            <a:r>
              <a:rPr lang="en-US" sz="2000" dirty="0"/>
              <a:t>Limited Resource Strategy (LRS)</a:t>
            </a:r>
            <a:endParaRPr lang="hy-AM" sz="2000" dirty="0"/>
          </a:p>
          <a:p>
            <a:pPr lvl="1"/>
            <a:r>
              <a:rPr lang="en-US" sz="2000" dirty="0"/>
              <a:t>Symbol elimination technique</a:t>
            </a:r>
            <a:endParaRPr lang="hy-AM" sz="2000" dirty="0"/>
          </a:p>
          <a:p>
            <a:pPr lvl="1"/>
            <a:r>
              <a:rPr lang="en-US" sz="2000" dirty="0"/>
              <a:t>DISCOUNT</a:t>
            </a:r>
            <a:r>
              <a:rPr lang="hy-AM" sz="2000" dirty="0"/>
              <a:t> </a:t>
            </a:r>
            <a:r>
              <a:rPr lang="en-US" sz="2000" dirty="0"/>
              <a:t>saturation algorithm</a:t>
            </a:r>
          </a:p>
          <a:p>
            <a:pPr lvl="1"/>
            <a:r>
              <a:rPr lang="en-US" sz="2000" dirty="0"/>
              <a:t>KBO (Knuth-Bendix Ordering)</a:t>
            </a:r>
          </a:p>
          <a:p>
            <a:pPr lvl="1"/>
            <a:r>
              <a:rPr lang="en-US" sz="2000" dirty="0"/>
              <a:t>RPO (Recursive Path Ordering)</a:t>
            </a:r>
          </a:p>
          <a:p>
            <a:pPr lvl="1"/>
            <a:endParaRPr lang="hy-AM" sz="2000" dirty="0"/>
          </a:p>
          <a:p>
            <a:pPr marL="514350" indent="-514350">
              <a:buFont typeface="+mj-lt"/>
              <a:buAutoNum type="arabicPeriod"/>
            </a:pPr>
            <a:r>
              <a:rPr lang="hy-AM" sz="2200" dirty="0"/>
              <a:t>Հատուկ տեխնիկաներ</a:t>
            </a:r>
          </a:p>
          <a:p>
            <a:pPr lvl="1"/>
            <a:r>
              <a:rPr lang="en-US" sz="2000" dirty="0"/>
              <a:t>SOS (Set of Support) strategy</a:t>
            </a:r>
            <a:endParaRPr lang="hy-AM" sz="2000" dirty="0"/>
          </a:p>
          <a:p>
            <a:pPr lvl="1"/>
            <a:r>
              <a:rPr lang="en-US" sz="2000" dirty="0"/>
              <a:t>Literal selection functions</a:t>
            </a:r>
            <a:endParaRPr lang="hy-AM" sz="2000" dirty="0"/>
          </a:p>
          <a:p>
            <a:pPr lvl="1"/>
            <a:r>
              <a:rPr lang="en-US" sz="2000" dirty="0"/>
              <a:t>Redundancy elimination</a:t>
            </a:r>
          </a:p>
          <a:p>
            <a:pPr lvl="1"/>
            <a:r>
              <a:rPr lang="en-US" sz="2000" dirty="0"/>
              <a:t>LASV (Limited Assignment of Split Variables)</a:t>
            </a:r>
          </a:p>
          <a:p>
            <a:pPr lvl="1"/>
            <a:r>
              <a:rPr lang="en-US" sz="2000" dirty="0"/>
              <a:t>Colored proof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0ED5A-90F3-A217-7FA9-C457C363CECA}"/>
              </a:ext>
            </a:extLst>
          </p:cNvPr>
          <p:cNvSpPr txBox="1"/>
          <p:nvPr/>
        </p:nvSpPr>
        <p:spPr>
          <a:xfrm>
            <a:off x="1816100" y="1016000"/>
            <a:ext cx="8559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y-AM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Ավտոմատ թեորեմներ ապացուցող ծրագիր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994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7AE1-A269-EF90-2002-22C1C78FB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8829-86D8-1101-8B5E-C3D3DE90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7745"/>
          </a:xfrm>
        </p:spPr>
        <p:txBody>
          <a:bodyPr/>
          <a:lstStyle/>
          <a:p>
            <a:pPr algn="ctr"/>
            <a:r>
              <a:rPr lang="en-US" dirty="0">
                <a:latin typeface="Arial (Headings)"/>
              </a:rPr>
              <a:t>TPTP</a:t>
            </a:r>
            <a:r>
              <a:rPr lang="hy-AM" dirty="0">
                <a:latin typeface="Arial (Headings)"/>
              </a:rPr>
              <a:t> </a:t>
            </a:r>
            <a:r>
              <a:rPr lang="hy-AM" dirty="0"/>
              <a:t>գրադարան և</a:t>
            </a:r>
            <a:r>
              <a:rPr lang="en-US" dirty="0"/>
              <a:t> </a:t>
            </a:r>
            <a:r>
              <a:rPr lang="hy-AM" dirty="0"/>
              <a:t>ձևաչափ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9B8D5-5F4C-C14C-4C61-DFBF1A1E4296}"/>
              </a:ext>
            </a:extLst>
          </p:cNvPr>
          <p:cNvSpPr txBox="1"/>
          <p:nvPr/>
        </p:nvSpPr>
        <p:spPr>
          <a:xfrm>
            <a:off x="6036733" y="1828800"/>
            <a:ext cx="56134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CNF</a:t>
            </a:r>
            <a:endParaRPr lang="hy-AM" sz="2200" dirty="0"/>
          </a:p>
          <a:p>
            <a:pPr algn="ctr"/>
            <a:r>
              <a:rPr lang="hy-AM" sz="2000" dirty="0"/>
              <a:t>Կոնյունկտիվ նորմալ ձև </a:t>
            </a:r>
            <a:r>
              <a:rPr lang="en-US" sz="2000" dirty="0"/>
              <a:t>(</a:t>
            </a:r>
            <a:r>
              <a:rPr lang="hy-AM" sz="2000" dirty="0"/>
              <a:t>ԿՆՁ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hy-AM" sz="2000" dirty="0"/>
          </a:p>
          <a:p>
            <a:r>
              <a:rPr lang="en-US" sz="2000" dirty="0"/>
              <a:t>CNF (</a:t>
            </a:r>
            <a:r>
              <a:rPr lang="hy-AM" sz="2000" dirty="0"/>
              <a:t>&lt;անուն&gt;, &lt;դեր&gt;, &lt;դիզյունկտ&gt;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mathematicians_are_logical</a:t>
            </a:r>
            <a:r>
              <a:rPr lang="en-US" dirty="0"/>
              <a:t>, axiom,</a:t>
            </a:r>
          </a:p>
          <a:p>
            <a:r>
              <a:rPr lang="en-US" dirty="0"/>
              <a:t>            (~mathematician(X) | logical(X))).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some_mathematicians_are_creative</a:t>
            </a:r>
            <a:r>
              <a:rPr lang="en-US" dirty="0"/>
              <a:t>, axiom,</a:t>
            </a:r>
          </a:p>
          <a:p>
            <a:r>
              <a:rPr lang="en-US" dirty="0"/>
              <a:t>            mathematician(</a:t>
            </a:r>
            <a:r>
              <a:rPr lang="en-US" dirty="0" err="1"/>
              <a:t>creative_mathematician</a:t>
            </a:r>
            <a:r>
              <a:rPr lang="en-US" dirty="0"/>
              <a:t>)).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creative_mathematician_is_creative</a:t>
            </a:r>
            <a:r>
              <a:rPr lang="en-US" dirty="0"/>
              <a:t>, axiom,</a:t>
            </a:r>
          </a:p>
          <a:p>
            <a:r>
              <a:rPr lang="en-US" dirty="0"/>
              <a:t>            creative(</a:t>
            </a:r>
            <a:r>
              <a:rPr lang="en-US" dirty="0" err="1"/>
              <a:t>creative_mathematician</a:t>
            </a:r>
            <a:r>
              <a:rPr lang="en-US" dirty="0"/>
              <a:t>)).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negated_conclusion</a:t>
            </a:r>
            <a:r>
              <a:rPr lang="en-US" dirty="0"/>
              <a:t>, </a:t>
            </a:r>
            <a:r>
              <a:rPr lang="en-US" dirty="0" err="1"/>
              <a:t>negated_conjecture</a:t>
            </a:r>
            <a:r>
              <a:rPr lang="en-US" dirty="0"/>
              <a:t>,</a:t>
            </a:r>
          </a:p>
          <a:p>
            <a:r>
              <a:rPr lang="en-US" dirty="0"/>
              <a:t>           (~logical(X) | ~creative(X))).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AA7A-AB82-AD87-9FDC-A2E3086EA572}"/>
              </a:ext>
            </a:extLst>
          </p:cNvPr>
          <p:cNvSpPr txBox="1"/>
          <p:nvPr/>
        </p:nvSpPr>
        <p:spPr>
          <a:xfrm>
            <a:off x="423332" y="1828800"/>
            <a:ext cx="5613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FOF</a:t>
            </a:r>
          </a:p>
          <a:p>
            <a:pPr algn="ctr"/>
            <a:r>
              <a:rPr lang="hy-AM" sz="2000" dirty="0"/>
              <a:t>Առաջին կարգի բանաձև</a:t>
            </a:r>
          </a:p>
          <a:p>
            <a:pPr algn="ctr"/>
            <a:endParaRPr lang="hy-AM" sz="2000" dirty="0"/>
          </a:p>
          <a:p>
            <a:r>
              <a:rPr lang="en-US" sz="2000" dirty="0"/>
              <a:t>FOF(</a:t>
            </a:r>
            <a:r>
              <a:rPr lang="hy-AM" sz="2000" dirty="0"/>
              <a:t>&lt;անուն&gt;, &lt;դեր&gt;, &lt;բանաձև&gt;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hy-AM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maths_are_logical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axiom,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![X] : (math (X) =&gt; logical(X))).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some_maths_are_creative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axiom,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?[X] : (math(X) &amp; creative(X))).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logical_creative_conclusion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conjecture,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?[X] : (logical(X) &amp; creative(X))).</a:t>
            </a:r>
          </a:p>
          <a:p>
            <a:pPr algn="ctr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D0650A-A792-830C-5AFF-30733665FA2E}"/>
              </a:ext>
            </a:extLst>
          </p:cNvPr>
          <p:cNvSpPr txBox="1">
            <a:spLocks/>
          </p:cNvSpPr>
          <p:nvPr/>
        </p:nvSpPr>
        <p:spPr>
          <a:xfrm>
            <a:off x="110066" y="1016000"/>
            <a:ext cx="12192000" cy="66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/>
              <a:t>«Հազարավոր խնդիրներ թեորեմներ ապացուցող ծրագրերի համար»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4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D1E51-B7B5-A420-494A-CFFCB9DA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BBA-748E-1559-E0FA-7202ABD9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75140"/>
            <a:ext cx="11209867" cy="974727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Բազմաթիվ ընտրության հնարավորություններ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DBF338E-3475-2281-9536-C4D9FDF28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DBF338E-3475-2281-9536-C4D9FDF2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332AAAE-E666-4ADE-4B4A-2336D11960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4869" y="2480450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332AAAE-E666-4ADE-4B4A-2336D1196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69" y="2480450"/>
                <a:ext cx="1828800" cy="376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FB2BC11-808B-A91B-2238-50E4AB29A0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3669" y="350252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FB2BC11-808B-A91B-2238-50E4AB29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69" y="3502527"/>
                <a:ext cx="1828800" cy="37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716143-B240-AA20-4EF4-3E68ACF1E0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8117" y="5904286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□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716143-B240-AA20-4EF4-3E68ACF1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17" y="5904286"/>
                <a:ext cx="1828800" cy="376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5DAA7F7-AD96-0A51-C107-D264FB2DF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5DAA7F7-AD96-0A51-C107-D264FB2D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5A707D3-9991-D083-DFD2-29E8B9FBC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5A707D3-9991-D083-DFD2-29E8B9F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BF2CC04-C93E-08A5-84CA-B86CFB9CB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BF2CC04-C93E-08A5-84CA-B86CFB9C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FED46A7B-47E8-2D1F-B3FD-3F76E9A32C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FED46A7B-47E8-2D1F-B3FD-3F76E9A3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DB199F8-8350-0EF7-8B82-34E557378E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DB199F8-8350-0EF7-8B82-34E55737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65DF03-ED69-E656-9258-3B256CFD4F2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892835" y="1640414"/>
            <a:ext cx="1266434" cy="84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2C017F-96C8-21F4-A9B0-700F7CDA8BE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159269" y="1646757"/>
            <a:ext cx="752474" cy="833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E29112-F730-C8ED-BFB2-E89861F626B3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>
            <a:off x="3988069" y="3879295"/>
            <a:ext cx="2819130" cy="803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BC4BA7-6511-DDDB-6042-15B19ACFCA9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159269" y="2857218"/>
            <a:ext cx="1828800" cy="64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AC4A6-3CCD-1980-ED60-1A6FF9BAC2E4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3988069" y="1642534"/>
            <a:ext cx="6999302" cy="185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D5FBF7CA-9B35-8976-78F4-DF7D2C2FC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2799" y="4682846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D5FBF7CA-9B35-8976-78F4-DF7D2C2F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99" y="4682846"/>
                <a:ext cx="1828800" cy="3767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A5349E-C5EA-51AC-37DD-BFF003052F38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4930650" y="1640414"/>
            <a:ext cx="1876549" cy="3042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3E1D56-BAA7-E768-C61E-0901979144FD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>
            <a:off x="6807199" y="5059614"/>
            <a:ext cx="2105318" cy="84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4DCA68-DEC7-D600-48FD-AEB9FF1F9205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 flipH="1">
            <a:off x="8912517" y="1642527"/>
            <a:ext cx="55947" cy="426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0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9A5-A883-996E-6CE8-D81EE835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00763"/>
          </a:xfrm>
        </p:spPr>
        <p:txBody>
          <a:bodyPr/>
          <a:lstStyle/>
          <a:p>
            <a:pPr algn="ctr"/>
            <a:r>
              <a:rPr lang="hy-AM" dirty="0"/>
              <a:t>Սինթետիկ խնդիրների ստեղծում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02D4D-1B4D-DD1E-A0EB-81798391F887}"/>
              </a:ext>
            </a:extLst>
          </p:cNvPr>
          <p:cNvSpPr txBox="1"/>
          <p:nvPr/>
        </p:nvSpPr>
        <p:spPr>
          <a:xfrm>
            <a:off x="719665" y="1244849"/>
            <a:ext cx="2878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TPTP </a:t>
            </a:r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աքսիոմներ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կամ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Սինթետիկ աքսիոմներ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93CE9-DABC-957C-BBA3-B45E015131A6}"/>
              </a:ext>
            </a:extLst>
          </p:cNvPr>
          <p:cNvSpPr txBox="1"/>
          <p:nvPr/>
        </p:nvSpPr>
        <p:spPr>
          <a:xfrm>
            <a:off x="4525434" y="2168179"/>
            <a:ext cx="2878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Վարկածի ժխտում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B9339-3158-2D09-4C97-80B41CEA136A}"/>
              </a:ext>
            </a:extLst>
          </p:cNvPr>
          <p:cNvSpPr txBox="1"/>
          <p:nvPr/>
        </p:nvSpPr>
        <p:spPr>
          <a:xfrm>
            <a:off x="719665" y="2748007"/>
            <a:ext cx="2878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Խնդրի ձևակերպում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37B-697C-041F-D180-0C7E1C0172DC}"/>
              </a:ext>
            </a:extLst>
          </p:cNvPr>
          <p:cNvSpPr txBox="1"/>
          <p:nvPr/>
        </p:nvSpPr>
        <p:spPr>
          <a:xfrm>
            <a:off x="6874935" y="3013501"/>
            <a:ext cx="4842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Խնդիրների օպտիմալ լուծում ավտոմատ ապացուցման ցրագրի միջոցով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2ED0F-4FAA-B591-1DA5-DF7E08D1ACF4}"/>
              </a:ext>
            </a:extLst>
          </p:cNvPr>
          <p:cNvSpPr txBox="1"/>
          <p:nvPr/>
        </p:nvSpPr>
        <p:spPr>
          <a:xfrm>
            <a:off x="2103967" y="4120240"/>
            <a:ext cx="484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Լուծման յուրաքանչյուր քայլի դուրս բերում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DEA6F-DD50-C2A4-6E07-F47FAB3D7C01}"/>
              </a:ext>
            </a:extLst>
          </p:cNvPr>
          <p:cNvSpPr txBox="1"/>
          <p:nvPr/>
        </p:nvSpPr>
        <p:spPr>
          <a:xfrm>
            <a:off x="7704666" y="5099139"/>
            <a:ext cx="4080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Հնարավոր այլ քայլերի դուրս բերում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193B3-0535-0F87-BE5E-7CF99CF36D1E}"/>
              </a:ext>
            </a:extLst>
          </p:cNvPr>
          <p:cNvSpPr txBox="1"/>
          <p:nvPr/>
        </p:nvSpPr>
        <p:spPr>
          <a:xfrm>
            <a:off x="2637366" y="5884353"/>
            <a:ext cx="4080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Խնդրի ամբողջական ձևակերպում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6C0B37-66CA-95AF-473D-6361C473756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598332" y="2352845"/>
            <a:ext cx="927102" cy="579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0AB2A8C-12E5-736B-B003-114605F7D1F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98332" y="1706514"/>
            <a:ext cx="927102" cy="646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E94CD6A-5C62-A510-8EEC-35BBD3B6B53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404102" y="2352845"/>
            <a:ext cx="1892300" cy="660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68FF242-A34D-9D82-5205-39067A0FC4F1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4525435" y="3336666"/>
            <a:ext cx="2349501" cy="7835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BADF28-DA04-AF1D-73F4-602D24527A3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4677834" y="5283805"/>
            <a:ext cx="3026832" cy="6005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598EF64-CFEE-B755-D219-46E85C6507F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946900" y="4304906"/>
            <a:ext cx="2798234" cy="794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7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687-A725-763B-8E2A-062DF9BC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1612"/>
          </a:xfrm>
        </p:spPr>
        <p:txBody>
          <a:bodyPr/>
          <a:lstStyle/>
          <a:p>
            <a:pPr algn="ctr"/>
            <a:r>
              <a:rPr lang="hy-AM" dirty="0"/>
              <a:t>Խնդրի ձևակերպում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1B45-5901-D8E5-C60D-9B820ACF2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134" y="1151467"/>
                <a:ext cx="6417733" cy="3987799"/>
              </a:xfrm>
            </p:spPr>
            <p:txBody>
              <a:bodyPr>
                <a:normAutofit/>
              </a:bodyPr>
              <a:lstStyle/>
              <a:p>
                <a:r>
                  <a:rPr lang="hy-AM" sz="1800" dirty="0"/>
                  <a:t>Քայլ 1՝ աքսիոմների ցանկի ներմուծում։</a:t>
                </a:r>
                <a:r>
                  <a:rPr lang="en-US" sz="1800" dirty="0"/>
                  <a:t> </a:t>
                </a:r>
                <a:r>
                  <a:rPr lang="hy-AM" sz="1800" dirty="0"/>
                  <a:t>Օրինակ՝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hy-AM" sz="1800" dirty="0"/>
                  <a:t>,</a:t>
                </a:r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hy-AM" sz="1800" dirty="0"/>
                  <a:t>,</a:t>
                </a:r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hy-AM" sz="1800" dirty="0"/>
                  <a:t>Քայլ 2՝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→…→</m:t>
                        </m:r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y-AM" sz="1800" dirty="0">
                    <a:effectLst/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hy-AM" sz="1800" dirty="0"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շղթայի կառուցում։ Օրինակ՝</a:t>
                </a:r>
                <a:endParaRPr lang="en-US" sz="1800" dirty="0">
                  <a:latin typeface="ArialUnicode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hy-AM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i="1" dirty="0"/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hy-AM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0" lang="hy-AM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hy-AM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kumimoji="0" lang="hy-AM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hy-AM" sz="1800" dirty="0"/>
              </a:p>
              <a:p>
                <a:r>
                  <a:rPr lang="hy-AM" sz="1800" dirty="0"/>
                  <a:t>Քայլ 3՝ ստացված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y-AM" sz="1800" dirty="0">
                    <a:effectLst/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 դիզյունկտի ժխտում։</a:t>
                </a:r>
                <a:endParaRPr lang="en-US" sz="1800" dirty="0">
                  <a:effectLst/>
                  <a:latin typeface="ArialUnicode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∧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hy-AM" sz="1800" dirty="0">
                  <a:effectLst/>
                  <a:latin typeface="ArialUnicode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1B45-5901-D8E5-C60D-9B820ACF2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4" y="1151467"/>
                <a:ext cx="6417733" cy="3987799"/>
              </a:xfrm>
              <a:blipFill>
                <a:blip r:embed="rId2"/>
                <a:stretch>
                  <a:fillRect l="-760"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1601C8-1FEF-54A8-880C-B7CBE78F6448}"/>
                  </a:ext>
                </a:extLst>
              </p:cNvPr>
              <p:cNvSpPr txBox="1"/>
              <p:nvPr/>
            </p:nvSpPr>
            <p:spPr>
              <a:xfrm>
                <a:off x="7552266" y="2235199"/>
                <a:ext cx="4165600" cy="299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hy-AM" sz="2400" dirty="0">
                    <a:solidFill>
                      <a:prstClr val="black"/>
                    </a:solidFill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Խնդիր</a:t>
                </a:r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hy-AM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Աքսիոմներ՝</a:t>
                </a:r>
                <a:endParaRPr kumimoji="0" lang="hy-AM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hy-AM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,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hy-AM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,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kumimoji="0" lang="hy-AM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hy-AM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hy-AM" dirty="0"/>
                  <a:t>Վարկածի ժխտում՝</a:t>
                </a:r>
                <a:endParaRPr kumimoji="0" lang="hy-AM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¬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∧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¬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1601C8-1FEF-54A8-880C-B7CBE78F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66" y="2235199"/>
                <a:ext cx="4165600" cy="2994666"/>
              </a:xfrm>
              <a:prstGeom prst="rect">
                <a:avLst/>
              </a:prstGeom>
              <a:blipFill>
                <a:blip r:embed="rId3"/>
                <a:stretch>
                  <a:fillRect l="-1318" t="-3055" b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4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C077E-77F1-87EB-75E6-6B9C279E7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1CB6-9C94-7FCD-FA04-9EE5D09E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1612"/>
          </a:xfrm>
        </p:spPr>
        <p:txBody>
          <a:bodyPr/>
          <a:lstStyle/>
          <a:p>
            <a:pPr algn="ctr"/>
            <a:r>
              <a:rPr lang="hy-AM" dirty="0"/>
              <a:t>Հնարավոր ռեզոլյուցիոն քայլեր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AD10-D45A-E4F1-8A0B-6851A15A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1151467"/>
            <a:ext cx="6417733" cy="3987799"/>
          </a:xfrm>
        </p:spPr>
        <p:txBody>
          <a:bodyPr>
            <a:normAutofit/>
          </a:bodyPr>
          <a:lstStyle/>
          <a:p>
            <a:endParaRPr lang="hy-AM" sz="1800" dirty="0">
              <a:effectLst/>
              <a:latin typeface="ArialUnicode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F8D2-79D9-1CA1-8923-646D8DF237CA}"/>
              </a:ext>
            </a:extLst>
          </p:cNvPr>
          <p:cNvSpPr txBox="1"/>
          <p:nvPr/>
        </p:nvSpPr>
        <p:spPr>
          <a:xfrm>
            <a:off x="7552266" y="2235199"/>
            <a:ext cx="41656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y-AM" sz="2400" dirty="0">
                <a:solidFill>
                  <a:prstClr val="black"/>
                </a:solidFill>
                <a:latin typeface="+mj-lt"/>
                <a:ea typeface="MS Mincho" panose="02020609040205080304" pitchFamily="49" charset="-128"/>
                <a:cs typeface="Arial" panose="020B0604020202020204" pitchFamily="34" charset="0"/>
              </a:rPr>
              <a:t>Խնդիր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20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84A2-5361-0F2C-1C44-E3F6F4B5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65478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GNN</a:t>
            </a:r>
            <a:r>
              <a:rPr lang="en-US" dirty="0"/>
              <a:t> </a:t>
            </a:r>
            <a:r>
              <a:rPr lang="hy-AM" dirty="0"/>
              <a:t>մոդել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64A6F-890F-51EA-0697-5BC8CD19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5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84A2-5361-0F2C-1C44-E3F6F4B5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4694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GNN</a:t>
            </a:r>
            <a:r>
              <a:rPr lang="en-US" dirty="0"/>
              <a:t> </a:t>
            </a:r>
            <a:r>
              <a:rPr lang="hy-AM" dirty="0"/>
              <a:t>մոդել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DBE5A-4753-F431-82C0-E3A221E40233}"/>
              </a:ext>
            </a:extLst>
          </p:cNvPr>
          <p:cNvSpPr txBox="1"/>
          <p:nvPr/>
        </p:nvSpPr>
        <p:spPr>
          <a:xfrm>
            <a:off x="5855702" y="1600637"/>
            <a:ext cx="56879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Կապերը (սև գծիկներ) ցույց են տալիս, թե որ հանգույցներն են իրար հետ կապված։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Յուրաքանչյուր հանգույց (կապված կետ) հավաքում է իր հարևաններից եկող հաղորդագրությունները, օրինակ՝ հանգույց 2-ից հանգույց 1.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Հաղորդագրությունները գումարում են (կամ միջինացնում)՝ ստանալու «համակցված» հաղորդագրություն։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Ստացված համակցվածը՝ միասին հանգույցի նախորդ տվյալների հետ, մտցնում են փոքր նյարդային ցանցի մեջ, որն արդիականացնում է հանգույցի ներկայացումը՝ ավելի հարևաններից ստացված լրացուցիչ տեղեկատվությամբ: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y-AM" dirty="0"/>
              <a:t>Շերտ առ շերտ այս քայլերը կրկնելով՝ յուրաքանչյուր հանգույց կարող է «տեսնել» ավելի հեռավոր հարևանների նիշեր:</a:t>
            </a:r>
            <a:endParaRPr lang="ru-RU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F89C7B-A667-5168-7726-57564C67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1" y="1906969"/>
            <a:ext cx="490606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930-ABDE-8CED-A67A-BE5C1567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34812"/>
          </a:xfrm>
        </p:spPr>
        <p:txBody>
          <a:bodyPr/>
          <a:lstStyle/>
          <a:p>
            <a:pPr algn="ctr"/>
            <a:r>
              <a:rPr lang="hy-AM" dirty="0"/>
              <a:t>Մոդելի թեստավորում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AE3B8-EF18-6177-92CE-1F941CAC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F45-3CD1-6DC4-7EDC-D7930082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8612"/>
          </a:xfrm>
        </p:spPr>
        <p:txBody>
          <a:bodyPr/>
          <a:lstStyle/>
          <a:p>
            <a:pPr algn="ctr"/>
            <a:r>
              <a:rPr lang="hy-AM" dirty="0"/>
              <a:t>Ներածություն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2D92-74EF-7871-A2A6-82F87CB6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74D0-C4D2-03B1-B297-3DFCDA2A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hy-AM" dirty="0"/>
              <a:t>Առաջին կարգի տրամաբանություն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4E51D-7F0C-6249-FBAE-79DC6400E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134" y="1343818"/>
                <a:ext cx="10795000" cy="5008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000" dirty="0"/>
                  <a:t>Հիմնական տարրերը՝</a:t>
                </a:r>
              </a:p>
              <a:p>
                <a:r>
                  <a:rPr lang="hy-AM" sz="2000" dirty="0"/>
                  <a:t>Փոփոխականներ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y, z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Հաստատուններ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 b, c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Պրեդիկատներ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 Q, R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Ֆունկցիաներ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f, g, h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Քվանտորներ - </a:t>
                </a:r>
                <a:r>
                  <a:rPr lang="hy-AM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∀, ∃</a:t>
                </a:r>
              </a:p>
              <a:p>
                <a:r>
                  <a:rPr lang="hy-AM" sz="2000" dirty="0"/>
                  <a:t>Տրամաբանական կապեր - </a:t>
                </a:r>
                <a:r>
                  <a:rPr lang="hy-AM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∧, ∨, ¬, →, ↔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Օրինակ՝ 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(Ուսանող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Ընդգրկված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Դասընթաց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i="1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  </a:t>
                </a: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	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Բոլոր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երի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համար, եթե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 ուսանող է, ապա գոյություն ունի առնվազն մեկ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hy-AM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այնպես, որ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ընդգրկված է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ում և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 դասընթաց է։</a:t>
                </a: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4E51D-7F0C-6249-FBAE-79DC6400E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134" y="1343818"/>
                <a:ext cx="10795000" cy="5008563"/>
              </a:xfrm>
              <a:blipFill>
                <a:blip r:embed="rId2"/>
                <a:stretch>
                  <a:fillRect l="-565"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15E3-2385-D202-B40F-E1D3EA6B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4899-1B77-5F8F-FBE1-21E9751F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09007"/>
            <a:ext cx="11209867" cy="1325563"/>
          </a:xfrm>
        </p:spPr>
        <p:txBody>
          <a:bodyPr/>
          <a:lstStyle/>
          <a:p>
            <a:pPr algn="ctr"/>
            <a:r>
              <a:rPr lang="hy-AM" dirty="0"/>
              <a:t>Առաջին կարգի տրամաբանության խնդիր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D4B7C-E24D-CF52-E76D-676844E1E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668" y="1870075"/>
                <a:ext cx="4572000" cy="3607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hy-AM" sz="2000" dirty="0"/>
              </a:p>
              <a:p>
                <a:pPr marL="0" indent="0">
                  <a:buNone/>
                </a:pPr>
                <a:endParaRPr lang="hy-AM" sz="2000" dirty="0"/>
              </a:p>
              <a:p>
                <a:pPr marL="0" indent="0">
                  <a:buNone/>
                </a:pPr>
                <a:r>
                  <a:rPr lang="hy-AM" sz="2000" dirty="0"/>
                  <a:t>Աքսիոմներ՝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∀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(Ուսանող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Զբաղված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000" dirty="0"/>
                  <a:t> 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∀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(Սովորել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Ուսանող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hy-AM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Սովորել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hy-AM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Արամ</m:t>
                        </m:r>
                      </m:e>
                    </m:d>
                  </m:oMath>
                </a14:m>
                <a:endParaRPr lang="hy-AM" sz="2000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hy-AM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Վարկած՝</a:t>
                </a:r>
                <a:endParaRPr lang="hy-AM" sz="2000" dirty="0"/>
              </a:p>
              <a:p>
                <a:pPr marL="457200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kumimoji="0" lang="hy-AM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Զբաղված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hy-AM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Արամ</m:t>
                        </m:r>
                      </m:e>
                    </m:d>
                  </m:oMath>
                </a14:m>
                <a:r>
                  <a:rPr lang="hy-AM" sz="2000" dirty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D4B7C-E24D-CF52-E76D-676844E1E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68" y="1870075"/>
                <a:ext cx="4572000" cy="3607859"/>
              </a:xfrm>
              <a:blipFill>
                <a:blip r:embed="rId2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CF3EF1E-9961-5741-B285-F234367DE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9535" y="1870075"/>
                <a:ext cx="4572000" cy="3607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y-AM" sz="2000" dirty="0"/>
                  <a:t>Կոնյունկտիվ նորմալ ձև (ԿՆՁ)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hy-AM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y-AM" sz="2000" dirty="0"/>
                  <a:t>Աքսիոմներ՝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¬Ուսանող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y-AM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Զբաղված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y-AM" sz="2000" dirty="0"/>
                  <a:t> 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y-AM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Սովորել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y-AM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Ուսանող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y-AM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Սովորել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Արամ</m:t>
                        </m:r>
                      </m:e>
                    </m:d>
                  </m:oMath>
                </a14:m>
                <a:endParaRPr lang="hy-AM" sz="20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Վարկածի ժխտում՝</a:t>
                </a:r>
                <a:endParaRPr lang="hy-AM" sz="2000" dirty="0"/>
              </a:p>
              <a:p>
                <a:pPr marL="457200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y-AM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Զբաղված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Արամ</m:t>
                        </m:r>
                      </m:e>
                    </m:d>
                  </m:oMath>
                </a14:m>
                <a:r>
                  <a:rPr lang="hy-AM" sz="2000" dirty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CF3EF1E-9961-5741-B285-F234367D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35" y="1870075"/>
                <a:ext cx="4572000" cy="3607859"/>
              </a:xfrm>
              <a:prstGeom prst="rect">
                <a:avLst/>
              </a:prstGeom>
              <a:blipFill>
                <a:blip r:embed="rId3"/>
                <a:stretch>
                  <a:fillRect l="-1467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88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25B0-A0C5-A851-F6F9-22AB3E8BF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5E4F-7EE0-6ABB-4AD1-C2905BF6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0"/>
            <a:ext cx="11209867" cy="1186393"/>
          </a:xfrm>
        </p:spPr>
        <p:txBody>
          <a:bodyPr/>
          <a:lstStyle/>
          <a:p>
            <a:pPr algn="ctr"/>
            <a:r>
              <a:rPr lang="hy-AM" dirty="0"/>
              <a:t>Ռեզոլյուցիայի մեթոդ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D4776C-A2DD-B70E-4A8F-7E9FBCD41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304926"/>
                <a:ext cx="2650065" cy="26585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y-AM" sz="2000" dirty="0"/>
                  <a:t>Աքսիոմնոր՝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y-AM" sz="2000" dirty="0"/>
                  <a:t> 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y-AM" sz="20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Վարկածի ժխտում՝</a:t>
                </a:r>
                <a:endParaRPr lang="hy-AM" sz="2000" dirty="0"/>
              </a:p>
              <a:p>
                <a:pPr marL="457200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dirty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D4776C-A2DD-B70E-4A8F-7E9FBCD41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304926"/>
                <a:ext cx="2650065" cy="2658534"/>
              </a:xfrm>
              <a:prstGeom prst="rect">
                <a:avLst/>
              </a:prstGeom>
              <a:blipFill>
                <a:blip r:embed="rId2"/>
                <a:stretch>
                  <a:fillRect l="-2299" t="-2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E43CF1-26D9-F786-D82E-47C518B800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2867" y="1304926"/>
                <a:ext cx="8517466" cy="5494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y-AM" sz="2000" dirty="0"/>
                  <a:t>Ռեզոլյուցիոն քայլեր՝</a:t>
                </a:r>
              </a:p>
              <a:p>
                <a:pPr marL="0" indent="0">
                  <a:buNone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1՝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2-ի և 3-ի ռեզոլյուցիա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-ի վրա։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Տեղադրություն՝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։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𝐿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i="1" dirty="0"/>
              </a:p>
              <a:p>
                <a:r>
                  <a:rPr lang="hy-AM" sz="2000" dirty="0"/>
                  <a:t>Ռեզոլվենտ՝</a:t>
                </a:r>
                <a:r>
                  <a:rPr lang="hy-AM" sz="2000" i="1" dirty="0"/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2՝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1-ի և ռեզոլվենտի ռեզոլյուցիա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i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ի վրա։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i="1" dirty="0"/>
              </a:p>
              <a:p>
                <a:r>
                  <a:rPr lang="hy-AM" sz="2000" dirty="0"/>
                  <a:t>Ռեզոլվենտ՝</a:t>
                </a:r>
                <a:r>
                  <a:rPr lang="hy-AM" sz="2000" i="1" dirty="0"/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3՝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4-ի և ռեզոլվենտի ռեզոլյուցիա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i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ի վրա։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i="1" dirty="0"/>
              </a:p>
              <a:p>
                <a:r>
                  <a:rPr lang="hy-AM" sz="2000" dirty="0"/>
                  <a:t>Ռեզոլվենտ՝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□</m:t>
                    </m:r>
                  </m:oMath>
                </a14:m>
                <a:r>
                  <a:rPr lang="en-US" sz="2000" dirty="0"/>
                  <a:t> (</a:t>
                </a:r>
                <a:r>
                  <a:rPr lang="hy-AM" sz="2000" dirty="0"/>
                  <a:t>դատարկ դիզյունկտ</a:t>
                </a:r>
                <a:r>
                  <a:rPr lang="en-US" sz="2000" dirty="0"/>
                  <a:t>)</a:t>
                </a:r>
                <a:r>
                  <a:rPr lang="hy-AM" sz="2000" dirty="0"/>
                  <a:t>։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E43CF1-26D9-F786-D82E-47C518B8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67" y="1304926"/>
                <a:ext cx="8517466" cy="5494867"/>
              </a:xfrm>
              <a:prstGeom prst="rect">
                <a:avLst/>
              </a:prstGeom>
              <a:blipFill>
                <a:blip r:embed="rId3"/>
                <a:stretch>
                  <a:fillRect l="-716" t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D3FC-F54F-AC2F-0AC3-BF88B0FA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22364"/>
          </a:xfrm>
        </p:spPr>
        <p:txBody>
          <a:bodyPr/>
          <a:lstStyle/>
          <a:p>
            <a:pPr algn="ctr"/>
            <a:r>
              <a:rPr lang="hy-AM" dirty="0"/>
              <a:t>Բազմության էքսպոնենցիալ աճ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1688-DA32-F171-8D8F-6B794B69D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34" y="1158874"/>
                <a:ext cx="1676400" cy="4362714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hy-AM" sz="20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Սկզբնական </a:t>
                </a:r>
                <a:r>
                  <a:rPr kumimoji="0" lang="hy-AM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բանաձ</a:t>
                </a:r>
                <a:r>
                  <a:rPr lang="hy-AM" sz="20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ևեր՝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1688-DA32-F171-8D8F-6B794B69D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34" y="1158874"/>
                <a:ext cx="1676400" cy="4362714"/>
              </a:xfrm>
              <a:blipFill>
                <a:blip r:embed="rId3"/>
                <a:stretch>
                  <a:fillRect l="-3636" t="-559"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1EF14AA-C7C7-9AC7-5F42-7058E8604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5467" y="1164959"/>
                <a:ext cx="2108200" cy="4932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1՝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1,2</m:t>
                        </m:r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(3,5)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1EF14AA-C7C7-9AC7-5F42-7058E8604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467" y="1164959"/>
                <a:ext cx="2108200" cy="4932363"/>
              </a:xfrm>
              <a:prstGeom prst="rect">
                <a:avLst/>
              </a:prstGeom>
              <a:blipFill>
                <a:blip r:embed="rId4"/>
                <a:stretch>
                  <a:fillRect l="-2890" r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79561D-732D-5FCF-3891-F264001FD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3800" y="1164959"/>
                <a:ext cx="2108200" cy="5693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2՝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1,8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1,9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4,6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hy-AM" sz="2000" dirty="0"/>
                  <a:t> և այլն ․․․</a:t>
                </a: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79561D-732D-5FCF-3891-F264001F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800" y="1164959"/>
                <a:ext cx="2108200" cy="5693041"/>
              </a:xfrm>
              <a:prstGeom prst="rect">
                <a:avLst/>
              </a:prstGeom>
              <a:blipFill>
                <a:blip r:embed="rId5"/>
                <a:stretch>
                  <a:fillRect l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8160771-D4F0-A206-1FCE-C33860C8C6F9}"/>
              </a:ext>
            </a:extLst>
          </p:cNvPr>
          <p:cNvGrpSpPr/>
          <p:nvPr/>
        </p:nvGrpSpPr>
        <p:grpSpPr>
          <a:xfrm>
            <a:off x="531285" y="3101840"/>
            <a:ext cx="6326715" cy="2857238"/>
            <a:chOff x="1073152" y="3408095"/>
            <a:chExt cx="5223930" cy="229103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7656B3E-A0F4-6D5B-66F5-53D358A497BB}"/>
                </a:ext>
              </a:extLst>
            </p:cNvPr>
            <p:cNvGrpSpPr/>
            <p:nvPr/>
          </p:nvGrpSpPr>
          <p:grpSpPr>
            <a:xfrm>
              <a:off x="1932521" y="4390098"/>
              <a:ext cx="3522132" cy="127000"/>
              <a:chOff x="1932521" y="4390098"/>
              <a:chExt cx="3522132" cy="127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D66F87B-4CD9-C748-19E7-6F89EA9F103F}"/>
                  </a:ext>
                </a:extLst>
              </p:cNvPr>
              <p:cNvSpPr/>
              <p:nvPr/>
            </p:nvSpPr>
            <p:spPr>
              <a:xfrm>
                <a:off x="2360089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68F31A-2563-170D-5778-73243DEA3535}"/>
                  </a:ext>
                </a:extLst>
              </p:cNvPr>
              <p:cNvSpPr/>
              <p:nvPr/>
            </p:nvSpPr>
            <p:spPr>
              <a:xfrm>
                <a:off x="2787655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22F397-639A-6D4C-6C94-1EEC2A9740F8}"/>
                  </a:ext>
                </a:extLst>
              </p:cNvPr>
              <p:cNvSpPr/>
              <p:nvPr/>
            </p:nvSpPr>
            <p:spPr>
              <a:xfrm>
                <a:off x="3210988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0A9B76-C341-5234-BEA3-854898D96822}"/>
                  </a:ext>
                </a:extLst>
              </p:cNvPr>
              <p:cNvSpPr/>
              <p:nvPr/>
            </p:nvSpPr>
            <p:spPr>
              <a:xfrm>
                <a:off x="3634321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44D049-1FEE-3C11-5512-71F14B58C0AB}"/>
                  </a:ext>
                </a:extLst>
              </p:cNvPr>
              <p:cNvSpPr/>
              <p:nvPr/>
            </p:nvSpPr>
            <p:spPr>
              <a:xfrm>
                <a:off x="4057654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B10EB69-0650-2B4F-CDCA-B1B7CF675470}"/>
                  </a:ext>
                </a:extLst>
              </p:cNvPr>
              <p:cNvSpPr/>
              <p:nvPr/>
            </p:nvSpPr>
            <p:spPr>
              <a:xfrm>
                <a:off x="4480987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98C8052-38B2-2894-E990-DD5D972EA912}"/>
                  </a:ext>
                </a:extLst>
              </p:cNvPr>
              <p:cNvSpPr/>
              <p:nvPr/>
            </p:nvSpPr>
            <p:spPr>
              <a:xfrm>
                <a:off x="4904320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8E8ACA0-19BC-DA8E-AF48-1CEA53E90C2C}"/>
                  </a:ext>
                </a:extLst>
              </p:cNvPr>
              <p:cNvSpPr/>
              <p:nvPr/>
            </p:nvSpPr>
            <p:spPr>
              <a:xfrm>
                <a:off x="1932521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09DA9-45A9-6EF0-E5AC-927053E8B571}"/>
                  </a:ext>
                </a:extLst>
              </p:cNvPr>
              <p:cNvSpPr/>
              <p:nvPr/>
            </p:nvSpPr>
            <p:spPr>
              <a:xfrm>
                <a:off x="5327653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4628107-EB05-E550-01F4-AFA9FF24BE39}"/>
                </a:ext>
              </a:extLst>
            </p:cNvPr>
            <p:cNvGrpSpPr/>
            <p:nvPr/>
          </p:nvGrpSpPr>
          <p:grpSpPr>
            <a:xfrm>
              <a:off x="1073152" y="5572126"/>
              <a:ext cx="5223930" cy="127000"/>
              <a:chOff x="1058337" y="5372101"/>
              <a:chExt cx="5223930" cy="127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2E7A37A-1E3E-2C4B-FB3E-EC85641BE157}"/>
                  </a:ext>
                </a:extLst>
              </p:cNvPr>
              <p:cNvSpPr/>
              <p:nvPr/>
            </p:nvSpPr>
            <p:spPr>
              <a:xfrm>
                <a:off x="2332571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0DDE962-7665-4182-D60D-351B16362627}"/>
                  </a:ext>
                </a:extLst>
              </p:cNvPr>
              <p:cNvSpPr/>
              <p:nvPr/>
            </p:nvSpPr>
            <p:spPr>
              <a:xfrm>
                <a:off x="2760137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6C97BAD-D01F-AD63-DD2F-8FF48375CED0}"/>
                  </a:ext>
                </a:extLst>
              </p:cNvPr>
              <p:cNvSpPr/>
              <p:nvPr/>
            </p:nvSpPr>
            <p:spPr>
              <a:xfrm>
                <a:off x="3183470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EED417-D5DD-E804-5BAC-B3FBE5094BB3}"/>
                  </a:ext>
                </a:extLst>
              </p:cNvPr>
              <p:cNvSpPr/>
              <p:nvPr/>
            </p:nvSpPr>
            <p:spPr>
              <a:xfrm>
                <a:off x="3606803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89DA14-36D9-FF1A-0CDA-8DECDBEDD391}"/>
                  </a:ext>
                </a:extLst>
              </p:cNvPr>
              <p:cNvSpPr/>
              <p:nvPr/>
            </p:nvSpPr>
            <p:spPr>
              <a:xfrm>
                <a:off x="4030136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EC8B2B-8F1A-FD66-CAF2-28B11B2219E0}"/>
                  </a:ext>
                </a:extLst>
              </p:cNvPr>
              <p:cNvSpPr/>
              <p:nvPr/>
            </p:nvSpPr>
            <p:spPr>
              <a:xfrm>
                <a:off x="4453469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7EE08C-DE60-01A1-82C7-DC416D9A625F}"/>
                  </a:ext>
                </a:extLst>
              </p:cNvPr>
              <p:cNvSpPr/>
              <p:nvPr/>
            </p:nvSpPr>
            <p:spPr>
              <a:xfrm>
                <a:off x="4876802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E29EE6E-F3A7-C476-11F0-7674FD7D3D9A}"/>
                  </a:ext>
                </a:extLst>
              </p:cNvPr>
              <p:cNvSpPr/>
              <p:nvPr/>
            </p:nvSpPr>
            <p:spPr>
              <a:xfrm>
                <a:off x="1905003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FA330CF-BA9A-D68C-B299-1FD9428992A9}"/>
                  </a:ext>
                </a:extLst>
              </p:cNvPr>
              <p:cNvSpPr/>
              <p:nvPr/>
            </p:nvSpPr>
            <p:spPr>
              <a:xfrm>
                <a:off x="5300135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8125C1-D279-7EF1-413A-3561BC98304E}"/>
                  </a:ext>
                </a:extLst>
              </p:cNvPr>
              <p:cNvSpPr/>
              <p:nvPr/>
            </p:nvSpPr>
            <p:spPr>
              <a:xfrm>
                <a:off x="5723468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1AEB2D-C2B2-2F62-D5FE-7F6AF09232C4}"/>
                  </a:ext>
                </a:extLst>
              </p:cNvPr>
              <p:cNvSpPr/>
              <p:nvPr/>
            </p:nvSpPr>
            <p:spPr>
              <a:xfrm>
                <a:off x="6155267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EA5EF4-3F91-002B-300A-E942C330899C}"/>
                  </a:ext>
                </a:extLst>
              </p:cNvPr>
              <p:cNvSpPr/>
              <p:nvPr/>
            </p:nvSpPr>
            <p:spPr>
              <a:xfrm>
                <a:off x="1481670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127196-E87D-FC24-CDBA-02B13E649D68}"/>
                  </a:ext>
                </a:extLst>
              </p:cNvPr>
              <p:cNvSpPr/>
              <p:nvPr/>
            </p:nvSpPr>
            <p:spPr>
              <a:xfrm>
                <a:off x="1058337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90E9E1-E641-F7BE-5587-2855FB50E30D}"/>
                </a:ext>
              </a:extLst>
            </p:cNvPr>
            <p:cNvCxnSpPr>
              <a:cxnSpLocks/>
              <a:stCxn id="15" idx="3"/>
              <a:endCxn id="22" idx="7"/>
            </p:cNvCxnSpPr>
            <p:nvPr/>
          </p:nvCxnSpPr>
          <p:spPr>
            <a:xfrm flipH="1">
              <a:off x="2040922" y="3516496"/>
              <a:ext cx="748395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D881C94-5F2A-026E-8E9B-705955724697}"/>
                </a:ext>
              </a:extLst>
            </p:cNvPr>
            <p:cNvCxnSpPr>
              <a:cxnSpLocks/>
              <a:stCxn id="16" idx="3"/>
              <a:endCxn id="8" idx="7"/>
            </p:cNvCxnSpPr>
            <p:nvPr/>
          </p:nvCxnSpPr>
          <p:spPr>
            <a:xfrm flipH="1">
              <a:off x="2468490" y="3516496"/>
              <a:ext cx="748393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22AE4E-0AF8-366F-8CD9-696404AB6A52}"/>
                </a:ext>
              </a:extLst>
            </p:cNvPr>
            <p:cNvCxnSpPr>
              <a:cxnSpLocks/>
              <a:stCxn id="17" idx="3"/>
              <a:endCxn id="9" idx="7"/>
            </p:cNvCxnSpPr>
            <p:nvPr/>
          </p:nvCxnSpPr>
          <p:spPr>
            <a:xfrm flipH="1">
              <a:off x="2896056" y="3516496"/>
              <a:ext cx="744160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1FE51A-AAEB-7B27-98D4-5ABF5B61D83B}"/>
                </a:ext>
              </a:extLst>
            </p:cNvPr>
            <p:cNvCxnSpPr>
              <a:cxnSpLocks/>
              <a:stCxn id="18" idx="3"/>
              <a:endCxn id="10" idx="7"/>
            </p:cNvCxnSpPr>
            <p:nvPr/>
          </p:nvCxnSpPr>
          <p:spPr>
            <a:xfrm flipH="1">
              <a:off x="3319389" y="3516496"/>
              <a:ext cx="744160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F83948-8D64-5205-8949-6D6680E79CDC}"/>
                </a:ext>
              </a:extLst>
            </p:cNvPr>
            <p:cNvCxnSpPr>
              <a:cxnSpLocks/>
              <a:stCxn id="15" idx="4"/>
              <a:endCxn id="19" idx="1"/>
            </p:cNvCxnSpPr>
            <p:nvPr/>
          </p:nvCxnSpPr>
          <p:spPr>
            <a:xfrm>
              <a:off x="2834218" y="3535095"/>
              <a:ext cx="1242035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471D9AF-BB24-8E6E-8D1F-CF0BF7D649E1}"/>
                </a:ext>
              </a:extLst>
            </p:cNvPr>
            <p:cNvCxnSpPr>
              <a:cxnSpLocks/>
              <a:stCxn id="16" idx="4"/>
              <a:endCxn id="19" idx="7"/>
            </p:cNvCxnSpPr>
            <p:nvPr/>
          </p:nvCxnSpPr>
          <p:spPr>
            <a:xfrm>
              <a:off x="3261784" y="3535095"/>
              <a:ext cx="904271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DB88A40-6B2B-3918-8BBB-13236066CE90}"/>
                </a:ext>
              </a:extLst>
            </p:cNvPr>
            <p:cNvCxnSpPr>
              <a:cxnSpLocks/>
              <a:stCxn id="15" idx="5"/>
              <a:endCxn id="20" idx="1"/>
            </p:cNvCxnSpPr>
            <p:nvPr/>
          </p:nvCxnSpPr>
          <p:spPr>
            <a:xfrm>
              <a:off x="2879119" y="3516496"/>
              <a:ext cx="1620467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0407249-96E4-862F-6D02-7B4B1234D420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3685117" y="3535095"/>
              <a:ext cx="859370" cy="85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17D0533-DDC6-DFE0-3017-DC3C3BBADA70}"/>
                </a:ext>
              </a:extLst>
            </p:cNvPr>
            <p:cNvCxnSpPr>
              <a:cxnSpLocks/>
              <a:stCxn id="16" idx="5"/>
              <a:endCxn id="21" idx="1"/>
            </p:cNvCxnSpPr>
            <p:nvPr/>
          </p:nvCxnSpPr>
          <p:spPr>
            <a:xfrm>
              <a:off x="3306685" y="3516496"/>
              <a:ext cx="1616234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5542612-CAAF-002E-729A-1C7A470B0620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4108450" y="3535095"/>
              <a:ext cx="859370" cy="85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064536B-BE91-1C2D-F688-507F9952D1D0}"/>
                </a:ext>
              </a:extLst>
            </p:cNvPr>
            <p:cNvGrpSpPr/>
            <p:nvPr/>
          </p:nvGrpSpPr>
          <p:grpSpPr>
            <a:xfrm>
              <a:off x="2770718" y="3408095"/>
              <a:ext cx="1773767" cy="127000"/>
              <a:chOff x="2997205" y="3585634"/>
              <a:chExt cx="1773767" cy="127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D16DE3-6B80-9F46-1712-7A337AA650F2}"/>
                  </a:ext>
                </a:extLst>
              </p:cNvPr>
              <p:cNvSpPr/>
              <p:nvPr/>
            </p:nvSpPr>
            <p:spPr>
              <a:xfrm>
                <a:off x="2997205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D9FF5C-1C9D-CC16-F625-81D671C2323C}"/>
                  </a:ext>
                </a:extLst>
              </p:cNvPr>
              <p:cNvSpPr/>
              <p:nvPr/>
            </p:nvSpPr>
            <p:spPr>
              <a:xfrm>
                <a:off x="3424771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4116F25-89C7-8EED-C5AA-22FBACC1B56B}"/>
                  </a:ext>
                </a:extLst>
              </p:cNvPr>
              <p:cNvSpPr/>
              <p:nvPr/>
            </p:nvSpPr>
            <p:spPr>
              <a:xfrm>
                <a:off x="3848104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448408-9C02-1A1D-4FA0-0FB8A483566C}"/>
                  </a:ext>
                </a:extLst>
              </p:cNvPr>
              <p:cNvSpPr/>
              <p:nvPr/>
            </p:nvSpPr>
            <p:spPr>
              <a:xfrm>
                <a:off x="4271437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17802D4-991B-9895-EF78-ED796FF51FA3}"/>
                  </a:ext>
                </a:extLst>
              </p:cNvPr>
              <p:cNvSpPr/>
              <p:nvPr/>
            </p:nvSpPr>
            <p:spPr>
              <a:xfrm>
                <a:off x="4643972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8C1EA91-A02E-681B-65D2-EAD4CE9A564D}"/>
                </a:ext>
              </a:extLst>
            </p:cNvPr>
            <p:cNvCxnSpPr>
              <a:cxnSpLocks/>
              <a:stCxn id="75" idx="5"/>
              <a:endCxn id="23" idx="0"/>
            </p:cNvCxnSpPr>
            <p:nvPr/>
          </p:nvCxnSpPr>
          <p:spPr>
            <a:xfrm>
              <a:off x="4525886" y="3516496"/>
              <a:ext cx="865267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70C29F4-5861-777B-3BBE-23E6745CCAF7}"/>
                </a:ext>
              </a:extLst>
            </p:cNvPr>
            <p:cNvCxnSpPr>
              <a:cxnSpLocks/>
              <a:stCxn id="17" idx="4"/>
              <a:endCxn id="23" idx="1"/>
            </p:cNvCxnSpPr>
            <p:nvPr/>
          </p:nvCxnSpPr>
          <p:spPr>
            <a:xfrm>
              <a:off x="3685117" y="3535095"/>
              <a:ext cx="1661135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F620E51-2F90-D3B6-FD77-FE7EC6B641D0}"/>
                </a:ext>
              </a:extLst>
            </p:cNvPr>
            <p:cNvCxnSpPr>
              <a:cxnSpLocks/>
              <a:stCxn id="75" idx="3"/>
              <a:endCxn id="11" idx="7"/>
            </p:cNvCxnSpPr>
            <p:nvPr/>
          </p:nvCxnSpPr>
          <p:spPr>
            <a:xfrm flipH="1">
              <a:off x="3742722" y="3516496"/>
              <a:ext cx="693362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CA43C6F-500A-B2B5-C7FF-1A626EC9C64B}"/>
                </a:ext>
              </a:extLst>
            </p:cNvPr>
            <p:cNvCxnSpPr>
              <a:cxnSpLocks/>
              <a:stCxn id="22" idx="3"/>
              <a:endCxn id="37" idx="7"/>
            </p:cNvCxnSpPr>
            <p:nvPr/>
          </p:nvCxnSpPr>
          <p:spPr>
            <a:xfrm flipH="1">
              <a:off x="1181553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D4E907-1AE6-A8E3-893E-F6721EF6CF98}"/>
                </a:ext>
              </a:extLst>
            </p:cNvPr>
            <p:cNvCxnSpPr>
              <a:cxnSpLocks/>
              <a:stCxn id="8" idx="3"/>
              <a:endCxn id="36" idx="7"/>
            </p:cNvCxnSpPr>
            <p:nvPr/>
          </p:nvCxnSpPr>
          <p:spPr>
            <a:xfrm flipH="1">
              <a:off x="1604886" y="4498499"/>
              <a:ext cx="773802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7F64AA-C505-37AE-BC1E-353CB30B19EF}"/>
                </a:ext>
              </a:extLst>
            </p:cNvPr>
            <p:cNvCxnSpPr>
              <a:cxnSpLocks/>
              <a:stCxn id="9" idx="3"/>
              <a:endCxn id="32" idx="7"/>
            </p:cNvCxnSpPr>
            <p:nvPr/>
          </p:nvCxnSpPr>
          <p:spPr>
            <a:xfrm flipH="1">
              <a:off x="2028219" y="4498499"/>
              <a:ext cx="778035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071B375-AA9E-A1A5-9C4F-BDC93DD65181}"/>
                </a:ext>
              </a:extLst>
            </p:cNvPr>
            <p:cNvCxnSpPr>
              <a:cxnSpLocks/>
              <a:stCxn id="10" idx="3"/>
              <a:endCxn id="25" idx="7"/>
            </p:cNvCxnSpPr>
            <p:nvPr/>
          </p:nvCxnSpPr>
          <p:spPr>
            <a:xfrm flipH="1">
              <a:off x="2455787" y="4498499"/>
              <a:ext cx="773800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BE3F4A3-77F2-5F4F-6412-89DB17EE23A7}"/>
                </a:ext>
              </a:extLst>
            </p:cNvPr>
            <p:cNvCxnSpPr>
              <a:cxnSpLocks/>
              <a:stCxn id="11" idx="3"/>
              <a:endCxn id="26" idx="7"/>
            </p:cNvCxnSpPr>
            <p:nvPr/>
          </p:nvCxnSpPr>
          <p:spPr>
            <a:xfrm flipH="1">
              <a:off x="2883353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2C85427-C04A-843C-B165-B0AD5FCBA051}"/>
                </a:ext>
              </a:extLst>
            </p:cNvPr>
            <p:cNvCxnSpPr>
              <a:cxnSpLocks/>
              <a:stCxn id="19" idx="3"/>
              <a:endCxn id="27" idx="7"/>
            </p:cNvCxnSpPr>
            <p:nvPr/>
          </p:nvCxnSpPr>
          <p:spPr>
            <a:xfrm flipH="1">
              <a:off x="3306686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F90E2AE-A96C-826A-C7A8-9582A3B99085}"/>
                </a:ext>
              </a:extLst>
            </p:cNvPr>
            <p:cNvCxnSpPr>
              <a:cxnSpLocks/>
              <a:stCxn id="20" idx="3"/>
              <a:endCxn id="28" idx="7"/>
            </p:cNvCxnSpPr>
            <p:nvPr/>
          </p:nvCxnSpPr>
          <p:spPr>
            <a:xfrm flipH="1">
              <a:off x="3730019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9D92462-9A5C-600F-7975-6229FB93F389}"/>
                </a:ext>
              </a:extLst>
            </p:cNvPr>
            <p:cNvCxnSpPr>
              <a:cxnSpLocks/>
              <a:stCxn id="21" idx="3"/>
              <a:endCxn id="29" idx="7"/>
            </p:cNvCxnSpPr>
            <p:nvPr/>
          </p:nvCxnSpPr>
          <p:spPr>
            <a:xfrm flipH="1">
              <a:off x="4153352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457C3D0-88CF-52D0-0948-4FF9AD7397F6}"/>
                </a:ext>
              </a:extLst>
            </p:cNvPr>
            <p:cNvCxnSpPr>
              <a:cxnSpLocks/>
              <a:stCxn id="23" idx="4"/>
              <a:endCxn id="30" idx="7"/>
            </p:cNvCxnSpPr>
            <p:nvPr/>
          </p:nvCxnSpPr>
          <p:spPr>
            <a:xfrm flipH="1">
              <a:off x="4576685" y="4517098"/>
              <a:ext cx="814468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76398B0-27A8-39F3-D15B-7AC4D8DB11C6}"/>
                </a:ext>
              </a:extLst>
            </p:cNvPr>
            <p:cNvCxnSpPr>
              <a:cxnSpLocks/>
              <a:stCxn id="21" idx="4"/>
              <a:endCxn id="31" idx="7"/>
            </p:cNvCxnSpPr>
            <p:nvPr/>
          </p:nvCxnSpPr>
          <p:spPr>
            <a:xfrm>
              <a:off x="4967820" y="4517098"/>
              <a:ext cx="32198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E080088-3BFE-280F-FC38-429C388CE69C}"/>
                </a:ext>
              </a:extLst>
            </p:cNvPr>
            <p:cNvCxnSpPr>
              <a:cxnSpLocks/>
              <a:stCxn id="22" idx="4"/>
              <a:endCxn id="31" idx="1"/>
            </p:cNvCxnSpPr>
            <p:nvPr/>
          </p:nvCxnSpPr>
          <p:spPr>
            <a:xfrm>
              <a:off x="1996021" y="4517098"/>
              <a:ext cx="2914195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DFFE965-CD6F-D85D-3C62-D6DC6F153ADD}"/>
                </a:ext>
              </a:extLst>
            </p:cNvPr>
            <p:cNvCxnSpPr>
              <a:cxnSpLocks/>
              <a:stCxn id="23" idx="5"/>
              <a:endCxn id="33" idx="7"/>
            </p:cNvCxnSpPr>
            <p:nvPr/>
          </p:nvCxnSpPr>
          <p:spPr>
            <a:xfrm flipH="1">
              <a:off x="5423351" y="4498499"/>
              <a:ext cx="12703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9E52D60-D755-0EBC-6BA6-CA33976D5798}"/>
                </a:ext>
              </a:extLst>
            </p:cNvPr>
            <p:cNvCxnSpPr>
              <a:cxnSpLocks/>
              <a:stCxn id="22" idx="5"/>
              <a:endCxn id="33" idx="7"/>
            </p:cNvCxnSpPr>
            <p:nvPr/>
          </p:nvCxnSpPr>
          <p:spPr>
            <a:xfrm>
              <a:off x="2040922" y="4498499"/>
              <a:ext cx="3382429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9DA0B82-B63F-F7A0-D39D-4264C9A0DB0B}"/>
                </a:ext>
              </a:extLst>
            </p:cNvPr>
            <p:cNvCxnSpPr>
              <a:cxnSpLocks/>
              <a:stCxn id="8" idx="5"/>
              <a:endCxn id="34" idx="1"/>
            </p:cNvCxnSpPr>
            <p:nvPr/>
          </p:nvCxnSpPr>
          <p:spPr>
            <a:xfrm>
              <a:off x="2468490" y="4498499"/>
              <a:ext cx="3288392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02C437B-7F78-1BF8-4D9A-2CC3BDE1BF59}"/>
                </a:ext>
              </a:extLst>
            </p:cNvPr>
            <p:cNvCxnSpPr>
              <a:cxnSpLocks/>
              <a:stCxn id="20" idx="4"/>
              <a:endCxn id="34" idx="7"/>
            </p:cNvCxnSpPr>
            <p:nvPr/>
          </p:nvCxnSpPr>
          <p:spPr>
            <a:xfrm>
              <a:off x="4544487" y="4517098"/>
              <a:ext cx="1302197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ADBDDA9-06C3-7D34-F141-65FC5BEE0B39}"/>
                </a:ext>
              </a:extLst>
            </p:cNvPr>
            <p:cNvCxnSpPr>
              <a:cxnSpLocks/>
              <a:stCxn id="19" idx="5"/>
              <a:endCxn id="35" idx="0"/>
            </p:cNvCxnSpPr>
            <p:nvPr/>
          </p:nvCxnSpPr>
          <p:spPr>
            <a:xfrm>
              <a:off x="4166055" y="4498499"/>
              <a:ext cx="2067527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1E3A594-C37A-4948-D4B8-8ED2AADDA9DE}"/>
                </a:ext>
              </a:extLst>
            </p:cNvPr>
            <p:cNvCxnSpPr>
              <a:cxnSpLocks/>
              <a:stCxn id="10" idx="4"/>
              <a:endCxn id="35" idx="2"/>
            </p:cNvCxnSpPr>
            <p:nvPr/>
          </p:nvCxnSpPr>
          <p:spPr>
            <a:xfrm>
              <a:off x="3274488" y="4517098"/>
              <a:ext cx="2895594" cy="1118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49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1E0DE-EB4A-52D3-B78A-E02326A7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76A1-EA89-F086-3549-12FB504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75140"/>
            <a:ext cx="11209867" cy="974727"/>
          </a:xfrm>
        </p:spPr>
        <p:txBody>
          <a:bodyPr>
            <a:normAutofit/>
          </a:bodyPr>
          <a:lstStyle/>
          <a:p>
            <a:pPr algn="ctr"/>
            <a:r>
              <a:rPr lang="hy-AM" dirty="0"/>
              <a:t>Խնդրի լուծման քայլերի քանակ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E692A0-833D-21FB-9297-AED26AB4D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E692A0-833D-21FB-9297-AED26AB4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A474CD5-901D-63C1-3DBB-B70C04896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4977" y="245280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A474CD5-901D-63C1-3DBB-B70C0489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77" y="2452807"/>
                <a:ext cx="1828800" cy="376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7AEE3AF-1170-AF31-F70A-9F888160D4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1850" y="3429000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7AEE3AF-1170-AF31-F70A-9F888160D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50" y="3429000"/>
                <a:ext cx="1828800" cy="37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2C1AE1-B2EC-1B77-07D8-218ECF4DF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3261" y="4549135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2C1AE1-B2EC-1B77-07D8-218ECF4D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61" y="4549135"/>
                <a:ext cx="1828800" cy="376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5E2515E-7DE9-F944-304C-865F60BD9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3830" y="5747725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□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5E2515E-7DE9-F944-304C-865F60BD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30" y="5747725"/>
                <a:ext cx="1828800" cy="3767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AB56056-A720-DD14-7880-D2E7553A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AB56056-A720-DD14-7880-D2E7553A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9BE49E3-7921-8AEF-0F73-9B1A2C4922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9BE49E3-7921-8AEF-0F73-9B1A2C49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716F2E8-F408-2CCF-D056-90A9107491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716F2E8-F408-2CCF-D056-90A91074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76C9352-A355-3A87-F10F-C5D83A8DF1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76C9352-A355-3A87-F10F-C5D83A8D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6AE1E600-B9E5-1D6C-3EE4-0988D82E0A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6AE1E600-B9E5-1D6C-3EE4-0988D82E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FEEB91-D952-8D8E-5E98-8BCBA27A9ABD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892835" y="1640414"/>
            <a:ext cx="1456542" cy="81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8A5DC-EDEE-1F6F-7D55-400124C41673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349377" y="1646757"/>
            <a:ext cx="562366" cy="80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CB27EB-4CFB-1324-CD8F-9D2F3027ABA3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flipH="1">
            <a:off x="4016250" y="1640414"/>
            <a:ext cx="914400" cy="1788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25B577-B780-C0E7-7838-1B3F0BF30BD5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5817661" y="1642527"/>
            <a:ext cx="3150803" cy="2906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A7B369-7BF1-B5CD-1799-A2166709F01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016250" y="3805768"/>
            <a:ext cx="1801411" cy="74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07376D-6290-7E9B-F587-E210A18FAE2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778230" y="1642534"/>
            <a:ext cx="3209141" cy="410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C82A8A-2132-CAF7-4082-5CA421CB9C0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817661" y="4925903"/>
            <a:ext cx="1960569" cy="821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D13C15-C305-C8D7-0EF4-E10817BEFE77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349377" y="2829575"/>
            <a:ext cx="1666873" cy="599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E8702-759F-09FC-AF02-FB3340F5E58B}"/>
                  </a:ext>
                </a:extLst>
              </p:cNvPr>
              <p:cNvSpPr txBox="1"/>
              <p:nvPr/>
            </p:nvSpPr>
            <p:spPr>
              <a:xfrm>
                <a:off x="1042395" y="1906706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E8702-759F-09FC-AF02-FB3340F5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95" y="1906706"/>
                <a:ext cx="623237" cy="376767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EE695-994D-7D15-95CA-42B85F92B0BA}"/>
                  </a:ext>
                </a:extLst>
              </p:cNvPr>
              <p:cNvSpPr txBox="1"/>
              <p:nvPr/>
            </p:nvSpPr>
            <p:spPr>
              <a:xfrm>
                <a:off x="2547341" y="191414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EE695-994D-7D15-95CA-42B85F92B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41" y="1914141"/>
                <a:ext cx="623237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BBBC62-2615-2AA0-DDAF-49121A69EE77}"/>
                  </a:ext>
                </a:extLst>
              </p:cNvPr>
              <p:cNvSpPr txBox="1"/>
              <p:nvPr/>
            </p:nvSpPr>
            <p:spPr>
              <a:xfrm>
                <a:off x="2590718" y="3010552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BBBC62-2615-2AA0-DDAF-49121A69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18" y="3010552"/>
                <a:ext cx="623237" cy="3767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B3458-717E-5057-8911-FB2FDF952D90}"/>
                  </a:ext>
                </a:extLst>
              </p:cNvPr>
              <p:cNvSpPr txBox="1"/>
              <p:nvPr/>
            </p:nvSpPr>
            <p:spPr>
              <a:xfrm>
                <a:off x="4439300" y="238378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B3458-717E-5057-8911-FB2FDF952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00" y="2383781"/>
                <a:ext cx="623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56863-C0B5-FD5E-E4BB-078514378CD3}"/>
                  </a:ext>
                </a:extLst>
              </p:cNvPr>
              <p:cNvSpPr txBox="1"/>
              <p:nvPr/>
            </p:nvSpPr>
            <p:spPr>
              <a:xfrm>
                <a:off x="4377509" y="4071181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56863-C0B5-FD5E-E4BB-07851437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09" y="4071181"/>
                <a:ext cx="623237" cy="3767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8600DF-3185-A54A-509C-90D1B3838F7A}"/>
                  </a:ext>
                </a:extLst>
              </p:cNvPr>
              <p:cNvSpPr txBox="1"/>
              <p:nvPr/>
            </p:nvSpPr>
            <p:spPr>
              <a:xfrm>
                <a:off x="7270625" y="302950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8600DF-3185-A54A-509C-90D1B38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25" y="3029501"/>
                <a:ext cx="6232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76922C-C467-F572-F9D1-F1A809D191E2}"/>
                  </a:ext>
                </a:extLst>
              </p:cNvPr>
              <p:cNvSpPr txBox="1"/>
              <p:nvPr/>
            </p:nvSpPr>
            <p:spPr>
              <a:xfrm>
                <a:off x="6220606" y="5252284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76922C-C467-F572-F9D1-F1A809D19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06" y="5252284"/>
                <a:ext cx="623237" cy="37676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FDF02-042E-CB81-521E-D8B3268FEFC4}"/>
                  </a:ext>
                </a:extLst>
              </p:cNvPr>
              <p:cNvSpPr txBox="1"/>
              <p:nvPr/>
            </p:nvSpPr>
            <p:spPr>
              <a:xfrm>
                <a:off x="9162142" y="381512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FDF02-042E-CB81-521E-D8B3268FE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42" y="3815121"/>
                <a:ext cx="62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D1E51-B7B5-A420-494A-CFFCB9DA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4BBA-748E-1559-E0FA-7202ABD9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75140"/>
            <a:ext cx="11209867" cy="974727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Բազմաթիվ ընտրության հնարավորություններ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DBF338E-3475-2281-9536-C4D9FDF289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DBF338E-3475-2281-9536-C4D9FDF28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332AAAE-E666-4ADE-4B4A-2336D11960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4869" y="2480450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332AAAE-E666-4ADE-4B4A-2336D1196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869" y="2480450"/>
                <a:ext cx="1828800" cy="376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FB2BC11-808B-A91B-2238-50E4AB29A0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3669" y="350252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2FB2BC11-808B-A91B-2238-50E4AB29A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669" y="3502527"/>
                <a:ext cx="1828800" cy="37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716143-B240-AA20-4EF4-3E68ACF1E0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8117" y="5904286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□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716143-B240-AA20-4EF4-3E68ACF1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117" y="5904286"/>
                <a:ext cx="1828800" cy="376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5DAA7F7-AD96-0A51-C107-D264FB2DF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5DAA7F7-AD96-0A51-C107-D264FB2D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5A707D3-9991-D083-DFD2-29E8B9FBC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5A707D3-9991-D083-DFD2-29E8B9F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BF2CC04-C93E-08A5-84CA-B86CFB9CB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CBF2CC04-C93E-08A5-84CA-B86CFB9CB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FED46A7B-47E8-2D1F-B3FD-3F76E9A32C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FED46A7B-47E8-2D1F-B3FD-3F76E9A3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DB199F8-8350-0EF7-8B82-34E557378E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DB199F8-8350-0EF7-8B82-34E55737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65DF03-ED69-E656-9258-3B256CFD4F2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892835" y="1640414"/>
            <a:ext cx="1266434" cy="84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2C017F-96C8-21F4-A9B0-700F7CDA8BEE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159269" y="1646757"/>
            <a:ext cx="752474" cy="833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E29112-F730-C8ED-BFB2-E89861F626B3}"/>
              </a:ext>
            </a:extLst>
          </p:cNvPr>
          <p:cNvCxnSpPr>
            <a:cxnSpLocks/>
            <a:stCxn id="18" idx="2"/>
            <a:endCxn id="40" idx="0"/>
          </p:cNvCxnSpPr>
          <p:nvPr/>
        </p:nvCxnSpPr>
        <p:spPr>
          <a:xfrm>
            <a:off x="3988069" y="3879295"/>
            <a:ext cx="2819130" cy="803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BC4BA7-6511-DDDB-6042-15B19ACFCA90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>
            <a:off x="2159269" y="2857218"/>
            <a:ext cx="1828800" cy="64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3AC4A6-3CCD-1980-ED60-1A6FF9BAC2E4}"/>
              </a:ext>
            </a:extLst>
          </p:cNvPr>
          <p:cNvCxnSpPr>
            <a:cxnSpLocks/>
            <a:stCxn id="24" idx="2"/>
            <a:endCxn id="18" idx="0"/>
          </p:cNvCxnSpPr>
          <p:nvPr/>
        </p:nvCxnSpPr>
        <p:spPr>
          <a:xfrm flipH="1">
            <a:off x="3988069" y="1642534"/>
            <a:ext cx="6999302" cy="1859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D5FBF7CA-9B35-8976-78F4-DF7D2C2FCD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92799" y="4682846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D5FBF7CA-9B35-8976-78F4-DF7D2C2F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799" y="4682846"/>
                <a:ext cx="1828800" cy="3767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A5349E-C5EA-51AC-37DD-BFF003052F38}"/>
              </a:ext>
            </a:extLst>
          </p:cNvPr>
          <p:cNvCxnSpPr>
            <a:cxnSpLocks/>
            <a:stCxn id="21" idx="2"/>
            <a:endCxn id="40" idx="0"/>
          </p:cNvCxnSpPr>
          <p:nvPr/>
        </p:nvCxnSpPr>
        <p:spPr>
          <a:xfrm>
            <a:off x="4930650" y="1640414"/>
            <a:ext cx="1876549" cy="3042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23E1D56-BAA7-E768-C61E-0901979144FD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>
            <a:off x="6807199" y="5059614"/>
            <a:ext cx="2105318" cy="84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4DCA68-DEC7-D600-48FD-AEB9FF1F9205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 flipH="1">
            <a:off x="8912517" y="1642527"/>
            <a:ext cx="55947" cy="4261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70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9055F-91CF-DA35-E604-E9C7741D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E489-842D-D8D4-CE58-BD41576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75140"/>
            <a:ext cx="11209867" cy="974727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Բազմաթիվ ընտրության հնարավորություններ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7287360-90DC-9BBF-A8FF-EBE52A0917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7287360-90DC-9BBF-A8FF-EBE52A09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FEB1429-A2AF-9F1B-0709-0EC57F5249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7840" y="293222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FEB1429-A2AF-9F1B-0709-0EC57F524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40" y="2932227"/>
                <a:ext cx="1828800" cy="376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6E6E014-3249-082C-B2E5-92BBE130D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3140" y="4154670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6E6E014-3249-082C-B2E5-92BBE130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140" y="4154670"/>
                <a:ext cx="1828800" cy="37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09F24D3-C7C9-715F-97BD-9D7B6CCB5C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3164" y="540385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□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09F24D3-C7C9-715F-97BD-9D7B6CCB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164" y="5403857"/>
                <a:ext cx="1828800" cy="376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73D05E-14A2-98BA-D939-88F605B13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73D05E-14A2-98BA-D939-88F605B13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DCB3CBD6-1177-89CD-E8EB-CB8D619C5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DCB3CBD6-1177-89CD-E8EB-CB8D619C5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D98CB45-8AE3-51A5-78F4-AF4BCE607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D98CB45-8AE3-51A5-78F4-AF4BCE60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101AEE1-1D9D-80AD-A0FB-4D5BE1055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101AEE1-1D9D-80AD-A0FB-4D5BE105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FCF7626-5F6C-5D2B-EE31-573B8906AA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FCF7626-5F6C-5D2B-EE31-573B8906A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A0F71-7D4A-A22E-6EB0-FF935DCD22E9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2911743" y="1646757"/>
            <a:ext cx="1700497" cy="128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10C1D8-79CC-C468-8DAF-CA863009CBDE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4612240" y="1640414"/>
            <a:ext cx="2337317" cy="129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70AE91-901C-1945-558A-F7EC642A345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6477540" y="1642527"/>
            <a:ext cx="2490924" cy="2512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B95E74-CE66-C8EB-7933-858A39FBD33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612240" y="3308995"/>
            <a:ext cx="1865300" cy="845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7A939C-03F9-4E8D-E8BE-D271E47A82C8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8117564" y="1642534"/>
            <a:ext cx="2869807" cy="376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148D29-BF30-314D-128F-E2DF1424208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477540" y="4531438"/>
            <a:ext cx="1640024" cy="87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4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1131</Words>
  <Application>Microsoft Office PowerPoint</Application>
  <PresentationFormat>Widescreen</PresentationFormat>
  <Paragraphs>233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Mincho</vt:lpstr>
      <vt:lpstr>Arial</vt:lpstr>
      <vt:lpstr>Arial (Headings)</vt:lpstr>
      <vt:lpstr>ArialUnicode</vt:lpstr>
      <vt:lpstr>Calibri</vt:lpstr>
      <vt:lpstr>Calibri Light</vt:lpstr>
      <vt:lpstr>Cambria Math</vt:lpstr>
      <vt:lpstr>Office Theme</vt:lpstr>
      <vt:lpstr>PowerPoint Presentation</vt:lpstr>
      <vt:lpstr>Ներածություն</vt:lpstr>
      <vt:lpstr>Առաջին կարգի տրամաբանություն</vt:lpstr>
      <vt:lpstr>Առաջին կարգի տրամաբանության խնդիր</vt:lpstr>
      <vt:lpstr>Ռեզոլյուցիայի մեթոդ</vt:lpstr>
      <vt:lpstr>Բազմության էքսպոնենցիալ աճ</vt:lpstr>
      <vt:lpstr>Խնդրի լուծման քայլերի քանակ</vt:lpstr>
      <vt:lpstr>Բազմաթիվ ընտրության հնարավորություններ</vt:lpstr>
      <vt:lpstr>Բազմաթիվ ընտրության հնարավորություններ</vt:lpstr>
      <vt:lpstr>Vampire ATP</vt:lpstr>
      <vt:lpstr>TPTP գրադարան և ձևաչափ</vt:lpstr>
      <vt:lpstr>Բազմաթիվ ընտրության հնարավորություններ</vt:lpstr>
      <vt:lpstr>Սինթետիկ խնդիրների ստեղծում</vt:lpstr>
      <vt:lpstr>Խնդրի ձևակերպում</vt:lpstr>
      <vt:lpstr>Հնարավոր ռեզոլյուցիոն քայլեր</vt:lpstr>
      <vt:lpstr>GNN մոդել</vt:lpstr>
      <vt:lpstr>GNN մոդել</vt:lpstr>
      <vt:lpstr>Մոդելի թեստավորում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Vahagn Voskanyan</dc:creator>
  <cp:lastModifiedBy>Vahagn Voskanyan</cp:lastModifiedBy>
  <cp:revision>97</cp:revision>
  <dcterms:created xsi:type="dcterms:W3CDTF">2025-05-15T08:51:13Z</dcterms:created>
  <dcterms:modified xsi:type="dcterms:W3CDTF">2025-05-22T22:18:00Z</dcterms:modified>
</cp:coreProperties>
</file>