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309" r:id="rId2"/>
    <p:sldId id="348" r:id="rId3"/>
    <p:sldId id="361" r:id="rId4"/>
    <p:sldId id="368" r:id="rId5"/>
    <p:sldId id="363" r:id="rId6"/>
    <p:sldId id="372" r:id="rId7"/>
    <p:sldId id="367" r:id="rId8"/>
    <p:sldId id="369" r:id="rId9"/>
    <p:sldId id="370" r:id="rId10"/>
    <p:sldId id="371" r:id="rId11"/>
    <p:sldId id="366" r:id="rId12"/>
    <p:sldId id="354" r:id="rId13"/>
    <p:sldId id="352" r:id="rId1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1966"/>
    <a:srgbClr val="E4E4F8"/>
    <a:srgbClr val="16165D"/>
    <a:srgbClr val="1D6D95"/>
    <a:srgbClr val="9DD9FF"/>
    <a:srgbClr val="CCCCFF"/>
    <a:srgbClr val="C2FFF0"/>
    <a:srgbClr val="321B6B"/>
    <a:srgbClr val="CDCDE6"/>
    <a:srgbClr val="979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E958F-397E-4386-8E0D-C5C425440789}" v="2" dt="2022-05-02T16:28:21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590" autoAdjust="0"/>
  </p:normalViewPr>
  <p:slideViewPr>
    <p:cSldViewPr showGuides="1">
      <p:cViewPr varScale="1">
        <p:scale>
          <a:sx n="88" d="100"/>
          <a:sy n="88" d="100"/>
        </p:scale>
        <p:origin x="1205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gran Khachatryan" userId="47665638-1a5f-4082-b76c-c38976d60da3" providerId="ADAL" clId="{083E958F-397E-4386-8E0D-C5C425440789}"/>
    <pc:docChg chg="undo redo custSel addSld modSld">
      <pc:chgData name="Tigran Khachatryan" userId="47665638-1a5f-4082-b76c-c38976d60da3" providerId="ADAL" clId="{083E958F-397E-4386-8E0D-C5C425440789}" dt="2022-05-02T16:30:31.678" v="1052" actId="20577"/>
      <pc:docMkLst>
        <pc:docMk/>
      </pc:docMkLst>
      <pc:sldChg chg="modSp mod">
        <pc:chgData name="Tigran Khachatryan" userId="47665638-1a5f-4082-b76c-c38976d60da3" providerId="ADAL" clId="{083E958F-397E-4386-8E0D-C5C425440789}" dt="2022-04-27T06:00:31.654" v="961" actId="947"/>
        <pc:sldMkLst>
          <pc:docMk/>
          <pc:sldMk cId="0" sldId="348"/>
        </pc:sldMkLst>
        <pc:spChg chg="mod">
          <ac:chgData name="Tigran Khachatryan" userId="47665638-1a5f-4082-b76c-c38976d60da3" providerId="ADAL" clId="{083E958F-397E-4386-8E0D-C5C425440789}" dt="2022-04-27T06:00:31.654" v="961" actId="947"/>
          <ac:spMkLst>
            <pc:docMk/>
            <pc:sldMk cId="0" sldId="348"/>
            <ac:spMk id="7171" creationId="{68CECE30-5F5A-4076-89B6-907F063FE773}"/>
          </ac:spMkLst>
        </pc:spChg>
      </pc:sldChg>
      <pc:sldChg chg="modSp mod">
        <pc:chgData name="Tigran Khachatryan" userId="47665638-1a5f-4082-b76c-c38976d60da3" providerId="ADAL" clId="{083E958F-397E-4386-8E0D-C5C425440789}" dt="2022-05-02T16:28:21.217" v="1008" actId="1038"/>
        <pc:sldMkLst>
          <pc:docMk/>
          <pc:sldMk cId="0" sldId="359"/>
        </pc:sldMkLst>
        <pc:spChg chg="mod">
          <ac:chgData name="Tigran Khachatryan" userId="47665638-1a5f-4082-b76c-c38976d60da3" providerId="ADAL" clId="{083E958F-397E-4386-8E0D-C5C425440789}" dt="2022-05-02T16:28:21.217" v="1008" actId="1038"/>
          <ac:spMkLst>
            <pc:docMk/>
            <pc:sldMk cId="0" sldId="359"/>
            <ac:spMk id="4" creationId="{08683E6D-9C14-42C6-924D-F08D32AD5D2E}"/>
          </ac:spMkLst>
        </pc:spChg>
        <pc:spChg chg="mod">
          <ac:chgData name="Tigran Khachatryan" userId="47665638-1a5f-4082-b76c-c38976d60da3" providerId="ADAL" clId="{083E958F-397E-4386-8E0D-C5C425440789}" dt="2022-04-20T15:55:04.881" v="0" actId="20577"/>
          <ac:spMkLst>
            <pc:docMk/>
            <pc:sldMk cId="0" sldId="359"/>
            <ac:spMk id="13314" creationId="{54643097-E50C-42D8-A858-0ECF161ABF53}"/>
          </ac:spMkLst>
        </pc:spChg>
      </pc:sldChg>
      <pc:sldChg chg="modSp mod">
        <pc:chgData name="Tigran Khachatryan" userId="47665638-1a5f-4082-b76c-c38976d60da3" providerId="ADAL" clId="{083E958F-397E-4386-8E0D-C5C425440789}" dt="2022-05-02T16:30:31.678" v="1052" actId="20577"/>
        <pc:sldMkLst>
          <pc:docMk/>
          <pc:sldMk cId="2412501249" sldId="363"/>
        </pc:sldMkLst>
        <pc:spChg chg="mod">
          <ac:chgData name="Tigran Khachatryan" userId="47665638-1a5f-4082-b76c-c38976d60da3" providerId="ADAL" clId="{083E958F-397E-4386-8E0D-C5C425440789}" dt="2022-05-02T16:30:31.678" v="1052" actId="20577"/>
          <ac:spMkLst>
            <pc:docMk/>
            <pc:sldMk cId="2412501249" sldId="363"/>
            <ac:spMk id="13" creationId="{00000000-0000-0000-0000-000000000000}"/>
          </ac:spMkLst>
        </pc:spChg>
        <pc:spChg chg="mod">
          <ac:chgData name="Tigran Khachatryan" userId="47665638-1a5f-4082-b76c-c38976d60da3" providerId="ADAL" clId="{083E958F-397E-4386-8E0D-C5C425440789}" dt="2022-05-02T16:30:22.963" v="1043" actId="20577"/>
          <ac:spMkLst>
            <pc:docMk/>
            <pc:sldMk cId="2412501249" sldId="363"/>
            <ac:spMk id="15" creationId="{00000000-0000-0000-0000-000000000000}"/>
          </ac:spMkLst>
        </pc:spChg>
      </pc:sldChg>
      <pc:sldChg chg="modSp mod">
        <pc:chgData name="Tigran Khachatryan" userId="47665638-1a5f-4082-b76c-c38976d60da3" providerId="ADAL" clId="{083E958F-397E-4386-8E0D-C5C425440789}" dt="2022-04-27T05:46:06.031" v="291" actId="20577"/>
        <pc:sldMkLst>
          <pc:docMk/>
          <pc:sldMk cId="2412501249" sldId="366"/>
        </pc:sldMkLst>
        <pc:spChg chg="mod">
          <ac:chgData name="Tigran Khachatryan" userId="47665638-1a5f-4082-b76c-c38976d60da3" providerId="ADAL" clId="{083E958F-397E-4386-8E0D-C5C425440789}" dt="2022-04-27T05:46:06.031" v="291" actId="20577"/>
          <ac:spMkLst>
            <pc:docMk/>
            <pc:sldMk cId="2412501249" sldId="366"/>
            <ac:spMk id="16" creationId="{00000000-0000-0000-0000-000000000000}"/>
          </ac:spMkLst>
        </pc:spChg>
      </pc:sldChg>
      <pc:sldChg chg="delSp modSp add mod">
        <pc:chgData name="Tigran Khachatryan" userId="47665638-1a5f-4082-b76c-c38976d60da3" providerId="ADAL" clId="{083E958F-397E-4386-8E0D-C5C425440789}" dt="2022-04-27T05:59:15.940" v="960" actId="20577"/>
        <pc:sldMkLst>
          <pc:docMk/>
          <pc:sldMk cId="2938727645" sldId="371"/>
        </pc:sldMkLst>
        <pc:spChg chg="del mod">
          <ac:chgData name="Tigran Khachatryan" userId="47665638-1a5f-4082-b76c-c38976d60da3" providerId="ADAL" clId="{083E958F-397E-4386-8E0D-C5C425440789}" dt="2022-04-27T05:31:18.456" v="118"/>
          <ac:spMkLst>
            <pc:docMk/>
            <pc:sldMk cId="2938727645" sldId="371"/>
            <ac:spMk id="10" creationId="{00000000-0000-0000-0000-000000000000}"/>
          </ac:spMkLst>
        </pc:spChg>
        <pc:spChg chg="del">
          <ac:chgData name="Tigran Khachatryan" userId="47665638-1a5f-4082-b76c-c38976d60da3" providerId="ADAL" clId="{083E958F-397E-4386-8E0D-C5C425440789}" dt="2022-04-27T05:30:00.683" v="6" actId="478"/>
          <ac:spMkLst>
            <pc:docMk/>
            <pc:sldMk cId="2938727645" sldId="371"/>
            <ac:spMk id="13" creationId="{00000000-0000-0000-0000-000000000000}"/>
          </ac:spMkLst>
        </pc:spChg>
        <pc:spChg chg="mod">
          <ac:chgData name="Tigran Khachatryan" userId="47665638-1a5f-4082-b76c-c38976d60da3" providerId="ADAL" clId="{083E958F-397E-4386-8E0D-C5C425440789}" dt="2022-04-27T05:59:15.940" v="960" actId="20577"/>
          <ac:spMkLst>
            <pc:docMk/>
            <pc:sldMk cId="2938727645" sldId="371"/>
            <ac:spMk id="116" creationId="{B3B81F52-E3EC-4DF0-8DC0-904E99F40411}"/>
          </ac:spMkLst>
        </pc:spChg>
        <pc:spChg chg="mod">
          <ac:chgData name="Tigran Khachatryan" userId="47665638-1a5f-4082-b76c-c38976d60da3" providerId="ADAL" clId="{083E958F-397E-4386-8E0D-C5C425440789}" dt="2022-04-27T05:30:13.826" v="51" actId="20577"/>
          <ac:spMkLst>
            <pc:docMk/>
            <pc:sldMk cId="2938727645" sldId="371"/>
            <ac:spMk id="12301" creationId="{61FAB444-E99F-4E08-95F9-B238E2070D56}"/>
          </ac:spMkLst>
        </pc:spChg>
        <pc:graphicFrameChg chg="del modGraphic">
          <ac:chgData name="Tigran Khachatryan" userId="47665638-1a5f-4082-b76c-c38976d60da3" providerId="ADAL" clId="{083E958F-397E-4386-8E0D-C5C425440789}" dt="2022-04-27T05:29:47.264" v="4" actId="478"/>
          <ac:graphicFrameMkLst>
            <pc:docMk/>
            <pc:sldMk cId="2938727645" sldId="371"/>
            <ac:graphicFrameMk id="12" creationId="{00000000-0000-0000-0000-000000000000}"/>
          </ac:graphicFrameMkLst>
        </pc:graphicFrameChg>
        <pc:graphicFrameChg chg="del">
          <ac:chgData name="Tigran Khachatryan" userId="47665638-1a5f-4082-b76c-c38976d60da3" providerId="ADAL" clId="{083E958F-397E-4386-8E0D-C5C425440789}" dt="2022-04-27T05:29:55.465" v="5" actId="478"/>
          <ac:graphicFrameMkLst>
            <pc:docMk/>
            <pc:sldMk cId="2938727645" sldId="371"/>
            <ac:graphicFrameMk id="1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1E422F3A-29CE-439E-84D6-C32CD0B72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83F01E77-EE04-4B0C-8CC1-8B92EDE0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DAE8847-B5DB-4A8B-BC15-29E687782A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B55F151-B15B-41C0-857E-4332CDB80E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A5BEF17A-5377-4F16-983C-27DB2CFB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ru-RU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80C74CC-43CA-4BAE-83AA-87D6954C1C2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ru-R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F58C7-AD59-4A23-88FE-ACB34E5427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33375"/>
            <a:ext cx="7775575" cy="777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9pPr>
          </a:lstStyle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 Armenian" charset="0"/>
              <a:buNone/>
            </a:pPr>
            <a:r>
              <a:rPr lang="hy-AM" altLang="ru-RU" sz="2400">
                <a:solidFill>
                  <a:srgbClr val="16165D"/>
                </a:solidFill>
              </a:rPr>
              <a:t>ՀԱՅԱՍՏԱՆԻ ԱԶԳԱՅԻՆ ՊՈԼԻՏԵԽՆԻԿԱԿԱՆ ՀԱՄԱԼՍԱՐԱՆ</a:t>
            </a:r>
            <a:endParaRPr lang="en-GB" altLang="ru-RU" sz="2400">
              <a:solidFill>
                <a:srgbClr val="16165D"/>
              </a:solidFill>
              <a:latin typeface="Arial Armenian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330E66-22DF-440C-94C3-98C06195BA27}"/>
              </a:ext>
            </a:extLst>
          </p:cNvPr>
          <p:cNvCxnSpPr/>
          <p:nvPr userDrawn="1"/>
        </p:nvCxnSpPr>
        <p:spPr bwMode="auto">
          <a:xfrm>
            <a:off x="684213" y="4292600"/>
            <a:ext cx="7775575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6400800" cy="132055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13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2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56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926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6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09181806-719A-45A4-A874-4B497E9DDA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79613" y="2708275"/>
            <a:ext cx="5430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4000" b="1">
                <a:solidFill>
                  <a:srgbClr val="16165D"/>
                </a:solidFill>
              </a:rPr>
              <a:t>ՇՆՈՐՀԱԿԱԼՈՒԹՅՈՒՆ</a:t>
            </a:r>
          </a:p>
        </p:txBody>
      </p:sp>
    </p:spTree>
    <p:extLst>
      <p:ext uri="{BB962C8B-B14F-4D97-AF65-F5344CB8AC3E}">
        <p14:creationId xmlns:p14="http://schemas.microsoft.com/office/powerpoint/2010/main" val="42763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1pPr>
            <a:lvl2pPr marL="9144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3pPr>
            <a:lvl4pPr marL="17145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4pPr>
            <a:lvl5pPr marL="21717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8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7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5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5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3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CEFA210-BD7A-4EFB-A09F-C4127E3E1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CBB14-440C-4317-9DB4-7BF6881B1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  <a:p>
            <a:pPr lvl="4"/>
            <a:r>
              <a:rPr lang="en-GB" altLang="ru-RU"/>
              <a:t>Eighth Outline Level</a:t>
            </a:r>
          </a:p>
          <a:p>
            <a:pPr lvl="4"/>
            <a:r>
              <a:rPr lang="en-GB" altLang="ru-RU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1F635769-3A6B-40E5-9C7E-099C7F30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658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02E1EB69-009F-419A-861B-AA066320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5D14C8EE-4B0B-404A-8043-85C3099E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chemeClr val="accent6">
                  <a:lumMod val="50000"/>
                </a:schemeClr>
              </a:solidFill>
              <a:latin typeface="GHEA Grapalat" pitchFamily="50" charset="0"/>
              <a:cs typeface="Lucida Sans Unicode" pitchFamily="34" charset="0"/>
            </a:endParaRPr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9860B5DE-FCE1-4345-B73D-81FEF28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346825"/>
            <a:ext cx="1873250" cy="306388"/>
          </a:xfrm>
          <a:prstGeom prst="rect">
            <a:avLst/>
          </a:prstGeom>
          <a:noFill/>
          <a:ln>
            <a:noFill/>
          </a:ln>
        </p:spPr>
        <p:txBody>
          <a:bodyPr lIns="90000" tIns="59147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algn="r"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Synopsys Armenia</a:t>
            </a:r>
          </a:p>
        </p:txBody>
      </p:sp>
      <p:sp>
        <p:nvSpPr>
          <p:cNvPr id="1032" name="Text Box 9">
            <a:extLst>
              <a:ext uri="{FF2B5EF4-FFF2-40B4-BE49-F238E27FC236}">
                <a16:creationId xmlns:a16="http://schemas.microsoft.com/office/drawing/2014/main" id="{6DFF14D8-8050-4618-B026-33D4CB44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912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6D2E92F3-2F88-4208-A13F-3D0D200A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91263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37" name="Text Box 12">
            <a:extLst>
              <a:ext uri="{FF2B5EF4-FFF2-40B4-BE49-F238E27FC236}">
                <a16:creationId xmlns:a16="http://schemas.microsoft.com/office/drawing/2014/main" id="{721AA2A2-202C-4679-9938-A821DFFE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6288088"/>
            <a:ext cx="3511550" cy="4587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Միկրոէլեկտրոնային սխեմաներ և համակարգեր</a:t>
            </a:r>
            <a:b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</a:br>
            <a: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ամբիոն</a:t>
            </a:r>
          </a:p>
        </p:txBody>
      </p:sp>
      <p:sp>
        <p:nvSpPr>
          <p:cNvPr id="1035" name="Rectangle 14">
            <a:extLst>
              <a:ext uri="{FF2B5EF4-FFF2-40B4-BE49-F238E27FC236}">
                <a16:creationId xmlns:a16="http://schemas.microsoft.com/office/drawing/2014/main" id="{C5EF6F0E-2C63-42D3-8F91-9B2DA2D0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6386513"/>
            <a:ext cx="603250" cy="287337"/>
          </a:xfrm>
          <a:prstGeom prst="rect">
            <a:avLst/>
          </a:prstGeom>
          <a:noFill/>
          <a:ln>
            <a:noFill/>
          </a:ln>
        </p:spPr>
        <p:txBody>
          <a:bodyPr lIns="90000" tIns="59147" rIns="90000" bIns="46800"/>
          <a:lstStyle>
            <a:lvl1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1pPr>
            <a:lvl2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2pPr>
            <a:lvl3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3pPr>
            <a:lvl4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4pPr>
            <a:lvl5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124CCB2-08BA-4602-9B9D-9E3A6B4DA249}" type="slidenum">
              <a:rPr lang="en-US" altLang="ru-RU" sz="1400" b="1">
                <a:solidFill>
                  <a:srgbClr val="191966"/>
                </a:solidFill>
                <a:latin typeface="Arial" panose="020B0604020202020204" pitchFamily="34" charset="0"/>
                <a:ea typeface="Arial Unicode MS" pitchFamily="34" charset="-128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ru-RU" sz="1400" b="1">
                <a:solidFill>
                  <a:srgbClr val="191966"/>
                </a:solidFill>
                <a:latin typeface="Arial" panose="020B0604020202020204" pitchFamily="34" charset="0"/>
                <a:ea typeface="Arial Unicode MS" pitchFamily="34" charset="-128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A6B74B-5E5D-4881-B298-FDA02D4971F3}"/>
              </a:ext>
            </a:extLst>
          </p:cNvPr>
          <p:cNvCxnSpPr/>
          <p:nvPr/>
        </p:nvCxnSpPr>
        <p:spPr bwMode="auto">
          <a:xfrm>
            <a:off x="0" y="6216650"/>
            <a:ext cx="9144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</p:cxnSp>
      <p:pic>
        <p:nvPicPr>
          <p:cNvPr id="2" name="Picture 16" descr="Synopsys_color">
            <a:extLst>
              <a:ext uri="{FF2B5EF4-FFF2-40B4-BE49-F238E27FC236}">
                <a16:creationId xmlns:a16="http://schemas.microsoft.com/office/drawing/2014/main" id="{D96FEC68-B7A8-49A3-B09F-77AF2FBD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284913"/>
            <a:ext cx="139223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D:\Users\User\Desktop\My Documents\AcCouncil\Logo_NPUA\LogoPolytech_1.png">
            <a:extLst>
              <a:ext uri="{FF2B5EF4-FFF2-40B4-BE49-F238E27FC236}">
                <a16:creationId xmlns:a16="http://schemas.microsoft.com/office/drawing/2014/main" id="{29F1F4F2-56D1-48B2-9A4C-053E98326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308725"/>
            <a:ext cx="123666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1" r:id="rId14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5pPr>
      <a:lvl6pPr marL="25146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6pPr>
      <a:lvl7pPr marL="29718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7pPr>
      <a:lvl8pPr marL="34290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8pPr>
      <a:lvl9pPr marL="38862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6165D"/>
          </a:solidFill>
          <a:latin typeface="GHEA Grapalat" pitchFamily="50" charset="0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16165D"/>
          </a:solidFill>
          <a:latin typeface="GHEA Grapalat" pitchFamily="50" charset="0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16165D"/>
          </a:solidFill>
          <a:latin typeface="GHEA Grapalat" pitchFamily="50" charset="0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7EC1B97-BEDF-4F59-ADE6-B9FF16A6B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1524000"/>
            <a:ext cx="7772400" cy="194468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hy-AM" sz="3800" b="1" dirty="0" smtClean="0">
                <a:latin typeface="Sylfaen" panose="010A0502050306030303" pitchFamily="18" charset="0"/>
              </a:rPr>
              <a:t>Հաշվիչ</a:t>
            </a:r>
            <a:endParaRPr lang="en-US" altLang="ru-RU" sz="3800" b="1" dirty="0">
              <a:solidFill>
                <a:srgbClr val="16165D"/>
              </a:solidFill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174E7D3A-15FE-42B5-9C7A-3BC1BBAEC9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4419600"/>
            <a:ext cx="7926387" cy="1676400"/>
          </a:xfrm>
        </p:spPr>
        <p:txBody>
          <a:bodyPr/>
          <a:lstStyle/>
          <a:p>
            <a:pPr>
              <a:tabLst>
                <a:tab pos="2417763" algn="l"/>
              </a:tabLst>
            </a:pPr>
            <a:r>
              <a:rPr lang="en-US" altLang="ru-RU" sz="2000" b="1" dirty="0">
                <a:solidFill>
                  <a:srgbClr val="16165D"/>
                </a:solidFill>
                <a:latin typeface="Sylfaen" panose="010A0502050306030303" pitchFamily="18" charset="0"/>
              </a:rPr>
              <a:t>Խումբ՝ 	</a:t>
            </a:r>
            <a:r>
              <a:rPr lang="hy-AM" altLang="ru-RU" sz="2000" b="1" dirty="0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ՏՏ919-Ս</a:t>
            </a:r>
          </a:p>
          <a:p>
            <a:pPr>
              <a:tabLst>
                <a:tab pos="2417763" algn="l"/>
              </a:tabLst>
            </a:pPr>
            <a:r>
              <a:rPr lang="hy-AM" altLang="ru-RU" sz="2000" b="1" dirty="0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Առարկա՝ 	</a:t>
            </a:r>
            <a:r>
              <a:rPr lang="hy-AM" altLang="ru-RU" sz="2000" b="1" dirty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Ծրագրավորման </a:t>
            </a:r>
            <a:r>
              <a:rPr lang="hy-AM" altLang="ru-RU" sz="2000" b="1" dirty="0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Տեխնոլոգիաներ</a:t>
            </a:r>
          </a:p>
          <a:p>
            <a:pPr>
              <a:tabLst>
                <a:tab pos="2417763" algn="l"/>
              </a:tabLst>
            </a:pPr>
            <a:r>
              <a:rPr lang="en-US" altLang="ru-RU" sz="2000" b="1" dirty="0" err="1" smtClean="0">
                <a:solidFill>
                  <a:srgbClr val="16165D"/>
                </a:solidFill>
                <a:latin typeface="Sylfaen" panose="010A0502050306030303" pitchFamily="18" charset="0"/>
              </a:rPr>
              <a:t>Ուսանող</a:t>
            </a:r>
            <a:r>
              <a:rPr lang="en-US" altLang="ru-RU" sz="2000" b="1" dirty="0">
                <a:solidFill>
                  <a:srgbClr val="16165D"/>
                </a:solidFill>
                <a:latin typeface="Sylfaen" panose="010A0502050306030303" pitchFamily="18" charset="0"/>
              </a:rPr>
              <a:t>՝	</a:t>
            </a:r>
            <a:r>
              <a:rPr lang="hy-AM" altLang="ru-RU" sz="2000" b="1" dirty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Վահե </a:t>
            </a:r>
            <a:r>
              <a:rPr lang="hy-AM" altLang="ru-RU" sz="2000" b="1" dirty="0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Զիլաբյան</a:t>
            </a:r>
          </a:p>
          <a:p>
            <a:pPr>
              <a:tabLst>
                <a:tab pos="2417763" algn="l"/>
              </a:tabLst>
            </a:pPr>
            <a:r>
              <a:rPr lang="hy-AM" altLang="ru-RU" sz="2000" b="1" dirty="0" smtClean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Դասախոսներ՝ </a:t>
            </a:r>
            <a:r>
              <a:rPr lang="hy-AM" altLang="ru-RU" sz="2000" b="1" dirty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	Դավիթ Գալստյան,</a:t>
            </a:r>
            <a:r>
              <a:rPr lang="en-US" altLang="ru-RU" sz="2000" b="1" dirty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 </a:t>
            </a:r>
            <a:r>
              <a:rPr lang="hy-AM" altLang="ru-RU" sz="2000" b="1" dirty="0">
                <a:solidFill>
                  <a:srgbClr val="16165D"/>
                </a:solidFill>
                <a:latin typeface="Sylfaen" panose="010A0502050306030303" pitchFamily="18" charset="0"/>
                <a:cs typeface="Arial" panose="020B0604020202020204" pitchFamily="34" charset="0"/>
              </a:rPr>
              <a:t>Էդուարդ Հարությունյան</a:t>
            </a:r>
            <a:endParaRPr lang="en-US" altLang="en-US" sz="2000" b="1" dirty="0">
              <a:solidFill>
                <a:srgbClr val="16165D"/>
              </a:solidFill>
              <a:latin typeface="Sylfaen" panose="010A050205030603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hy-AM" altLang="ru-RU" sz="3200" b="1" dirty="0">
                <a:latin typeface="Sylfaen" panose="010A0502050306030303" pitchFamily="18" charset="0"/>
              </a:rPr>
              <a:t>Ծրագրային իրականացում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354000" y="1018401"/>
            <a:ext cx="8224837" cy="47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0">
              <a:lnSpc>
                <a:spcPct val="150000"/>
              </a:lnSpc>
              <a:buNone/>
            </a:pPr>
            <a:endParaRPr 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1153627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D6D95"/>
                </a:solidFill>
              </a:rPr>
              <a:t>Angle</a:t>
            </a:r>
            <a:r>
              <a:rPr lang="en-US" dirty="0"/>
              <a:t> </a:t>
            </a:r>
            <a:r>
              <a:rPr lang="en-US" dirty="0">
                <a:solidFill>
                  <a:srgbClr val="1D6D95"/>
                </a:solidFill>
              </a:rPr>
              <a:t>Mode</a:t>
            </a:r>
            <a:endParaRPr lang="ru-RU" dirty="0">
              <a:solidFill>
                <a:srgbClr val="1D6D95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81313"/>
            <a:ext cx="2528852" cy="41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16" y="1551560"/>
            <a:ext cx="2552921" cy="579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048955" y="2295419"/>
            <a:ext cx="2613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dirty="0" smtClean="0">
                <a:solidFill>
                  <a:srgbClr val="191966"/>
                </a:solidFill>
                <a:latin typeface="Sylfaen" panose="010A0502050306030303" pitchFamily="18" charset="0"/>
              </a:rPr>
              <a:t>Աստիճան-Ռադիան </a:t>
            </a:r>
          </a:p>
          <a:p>
            <a:pPr algn="ctr"/>
            <a:r>
              <a:rPr lang="hy-AM" dirty="0" smtClean="0">
                <a:solidFill>
                  <a:srgbClr val="191966"/>
                </a:solidFill>
                <a:latin typeface="Sylfaen" panose="010A0502050306030303" pitchFamily="18" charset="0"/>
              </a:rPr>
              <a:t>փոխակերպում</a:t>
            </a:r>
            <a:endParaRPr lang="ru-RU" dirty="0">
              <a:solidFill>
                <a:srgbClr val="19196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Заголовок 1">
            <a:extLst>
              <a:ext uri="{FF2B5EF4-FFF2-40B4-BE49-F238E27FC236}">
                <a16:creationId xmlns:a16="http://schemas.microsoft.com/office/drawing/2014/main" id="{61FAB444-E99F-4E08-95F9-B238E2070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88913"/>
            <a:ext cx="7848600" cy="792162"/>
          </a:xfrm>
        </p:spPr>
        <p:txBody>
          <a:bodyPr/>
          <a:lstStyle/>
          <a:p>
            <a:r>
              <a:rPr lang="hy-AM" altLang="ru-RU" sz="3200" b="1" dirty="0">
                <a:latin typeface="Arial Unicode" pitchFamily="34" charset="0"/>
              </a:rPr>
              <a:t>Եզրակացություն</a:t>
            </a:r>
            <a:endParaRPr lang="en-US" altLang="ru-RU" sz="3200" b="1" dirty="0">
              <a:latin typeface="Arial Unicode" pitchFamily="34" charset="0"/>
            </a:endParaRPr>
          </a:p>
        </p:txBody>
      </p:sp>
      <p:sp>
        <p:nvSpPr>
          <p:cNvPr id="116" name="Text Placeholder 4">
            <a:extLst>
              <a:ext uri="{FF2B5EF4-FFF2-40B4-BE49-F238E27FC236}">
                <a16:creationId xmlns:a16="http://schemas.microsoft.com/office/drawing/2014/main" id="{B3B81F52-E3EC-4DF0-8DC0-904E99F40411}"/>
              </a:ext>
            </a:extLst>
          </p:cNvPr>
          <p:cNvSpPr txBox="1">
            <a:spLocks/>
          </p:cNvSpPr>
          <p:nvPr/>
        </p:nvSpPr>
        <p:spPr bwMode="auto">
          <a:xfrm>
            <a:off x="459581" y="1196752"/>
            <a:ext cx="8224837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1800" kern="0" dirty="0" smtClean="0">
                <a:latin typeface="+mn-lt"/>
              </a:rPr>
              <a:t>Ուսումնասիրվել է </a:t>
            </a:r>
            <a:r>
              <a:rPr lang="en-US" sz="1800" kern="0" dirty="0" err="1" smtClean="0">
                <a:latin typeface="+mn-lt"/>
              </a:rPr>
              <a:t>Qt</a:t>
            </a:r>
            <a:r>
              <a:rPr lang="en-US" sz="1800" kern="0" dirty="0" smtClean="0">
                <a:latin typeface="+mn-lt"/>
              </a:rPr>
              <a:t> </a:t>
            </a:r>
            <a:r>
              <a:rPr lang="hy-AM" sz="1800" kern="0" dirty="0" smtClean="0">
                <a:latin typeface="+mn-lt"/>
              </a:rPr>
              <a:t>գրադարանը</a:t>
            </a: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1800" kern="0" dirty="0" smtClean="0">
                <a:latin typeface="+mn-lt"/>
              </a:rPr>
              <a:t>Ստեղծվել է հաշվիչ</a:t>
            </a:r>
            <a:r>
              <a:rPr lang="en-US" sz="1800" kern="0" dirty="0" smtClean="0">
                <a:latin typeface="+mn-lt"/>
              </a:rPr>
              <a:t>, </a:t>
            </a:r>
            <a:r>
              <a:rPr lang="hy-AM" sz="1800" kern="0" dirty="0" smtClean="0">
                <a:latin typeface="+mn-lt"/>
              </a:rPr>
              <a:t>որն օգտագործողին տալիս է հարմարավետ գրաֆիկական ինտերֆեյս</a:t>
            </a:r>
            <a:endParaRPr lang="en-US" sz="1800" dirty="0" smtClean="0"/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1800" dirty="0" smtClean="0">
                <a:latin typeface="Sylfaen" panose="010A0502050306030303" pitchFamily="18" charset="0"/>
              </a:rPr>
              <a:t>Աշխատանքն իրականացվել է </a:t>
            </a:r>
            <a:r>
              <a:rPr lang="en-US" sz="1800" dirty="0" smtClean="0">
                <a:latin typeface="Sylfaen" panose="010A0502050306030303" pitchFamily="18" charset="0"/>
              </a:rPr>
              <a:t>C++ </a:t>
            </a:r>
            <a:r>
              <a:rPr lang="hy-AM" sz="1800" dirty="0" smtClean="0">
                <a:latin typeface="Sylfaen" panose="010A0502050306030303" pitchFamily="18" charset="0"/>
              </a:rPr>
              <a:t>ծրագրավորման լեզվի միջոցով, </a:t>
            </a:r>
            <a:r>
              <a:rPr lang="en-US" sz="1800" dirty="0" err="1" smtClean="0">
                <a:latin typeface="Sylfaen" panose="010A0502050306030303" pitchFamily="18" charset="0"/>
              </a:rPr>
              <a:t>Qt</a:t>
            </a:r>
            <a:r>
              <a:rPr lang="en-US" sz="1800" dirty="0" smtClean="0">
                <a:latin typeface="Sylfaen" panose="010A0502050306030303" pitchFamily="18" charset="0"/>
              </a:rPr>
              <a:t> </a:t>
            </a:r>
            <a:r>
              <a:rPr lang="hy-AM" sz="1800" dirty="0" smtClean="0">
                <a:latin typeface="Sylfaen" panose="010A0502050306030303" pitchFamily="18" charset="0"/>
              </a:rPr>
              <a:t>միջավայրում՝ </a:t>
            </a:r>
            <a:r>
              <a:rPr lang="en-US" sz="1800" dirty="0" smtClean="0">
                <a:latin typeface="Sylfaen" panose="010A0502050306030303" pitchFamily="18" charset="0"/>
              </a:rPr>
              <a:t>Windows </a:t>
            </a:r>
            <a:r>
              <a:rPr lang="hy-AM" sz="1800" dirty="0" smtClean="0">
                <a:latin typeface="Sylfaen" panose="010A0502050306030303" pitchFamily="18" charset="0"/>
              </a:rPr>
              <a:t>և </a:t>
            </a:r>
            <a:r>
              <a:rPr lang="en-US" sz="1800" dirty="0" smtClean="0">
                <a:latin typeface="Sylfaen" panose="010A0502050306030303" pitchFamily="18" charset="0"/>
              </a:rPr>
              <a:t>Linux </a:t>
            </a:r>
            <a:r>
              <a:rPr lang="hy-AM" sz="1800" dirty="0" smtClean="0">
                <a:latin typeface="Sylfaen" panose="010A0502050306030303" pitchFamily="18" charset="0"/>
              </a:rPr>
              <a:t>օպերացիոն համակարգերի համար։ </a:t>
            </a: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1800" dirty="0" smtClean="0">
                <a:latin typeface="Sylfaen" panose="010A0502050306030303" pitchFamily="18" charset="0"/>
              </a:rPr>
              <a:t>Ծանոթացել եմ նախագծման տեխնոլոգիաների հետ։</a:t>
            </a:r>
            <a:endParaRPr lang="ru-RU" sz="1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575E44D4-D743-4928-837B-33D4BCF30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7375" y="188913"/>
            <a:ext cx="5810250" cy="792162"/>
          </a:xfrm>
        </p:spPr>
        <p:txBody>
          <a:bodyPr/>
          <a:lstStyle/>
          <a:p>
            <a:r>
              <a:rPr lang="en-US" altLang="ru-RU" sz="3200" b="1" dirty="0">
                <a:latin typeface="Sylfaen" panose="010A0502050306030303" pitchFamily="18" charset="0"/>
              </a:rPr>
              <a:t>Գրականության ցանկ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50DC26B-7137-4664-A0E4-57FA9822867D}"/>
              </a:ext>
            </a:extLst>
          </p:cNvPr>
          <p:cNvSpPr txBox="1">
            <a:spLocks/>
          </p:cNvSpPr>
          <p:nvPr/>
        </p:nvSpPr>
        <p:spPr bwMode="auto">
          <a:xfrm>
            <a:off x="395536" y="141277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Sylfaen" panose="010A0502050306030303" pitchFamily="18" charset="0"/>
              </a:rPr>
              <a:t>M. Gregoire, Professional C++ </a:t>
            </a:r>
            <a:r>
              <a:rPr lang="en-US" sz="1800" dirty="0" smtClean="0">
                <a:latin typeface="Sylfaen" panose="010A0502050306030303" pitchFamily="18" charset="0"/>
              </a:rPr>
              <a:t>(5</a:t>
            </a:r>
            <a:r>
              <a:rPr lang="en-US" sz="1800" baseline="30000" dirty="0" smtClean="0">
                <a:latin typeface="Sylfaen" panose="010A0502050306030303" pitchFamily="18" charset="0"/>
              </a:rPr>
              <a:t>th</a:t>
            </a:r>
            <a:r>
              <a:rPr lang="en-US" sz="1800" dirty="0" smtClean="0">
                <a:latin typeface="Sylfaen" panose="010A0502050306030303" pitchFamily="18" charset="0"/>
              </a:rPr>
              <a:t> Edition) - 2021</a:t>
            </a:r>
            <a:endParaRPr lang="en-US" sz="1800" dirty="0">
              <a:latin typeface="Sylfaen" panose="010A0502050306030303" pitchFamily="18" charset="0"/>
            </a:endParaRPr>
          </a:p>
          <a:p>
            <a:pPr marL="635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Sylfaen" panose="010A0502050306030303" pitchFamily="18" charset="0"/>
              </a:rPr>
              <a:t>T.H. </a:t>
            </a:r>
            <a:r>
              <a:rPr lang="en-US" sz="1800" dirty="0" err="1">
                <a:latin typeface="Sylfaen" panose="010A0502050306030303" pitchFamily="18" charset="0"/>
              </a:rPr>
              <a:t>Cormen</a:t>
            </a:r>
            <a:r>
              <a:rPr lang="en-US" sz="1800" dirty="0">
                <a:latin typeface="Sylfaen" panose="010A0502050306030303" pitchFamily="18" charset="0"/>
              </a:rPr>
              <a:t>, Algorithms Unlocked </a:t>
            </a:r>
            <a:r>
              <a:rPr lang="en-US" sz="1800" dirty="0" smtClean="0">
                <a:latin typeface="Sylfaen" panose="010A0502050306030303" pitchFamily="18" charset="0"/>
              </a:rPr>
              <a:t>(</a:t>
            </a:r>
            <a:r>
              <a:rPr lang="en-US" sz="1800" dirty="0">
                <a:latin typeface="Sylfaen" panose="010A0502050306030303" pitchFamily="18" charset="0"/>
              </a:rPr>
              <a:t>1rst Edition</a:t>
            </a:r>
            <a:r>
              <a:rPr lang="en-US" sz="1800" dirty="0" smtClean="0">
                <a:latin typeface="Sylfaen" panose="010A0502050306030303" pitchFamily="18" charset="0"/>
              </a:rPr>
              <a:t>) </a:t>
            </a:r>
            <a:r>
              <a:rPr lang="en-US" sz="1800" dirty="0">
                <a:latin typeface="Sylfaen" panose="010A0502050306030303" pitchFamily="18" charset="0"/>
              </a:rPr>
              <a:t>-</a:t>
            </a:r>
            <a:r>
              <a:rPr lang="en-US" sz="1800" dirty="0" smtClean="0">
                <a:latin typeface="Sylfaen" panose="010A0502050306030303" pitchFamily="18" charset="0"/>
              </a:rPr>
              <a:t>2013</a:t>
            </a:r>
            <a:endParaRPr lang="en-US" sz="1800" dirty="0">
              <a:latin typeface="Sylfaen" panose="010A0502050306030303" pitchFamily="18" charset="0"/>
            </a:endParaRPr>
          </a:p>
          <a:p>
            <a:pPr marL="635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Sylfaen" panose="010A0502050306030303" pitchFamily="18" charset="0"/>
              </a:rPr>
              <a:t>N. Dey, Cross-Platform Development with Qt 6 and Modern C</a:t>
            </a:r>
            <a:r>
              <a:rPr lang="en-US" sz="1800" i="0" dirty="0" smtClean="0">
                <a:effectLst/>
                <a:latin typeface="Sylfaen" panose="010A0502050306030303" pitchFamily="18" charset="0"/>
              </a:rPr>
              <a:t>++ (1rst Edition)  - 2021</a:t>
            </a:r>
            <a:endParaRPr lang="en-US" sz="1800" i="0" dirty="0">
              <a:effectLst/>
              <a:latin typeface="Sylfaen" panose="010A0502050306030303" pitchFamily="18" charset="0"/>
            </a:endParaRPr>
          </a:p>
          <a:p>
            <a:pPr marL="635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Sylfaen" panose="010A0502050306030303" pitchFamily="18" charset="0"/>
              </a:rPr>
              <a:t> </a:t>
            </a:r>
            <a:r>
              <a:rPr lang="en-US" sz="1800" i="0" dirty="0" err="1" smtClean="0">
                <a:effectLst/>
                <a:latin typeface="Sylfaen" panose="010A0502050306030303" pitchFamily="18" charset="0"/>
              </a:rPr>
              <a:t>Qt</a:t>
            </a:r>
            <a:r>
              <a:rPr lang="en-US" sz="1800" i="0" dirty="0" smtClean="0">
                <a:effectLst/>
                <a:latin typeface="Sylfaen" panose="010A0502050306030303" pitchFamily="18" charset="0"/>
              </a:rPr>
              <a:t> documentation: </a:t>
            </a:r>
            <a:r>
              <a:rPr lang="en-US" sz="1800" kern="0" dirty="0" smtClean="0">
                <a:latin typeface="Sylfaen" panose="010A0502050306030303" pitchFamily="18" charset="0"/>
              </a:rPr>
              <a:t>https</a:t>
            </a:r>
            <a:r>
              <a:rPr lang="en-US" sz="1800" kern="0" dirty="0">
                <a:latin typeface="Sylfaen" panose="010A0502050306030303" pitchFamily="18" charset="0"/>
              </a:rPr>
              <a:t>://</a:t>
            </a:r>
            <a:r>
              <a:rPr lang="en-US" sz="1800" kern="0" dirty="0" smtClean="0">
                <a:latin typeface="Sylfaen" panose="010A0502050306030303" pitchFamily="18" charset="0"/>
              </a:rPr>
              <a:t>doc.qt.io </a:t>
            </a:r>
            <a:endParaRPr lang="en-US" sz="1800" kern="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C8E12083-4B0E-47E4-8879-BD02FCBCB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2276475"/>
            <a:ext cx="7200900" cy="1368425"/>
          </a:xfrm>
        </p:spPr>
        <p:txBody>
          <a:bodyPr/>
          <a:lstStyle/>
          <a:p>
            <a:r>
              <a:rPr lang="en-US" altLang="ru-RU" sz="3600" b="1" dirty="0">
                <a:solidFill>
                  <a:srgbClr val="191966"/>
                </a:solidFill>
                <a:latin typeface="Arial Unicode" pitchFamily="34" charset="0"/>
              </a:rPr>
              <a:t>ՇՆՈՐՀԱԿԱԼՈՒԹՅՈՒՆ</a:t>
            </a:r>
            <a:endParaRPr lang="en-US" altLang="ru-RU" sz="4000" b="1" dirty="0">
              <a:solidFill>
                <a:srgbClr val="191966"/>
              </a:solidFill>
              <a:latin typeface="Arial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3F2AA3A-1F53-4D14-883C-E94BF0306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75" y="188913"/>
            <a:ext cx="5480050" cy="1079500"/>
          </a:xfrm>
        </p:spPr>
        <p:txBody>
          <a:bodyPr/>
          <a:lstStyle/>
          <a:p>
            <a:pPr>
              <a:buClr>
                <a:srgbClr val="16165D"/>
              </a:buClr>
            </a:pPr>
            <a:r>
              <a:rPr lang="en-GB" altLang="ru-RU" sz="3200" b="1" dirty="0" err="1">
                <a:latin typeface="Sylfaen" panose="010A0502050306030303" pitchFamily="18" charset="0"/>
              </a:rPr>
              <a:t>Բովանդակություն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sp>
        <p:nvSpPr>
          <p:cNvPr id="7171" name="Content Placeholder 6">
            <a:extLst>
              <a:ext uri="{FF2B5EF4-FFF2-40B4-BE49-F238E27FC236}">
                <a16:creationId xmlns:a16="http://schemas.microsoft.com/office/drawing/2014/main" id="{68CECE30-5F5A-4076-89B6-907F063FE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4025" y="1320800"/>
            <a:ext cx="8231188" cy="45212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ru-RU" sz="2400" b="1" dirty="0" err="1">
                <a:latin typeface="Sylfaen" panose="010A0502050306030303" pitchFamily="18" charset="0"/>
              </a:rPr>
              <a:t>Ներածություն</a:t>
            </a:r>
            <a:endParaRPr lang="ru-RU" altLang="ru-RU" sz="2400" b="1" dirty="0">
              <a:solidFill>
                <a:srgbClr val="191966"/>
              </a:solidFill>
              <a:latin typeface="Sylfaen" panose="010A0502050306030303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ru-RU" sz="2400" b="1" dirty="0" err="1">
                <a:solidFill>
                  <a:srgbClr val="191966"/>
                </a:solidFill>
                <a:latin typeface="Sylfaen" panose="010A0502050306030303" pitchFamily="18" charset="0"/>
              </a:rPr>
              <a:t>Խնդրի</a:t>
            </a:r>
            <a:r>
              <a:rPr lang="en-US" altLang="ru-RU" sz="2000" b="1" dirty="0">
                <a:solidFill>
                  <a:srgbClr val="191966"/>
                </a:solidFill>
                <a:latin typeface="Sylfaen" panose="010A0502050306030303" pitchFamily="18" charset="0"/>
              </a:rPr>
              <a:t> </a:t>
            </a:r>
            <a:r>
              <a:rPr lang="en-US" altLang="ru-RU" sz="2400" b="1" dirty="0" err="1">
                <a:solidFill>
                  <a:srgbClr val="191966"/>
                </a:solidFill>
                <a:latin typeface="Sylfaen" panose="010A0502050306030303" pitchFamily="18" charset="0"/>
              </a:rPr>
              <a:t>դրվածք</a:t>
            </a:r>
            <a:r>
              <a:rPr lang="hy-AM" altLang="ru-RU" sz="2400" b="1" dirty="0">
                <a:solidFill>
                  <a:srgbClr val="191966"/>
                </a:solidFill>
                <a:latin typeface="Sylfaen" panose="010A0502050306030303" pitchFamily="18" charset="0"/>
              </a:rPr>
              <a:t>ը</a:t>
            </a:r>
            <a:endParaRPr lang="en-US" altLang="ru-RU" sz="2400" b="1" dirty="0">
              <a:solidFill>
                <a:srgbClr val="191966"/>
              </a:solidFill>
              <a:latin typeface="Sylfaen" panose="010A0502050306030303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y-AM" altLang="ru-RU" sz="2400" b="1" dirty="0">
                <a:solidFill>
                  <a:srgbClr val="191966"/>
                </a:solidFill>
                <a:latin typeface="Sylfaen" panose="010A0502050306030303" pitchFamily="18" charset="0"/>
              </a:rPr>
              <a:t>Տեխնիկական </a:t>
            </a:r>
            <a:r>
              <a:rPr lang="hy-AM" altLang="ru-RU" sz="2400" b="1" dirty="0" smtClean="0">
                <a:solidFill>
                  <a:srgbClr val="191966"/>
                </a:solidFill>
                <a:latin typeface="Sylfaen" panose="010A0502050306030303" pitchFamily="18" charset="0"/>
              </a:rPr>
              <a:t>առաջադրանք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y-AM" altLang="ru-RU" sz="2400" b="1" dirty="0" smtClean="0">
                <a:solidFill>
                  <a:srgbClr val="191966"/>
                </a:solidFill>
                <a:latin typeface="Sylfaen" panose="010A0502050306030303" pitchFamily="18" charset="0"/>
              </a:rPr>
              <a:t>Տեսական </a:t>
            </a:r>
            <a:r>
              <a:rPr lang="hy-AM" altLang="ru-RU" sz="2400" b="1" dirty="0">
                <a:solidFill>
                  <a:srgbClr val="191966"/>
                </a:solidFill>
                <a:latin typeface="Sylfaen" panose="010A0502050306030303" pitchFamily="18" charset="0"/>
              </a:rPr>
              <a:t>առնչություններ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y-AM" altLang="ru-RU" sz="2400" b="1" dirty="0">
                <a:solidFill>
                  <a:srgbClr val="191966"/>
                </a:solidFill>
                <a:latin typeface="Sylfaen" panose="010A0502050306030303" pitchFamily="18" charset="0"/>
              </a:rPr>
              <a:t>Ծրագրային իրականացում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hy-AM" altLang="ru-RU" sz="2400" b="1" dirty="0">
                <a:solidFill>
                  <a:srgbClr val="191966"/>
                </a:solidFill>
                <a:latin typeface="Sylfaen" panose="010A0502050306030303" pitchFamily="18" charset="0"/>
              </a:rPr>
              <a:t>Եզրակացություն</a:t>
            </a:r>
            <a:endParaRPr lang="en-US" altLang="ru-RU" sz="2400" b="1" dirty="0">
              <a:solidFill>
                <a:srgbClr val="191966"/>
              </a:solidFill>
              <a:latin typeface="Sylfaen" panose="010A0502050306030303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altLang="en-US" sz="2400" b="1" dirty="0" err="1">
                <a:solidFill>
                  <a:srgbClr val="191966"/>
                </a:solidFill>
                <a:latin typeface="Sylfaen" panose="010A0502050306030303" pitchFamily="18" charset="0"/>
              </a:rPr>
              <a:t>Գրականության</a:t>
            </a:r>
            <a:r>
              <a:rPr lang="ru-RU" altLang="en-US" sz="2400" b="1" dirty="0">
                <a:solidFill>
                  <a:srgbClr val="191966"/>
                </a:solidFill>
                <a:latin typeface="Sylfaen" panose="010A0502050306030303" pitchFamily="18" charset="0"/>
              </a:rPr>
              <a:t> </a:t>
            </a:r>
            <a:r>
              <a:rPr lang="ru-RU" altLang="en-US" sz="2400" b="1" dirty="0" err="1">
                <a:solidFill>
                  <a:srgbClr val="191966"/>
                </a:solidFill>
                <a:latin typeface="Sylfaen" panose="010A0502050306030303" pitchFamily="18" charset="0"/>
              </a:rPr>
              <a:t>ցանկ</a:t>
            </a:r>
            <a:endParaRPr lang="en-US" altLang="ru-RU" sz="2000" dirty="0">
              <a:latin typeface="Sylfaen" panose="010A0502050306030303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ru-RU" sz="280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hy-AM" altLang="ru-RU" sz="3200" b="1" dirty="0">
                <a:solidFill>
                  <a:srgbClr val="191966"/>
                </a:solidFill>
                <a:latin typeface="Sylfaen" panose="010A0502050306030303" pitchFamily="18" charset="0"/>
              </a:rPr>
              <a:t>Ներածություն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354000" y="1018401"/>
            <a:ext cx="8224837" cy="47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0">
              <a:lnSpc>
                <a:spcPct val="150000"/>
              </a:lnSpc>
              <a:buNone/>
            </a:pPr>
            <a:endParaRPr 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179000"/>
            <a:ext cx="2772864" cy="4500000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457200" y="1524000"/>
            <a:ext cx="2133600" cy="9906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1524000"/>
            <a:ext cx="36477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rgbClr val="191966"/>
                </a:solidFill>
              </a:rPr>
              <a:t>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rgbClr val="191966"/>
                </a:solidFill>
              </a:rPr>
              <a:t>Professional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rgbClr val="191966"/>
                </a:solidFill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rgbClr val="191966"/>
                </a:solidFill>
              </a:rPr>
              <a:t>Angle</a:t>
            </a:r>
            <a:endParaRPr lang="ru-RU" sz="2600" b="1" dirty="0">
              <a:solidFill>
                <a:srgbClr val="191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hy-AM" altLang="ru-RU" sz="3200" b="1" dirty="0" smtClean="0">
                <a:latin typeface="Sylfaen" panose="010A0502050306030303" pitchFamily="18" charset="0"/>
              </a:rPr>
              <a:t>Խնդրի դրվածք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2248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364" indent="-342900" algn="just">
              <a:lnSpc>
                <a:spcPct val="100000"/>
              </a:lnSpc>
            </a:pPr>
            <a:r>
              <a:rPr lang="hy-AM" sz="2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Ստեղծել գրաֆիկական ինտերֆեյս ունեցող հաշվիչ</a:t>
            </a:r>
            <a:endParaRPr lang="en-US" sz="2000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6364" lvl="0" indent="-342900" algn="just">
              <a:lnSpc>
                <a:spcPct val="100000"/>
              </a:lnSpc>
            </a:pPr>
            <a:r>
              <a:rPr lang="hy-AM" sz="2000" dirty="0">
                <a:latin typeface="Sylfaen" panose="010A0502050306030303" pitchFamily="18" charset="0"/>
              </a:rPr>
              <a:t>Ծրագրային կոդում կիրառել գոնե մեկ </a:t>
            </a:r>
            <a:r>
              <a:rPr lang="hy-AM" sz="2000" dirty="0" smtClean="0">
                <a:latin typeface="Sylfaen" panose="010A0502050306030303" pitchFamily="18" charset="0"/>
              </a:rPr>
              <a:t>նախագծման տեխնոլոգիա </a:t>
            </a:r>
            <a:r>
              <a:rPr lang="hy-AM" sz="2000" dirty="0">
                <a:latin typeface="Sylfaen" panose="010A0502050306030303" pitchFamily="18" charset="0"/>
              </a:rPr>
              <a:t>(Design </a:t>
            </a:r>
            <a:r>
              <a:rPr lang="hy-AM" sz="2000" dirty="0" smtClean="0">
                <a:latin typeface="Sylfaen" panose="010A0502050306030303" pitchFamily="18" charset="0"/>
              </a:rPr>
              <a:t>Pattern)</a:t>
            </a:r>
            <a:endParaRPr lang="en-US" sz="2000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3464" indent="0" algn="ctr">
              <a:lnSpc>
                <a:spcPct val="100000"/>
              </a:lnSpc>
              <a:buNone/>
            </a:pP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06DEB555-6948-4CE8-B6A2-918749030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hy-AM" altLang="ru-RU" sz="3200" b="1" dirty="0">
                <a:latin typeface="Sylfaen" panose="010A0502050306030303" pitchFamily="18" charset="0"/>
              </a:rPr>
              <a:t>Տեխնիկական առաջադրանք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48182EA-B445-9F9A-F0E6-EB960DA0C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71680"/>
              </p:ext>
            </p:extLst>
          </p:nvPr>
        </p:nvGraphicFramePr>
        <p:xfrm>
          <a:off x="697547" y="1371600"/>
          <a:ext cx="7748905" cy="39121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4807735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481821706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361377438"/>
                    </a:ext>
                  </a:extLst>
                </a:gridCol>
              </a:tblGrid>
              <a:tr h="452313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1600" dirty="0"/>
                        <a:t>Պարամետրեր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1600" dirty="0"/>
                        <a:t>Արժեք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446296"/>
                  </a:ext>
                </a:extLst>
              </a:tr>
              <a:tr h="562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y-AM" sz="1600" kern="1200" dirty="0">
                          <a:effectLst/>
                        </a:rPr>
                        <a:t>Օգտագործվող ծրագրավորման լեզու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r>
                        <a:rPr lang="en-US" sz="1600" dirty="0"/>
                        <a:t>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535630"/>
                  </a:ext>
                </a:extLst>
              </a:tr>
              <a:tr h="5621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y-AM" sz="1600" kern="1200" dirty="0">
                          <a:effectLst/>
                        </a:rPr>
                        <a:t>Գրաֆիկական ինտերֆեյսի առկայությունը</a:t>
                      </a:r>
                      <a:endParaRPr lang="en-US" sz="1400" b="1" kern="1200" dirty="0">
                        <a:solidFill>
                          <a:srgbClr val="16165D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1600" dirty="0"/>
                        <a:t>Այո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30898"/>
                  </a:ext>
                </a:extLst>
              </a:tr>
              <a:tr h="6110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y-AM" sz="1600" kern="1200" dirty="0">
                          <a:effectLst/>
                        </a:rPr>
                        <a:t>Օգտագործվող գրադարանների ցանկը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kern="1200" dirty="0" smtClean="0">
                          <a:effectLst/>
                        </a:rPr>
                        <a:t>STL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038678"/>
                  </a:ext>
                </a:extLst>
              </a:tr>
              <a:tr h="600017">
                <a:tc>
                  <a:txBody>
                    <a:bodyPr/>
                    <a:lstStyle/>
                    <a:p>
                      <a:pPr algn="ctr"/>
                      <a:r>
                        <a:rPr lang="hy-AM" sz="1600" dirty="0"/>
                        <a:t>4</a:t>
                      </a:r>
                      <a:r>
                        <a:rPr lang="hy-AM" sz="1600" dirty="0" smtClean="0"/>
                        <a:t>․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y-AM" sz="1600" dirty="0"/>
                        <a:t>Ալգորիթմի բարդությունը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 smtClean="0"/>
                        <a:t>O(1)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055386"/>
                  </a:ext>
                </a:extLst>
              </a:tr>
              <a:tr h="562193">
                <a:tc>
                  <a:txBody>
                    <a:bodyPr/>
                    <a:lstStyle/>
                    <a:p>
                      <a:pPr algn="ctr"/>
                      <a:r>
                        <a:rPr lang="hy-AM" sz="1600" dirty="0" smtClean="0"/>
                        <a:t>5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y-AM" sz="1600" kern="1200" dirty="0">
                          <a:effectLst/>
                        </a:rPr>
                        <a:t>Օգտագործվող տեխնոլոգիաներ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765306"/>
                  </a:ext>
                </a:extLst>
              </a:tr>
              <a:tr h="562193">
                <a:tc>
                  <a:txBody>
                    <a:bodyPr/>
                    <a:lstStyle/>
                    <a:p>
                      <a:pPr algn="ctr"/>
                      <a:r>
                        <a:rPr lang="hy-AM" sz="1600" dirty="0" smtClean="0"/>
                        <a:t>6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y-AM" sz="1600" dirty="0"/>
                        <a:t>Օգտագործվող գործիքներ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qMake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81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hy-AM" altLang="ru-RU" sz="3200" b="1" dirty="0" smtClean="0">
                <a:solidFill>
                  <a:srgbClr val="191966"/>
                </a:solidFill>
                <a:latin typeface="Sylfaen" panose="010A0502050306030303" pitchFamily="18" charset="0"/>
              </a:rPr>
              <a:t>Տեսական </a:t>
            </a:r>
            <a:r>
              <a:rPr lang="hy-AM" altLang="ru-RU" sz="3200" b="1" dirty="0">
                <a:solidFill>
                  <a:srgbClr val="191966"/>
                </a:solidFill>
                <a:latin typeface="Sylfaen" panose="010A0502050306030303" pitchFamily="18" charset="0"/>
              </a:rPr>
              <a:t>առնչություններ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2248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0" algn="ctr">
              <a:lnSpc>
                <a:spcPct val="100000"/>
              </a:lnSpc>
              <a:buNone/>
            </a:pPr>
            <a:r>
              <a:rPr lang="hy-AM" sz="24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Աշխատանքի ներկայացումը՝ </a:t>
            </a:r>
            <a:r>
              <a:rPr lang="en-US" sz="24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</a:t>
            </a:r>
            <a:r>
              <a:rPr lang="hy-AM" sz="24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-ի միջոցով</a:t>
            </a:r>
            <a:endParaRPr lang="en-US" sz="2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95400" y="2438400"/>
            <a:ext cx="2286000" cy="838200"/>
          </a:xfrm>
          <a:prstGeom prst="rect">
            <a:avLst/>
          </a:prstGeom>
          <a:solidFill>
            <a:srgbClr val="E4E4F8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38800" y="2438400"/>
            <a:ext cx="2286000" cy="838200"/>
          </a:xfrm>
          <a:prstGeom prst="rect">
            <a:avLst/>
          </a:prstGeom>
          <a:solidFill>
            <a:srgbClr val="E4E4F8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95400" y="4191000"/>
            <a:ext cx="2286000" cy="838200"/>
          </a:xfrm>
          <a:prstGeom prst="rect">
            <a:avLst/>
          </a:prstGeom>
          <a:solidFill>
            <a:srgbClr val="E4E4F8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38800" y="4191000"/>
            <a:ext cx="2286000" cy="838200"/>
          </a:xfrm>
          <a:prstGeom prst="rect">
            <a:avLst/>
          </a:prstGeom>
          <a:solidFill>
            <a:srgbClr val="E4E4F8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1090" y="2657445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191966"/>
                </a:solidFill>
              </a:rPr>
              <a:t>MainWindow</a:t>
            </a:r>
            <a:endParaRPr lang="ru-RU" dirty="0">
              <a:solidFill>
                <a:srgbClr val="1919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892" y="4410045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191966"/>
                </a:solidFill>
              </a:rPr>
              <a:t>ProMode</a:t>
            </a:r>
            <a:endParaRPr lang="ru-RU" dirty="0">
              <a:solidFill>
                <a:srgbClr val="1919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277" y="2657445"/>
            <a:ext cx="138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191966"/>
                </a:solidFill>
              </a:rPr>
              <a:t>TimeMode</a:t>
            </a:r>
            <a:endParaRPr lang="ru-RU" dirty="0">
              <a:solidFill>
                <a:srgbClr val="1919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0851" y="4410045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91966"/>
                </a:solidFill>
              </a:rPr>
              <a:t>Angle</a:t>
            </a:r>
            <a:endParaRPr lang="ru-RU" dirty="0">
              <a:solidFill>
                <a:srgbClr val="191966"/>
              </a:solidFill>
            </a:endParaRPr>
          </a:p>
        </p:txBody>
      </p:sp>
      <p:cxnSp>
        <p:nvCxnSpPr>
          <p:cNvPr id="15" name="Прямая со стрелкой 14"/>
          <p:cNvCxnSpPr>
            <a:stCxn id="8" idx="0"/>
            <a:endCxn id="3" idx="2"/>
          </p:cNvCxnSpPr>
          <p:nvPr/>
        </p:nvCxnSpPr>
        <p:spPr bwMode="auto">
          <a:xfrm flipV="1">
            <a:off x="2438400" y="3276600"/>
            <a:ext cx="0" cy="914400"/>
          </a:xfrm>
          <a:prstGeom prst="straightConnector1">
            <a:avLst/>
          </a:prstGeom>
          <a:noFill/>
          <a:ln w="28575">
            <a:solidFill>
              <a:srgbClr val="191966"/>
            </a:solidFill>
            <a:miter lim="800000"/>
            <a:headEnd/>
            <a:tailEnd type="triangle"/>
          </a:ln>
        </p:spPr>
      </p:cxnSp>
      <p:sp>
        <p:nvSpPr>
          <p:cNvPr id="16" name="Блок-схема: решение 15"/>
          <p:cNvSpPr/>
          <p:nvPr/>
        </p:nvSpPr>
        <p:spPr>
          <a:xfrm>
            <a:off x="3581400" y="2557417"/>
            <a:ext cx="381000" cy="200055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8" name="Блок-схема: решение 17"/>
          <p:cNvSpPr/>
          <p:nvPr/>
        </p:nvSpPr>
        <p:spPr>
          <a:xfrm>
            <a:off x="3579018" y="2917008"/>
            <a:ext cx="381000" cy="200055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/>
          <p:cNvCxnSpPr>
            <a:stCxn id="16" idx="3"/>
          </p:cNvCxnSpPr>
          <p:nvPr/>
        </p:nvCxnSpPr>
        <p:spPr bwMode="auto">
          <a:xfrm flipV="1">
            <a:off x="3962400" y="2657444"/>
            <a:ext cx="1676400" cy="1"/>
          </a:xfrm>
          <a:prstGeom prst="line">
            <a:avLst/>
          </a:prstGeom>
          <a:ln w="19050"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8" idx="3"/>
          </p:cNvCxnSpPr>
          <p:nvPr/>
        </p:nvCxnSpPr>
        <p:spPr bwMode="auto">
          <a:xfrm>
            <a:off x="3960018" y="3017036"/>
            <a:ext cx="1676400" cy="1593064"/>
          </a:xfrm>
          <a:prstGeom prst="bentConnector3">
            <a:avLst/>
          </a:prstGeom>
          <a:noFill/>
          <a:ln w="19050">
            <a:solidFill>
              <a:srgbClr val="191966"/>
            </a:solidFill>
            <a:miter lim="800000"/>
            <a:headEnd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68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hy-AM" altLang="ru-RU" sz="3200" b="1" dirty="0" smtClean="0">
                <a:latin typeface="Sylfaen" panose="010A0502050306030303" pitchFamily="18" charset="0"/>
              </a:rPr>
              <a:t>Ծրագրային իրականացում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4038600" y="1295400"/>
            <a:ext cx="4495800" cy="448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0" algn="just">
              <a:lnSpc>
                <a:spcPct val="100000"/>
              </a:lnSpc>
              <a:buNone/>
            </a:pPr>
            <a:r>
              <a:rPr lang="hy-AM" sz="18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Կիրառված նախագծման տեխնոլոգիա</a:t>
            </a:r>
          </a:p>
          <a:p>
            <a:pPr marL="283464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(Design Pattern)</a:t>
            </a:r>
            <a:r>
              <a:rPr lang="hy-AM" sz="18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  <a:r>
              <a:rPr lang="hy-AM" sz="180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hy-AM" sz="1800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3464" indent="0" algn="just">
              <a:lnSpc>
                <a:spcPct val="100000"/>
              </a:lnSpc>
              <a:buNone/>
            </a:pPr>
            <a:endParaRPr lang="hy-AM" sz="1800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3464" indent="0" algn="just">
              <a:lnSpc>
                <a:spcPct val="100000"/>
              </a:lnSpc>
              <a:buNone/>
            </a:pPr>
            <a:r>
              <a:rPr lang="hy-AM" sz="18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Որը երաշխավորում է, որ տրված </a:t>
            </a:r>
            <a:r>
              <a:rPr lang="en-US" sz="18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class-</a:t>
            </a:r>
            <a:r>
              <a:rPr lang="hy-AM" sz="18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ը կարող է ունենալ միայն մեկ օբյեկտ</a:t>
            </a:r>
            <a:r>
              <a:rPr lang="hy-AM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1075"/>
            <a:ext cx="2209800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hy-AM" altLang="ru-RU" sz="3200" b="1" dirty="0">
                <a:latin typeface="Sylfaen" panose="010A0502050306030303" pitchFamily="18" charset="0"/>
              </a:rPr>
              <a:t>Ծրագրային իրականացում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354000" y="1018401"/>
            <a:ext cx="8224837" cy="47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0">
              <a:lnSpc>
                <a:spcPct val="150000"/>
              </a:lnSpc>
              <a:buNone/>
            </a:pPr>
            <a:endParaRPr 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399"/>
            <a:ext cx="2531878" cy="4108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76400"/>
            <a:ext cx="2528088" cy="4108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019800" y="1153627"/>
            <a:ext cx="23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D6D95"/>
                </a:solidFill>
              </a:rPr>
              <a:t>Professional</a:t>
            </a:r>
            <a:r>
              <a:rPr lang="en-US" dirty="0" smtClean="0"/>
              <a:t> </a:t>
            </a:r>
            <a:r>
              <a:rPr lang="en-US" dirty="0">
                <a:solidFill>
                  <a:srgbClr val="1D6D95"/>
                </a:solidFill>
              </a:rPr>
              <a:t>M</a:t>
            </a:r>
            <a:r>
              <a:rPr lang="en-US" dirty="0" smtClean="0">
                <a:solidFill>
                  <a:srgbClr val="1D6D95"/>
                </a:solidFill>
              </a:rPr>
              <a:t>ode</a:t>
            </a:r>
            <a:endParaRPr lang="ru-RU" dirty="0">
              <a:solidFill>
                <a:srgbClr val="1D6D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1153627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D6D95"/>
                </a:solidFill>
              </a:rPr>
              <a:t>Standard Mode</a:t>
            </a:r>
            <a:endParaRPr lang="ru-RU" dirty="0">
              <a:solidFill>
                <a:srgbClr val="1D6D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hy-AM" altLang="ru-RU" sz="3200" b="1" dirty="0">
                <a:latin typeface="Sylfaen" panose="010A0502050306030303" pitchFamily="18" charset="0"/>
              </a:rPr>
              <a:t>Ծրագրային իրականացում</a:t>
            </a:r>
            <a:endParaRPr lang="en-US" altLang="ru-RU" sz="3200" b="1" dirty="0">
              <a:latin typeface="Sylfaen" panose="010A0502050306030303" pitchFamily="18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354000" y="1018401"/>
            <a:ext cx="8224837" cy="47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0">
              <a:lnSpc>
                <a:spcPct val="150000"/>
              </a:lnSpc>
              <a:buNone/>
            </a:pPr>
            <a:endParaRPr lang="en-US" sz="1600" dirty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1153627"/>
            <a:ext cx="145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D6D95"/>
                </a:solidFill>
              </a:rPr>
              <a:t>Time Mode</a:t>
            </a:r>
            <a:endParaRPr lang="ru-RU" dirty="0">
              <a:solidFill>
                <a:srgbClr val="1D6D95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399"/>
            <a:ext cx="2528852" cy="41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57" y="1676399"/>
            <a:ext cx="2537680" cy="157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7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Unicode"/>
        <a:ea typeface="Arial Unicode"/>
        <a:cs typeface="Arial Unicode"/>
      </a:majorFont>
      <a:minorFont>
        <a:latin typeface="Arial Unicode"/>
        <a:ea typeface="Arial Unicode"/>
        <a:cs typeface="Arial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>
              <a:lumMod val="75000"/>
            </a:schemeClr>
          </a:solidFill>
        </a:ln>
      </a:spPr>
      <a:bodyPr wrap="none" rtlCol="0" anchor="ctr">
        <a:spAutoFit/>
      </a:bodyPr>
      <a:lstStyle>
        <a:defPPr algn="ctr">
          <a:defRPr dirty="0" smtClean="0">
            <a:solidFill>
              <a:schemeClr val="tx1"/>
            </a:solidFill>
          </a:defRPr>
        </a:defPPr>
      </a:lstStyle>
    </a:spDef>
    <a:lnDef>
      <a:spPr bwMode="auto">
        <a:noFill/>
        <a:ln w="12700">
          <a:solidFill>
            <a:srgbClr val="537000"/>
          </a:solidFill>
          <a:miter lim="800000"/>
          <a:headEnd/>
          <a:tailEnd type="arrow"/>
        </a:ln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20303</TotalTime>
  <Words>213</Words>
  <Application>Microsoft Office PowerPoint</Application>
  <PresentationFormat>Экран 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Arial Armenian</vt:lpstr>
      <vt:lpstr>Arial Unicode</vt:lpstr>
      <vt:lpstr>Arial Unicode MS</vt:lpstr>
      <vt:lpstr>Calibri</vt:lpstr>
      <vt:lpstr>GHEA Grapalat</vt:lpstr>
      <vt:lpstr>Lucida Sans Unicode</vt:lpstr>
      <vt:lpstr>Sylfaen</vt:lpstr>
      <vt:lpstr>Times New Roman</vt:lpstr>
      <vt:lpstr>Wingdings</vt:lpstr>
      <vt:lpstr>1_Office Theme</vt:lpstr>
      <vt:lpstr>Հաշվիչ</vt:lpstr>
      <vt:lpstr>Բովանդակություն</vt:lpstr>
      <vt:lpstr>Ներածություն</vt:lpstr>
      <vt:lpstr>Խնդրի դրվածք</vt:lpstr>
      <vt:lpstr>Տեխնիկական առաջադրանք</vt:lpstr>
      <vt:lpstr>Տեսական առնչություններ</vt:lpstr>
      <vt:lpstr>Ծրագրային իրականացում</vt:lpstr>
      <vt:lpstr>Ծրագրային իրականացում</vt:lpstr>
      <vt:lpstr>Ծրագրային իրականացում</vt:lpstr>
      <vt:lpstr>Ծրագրային իրականացում</vt:lpstr>
      <vt:lpstr>Եզրակացություն</vt:lpstr>
      <vt:lpstr>Գրականության ցանկ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khacha@synopsys.com</dc:creator>
  <cp:lastModifiedBy>User</cp:lastModifiedBy>
  <cp:revision>930</cp:revision>
  <cp:lastPrinted>1601-01-01T00:00:00Z</cp:lastPrinted>
  <dcterms:created xsi:type="dcterms:W3CDTF">1601-01-01T00:00:00Z</dcterms:created>
  <dcterms:modified xsi:type="dcterms:W3CDTF">2022-12-19T20:26:38Z</dcterms:modified>
</cp:coreProperties>
</file>