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73" r:id="rId3"/>
    <p:sldId id="274" r:id="rId4"/>
    <p:sldId id="275" r:id="rId5"/>
    <p:sldId id="276" r:id="rId6"/>
    <p:sldId id="277" r:id="rId7"/>
    <p:sldId id="281" r:id="rId8"/>
    <p:sldId id="278" r:id="rId9"/>
    <p:sldId id="279" r:id="rId10"/>
    <p:sldId id="280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001F5-CCB3-4D33-BBD2-D424E427AD8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B320F-F1E7-4024-ADFB-66524078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AEB1-C195-0E06-F3BA-66B778C1A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5287C-A357-DA09-9D7E-95C635EF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7E9B-7073-4DB8-7043-3F684BD5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1962-0AFD-4619-A4EC-A1C7D3CC24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D876-4D63-B037-04D4-9940BD8B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22F8-D1EB-D657-BAA7-05296786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4F2D-37C8-4007-BA6C-4F88A32E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E314-42C4-C3BD-40DE-79692020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90294-FDC7-EA08-C064-2BE549A70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DAFD-0EE3-38F4-804F-5BDECC6D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1962-0AFD-4619-A4EC-A1C7D3CC24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2DD0-93C4-1B76-9F4D-7B33D67B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5E06-6BCF-C313-5A23-4FAB6BE8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4F2D-37C8-4007-BA6C-4F88A32E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D2B9B-CB0A-1BD4-79A5-DBD3DEF3B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432A7-2369-8714-BC52-604E4009F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17E7F-786B-E64E-5F89-54AD3227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1962-0AFD-4619-A4EC-A1C7D3CC24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82D1F-1DAC-94D6-839A-723AF05A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1C40-19AA-8D11-DEA0-35EF06E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4F2D-37C8-4007-BA6C-4F88A32E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02C8-2CC2-E254-6736-1251DE03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0A0D-7014-D7DB-CC18-321F31C1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DD27-D0AB-76C3-4D83-D7EEB35E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1962-0AFD-4619-A4EC-A1C7D3CC24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C9C1-9E65-E5B3-2FB8-0A12609F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C919-D785-480B-5F09-D8D5ECFA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4F2D-37C8-4007-BA6C-4F88A32E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A142-B33D-D432-FF55-978E0578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79C6D-2A60-73BE-9283-DCD80176D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5300-B5B6-D84D-9DED-188DF54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1962-0AFD-4619-A4EC-A1C7D3CC24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0E41B-646B-2A62-E806-D8B2132C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2F68-FA7B-16D3-3D05-55AEAE58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4F2D-37C8-4007-BA6C-4F88A32E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2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451-4281-879D-B197-B4A90C08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F956-C018-5F0C-0BC0-33E7BD2FF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9C60-8C06-C971-2017-AB43574D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34537-0FDA-E357-2E60-B99A625C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1962-0AFD-4619-A4EC-A1C7D3CC24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056CF-F232-B5E1-5B8D-6077A261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3E30-CA10-8783-AA2C-5FE074AA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4F2D-37C8-4007-BA6C-4F88A32E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BD91-2211-C39E-9DA0-EBFE83AD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9DC5A-FF5B-7F8D-C7DB-C06F6FD2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6BB92-914D-595C-E64F-B06FD4673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9E654-4F85-4A46-9386-CA10805DA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4EB6A-D8D5-BB37-163E-8FF0B4EDF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0713E-8A03-1317-BC82-B6CC3B56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1962-0AFD-4619-A4EC-A1C7D3CC24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E558-B0B8-B227-CF48-EDCE8312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8E1EE-9C8A-4289-4ACC-F31D0828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4F2D-37C8-4007-BA6C-4F88A32E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0565-3596-E562-BA02-5F8D5CFB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9FB7A-24E2-8668-5277-F166A84B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1962-0AFD-4619-A4EC-A1C7D3CC24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D0181-EEB0-240B-175D-EC2901BB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5FCFC-3DA3-D09D-62B6-6FC921A1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4F2D-37C8-4007-BA6C-4F88A32E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65C71-C6F1-2DD0-C949-36CF45B8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1962-0AFD-4619-A4EC-A1C7D3CC24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33D0A-6450-876B-EE8E-27D0C821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3B215-F9EA-F640-C1F5-475C7C54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4F2D-37C8-4007-BA6C-4F88A32E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1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2E04-FF40-64CC-1B9C-C34D3681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A047-FC0E-8F01-7805-41BD1AFE5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58F23-53C5-AD48-6316-45C47410B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87745-2575-F947-073C-67729E61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1962-0AFD-4619-A4EC-A1C7D3CC24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A6EE-0F70-22FA-CB9F-B3545E93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24721-DB03-CBCC-38E2-4261E105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4F2D-37C8-4007-BA6C-4F88A32E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2969-586B-CF6D-3433-1010C42E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DAF3D-1540-6E67-15A0-2F6331596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FC70C-E4CC-E545-7E7D-2925E294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2803E-4CBE-1F1F-27B3-0F5E978A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1962-0AFD-4619-A4EC-A1C7D3CC24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D762-1B6B-4D9B-59B5-56EFD961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D3BC9-ECED-E5C6-3B61-79CE6CC3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4F2D-37C8-4007-BA6C-4F88A32E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8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44A59-9752-697E-3064-832F9D76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DB228-216D-3F6E-B7BE-D51CB8A5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7FB9-B671-918E-1B6E-7B3130E6F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1962-0AFD-4619-A4EC-A1C7D3CC24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A827-9CF5-89D4-BED4-6D5BF8E05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99F9-BF89-286C-E8B8-761567481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4F2D-37C8-4007-BA6C-4F88A32E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109744" y="2236936"/>
            <a:ext cx="7330020" cy="44991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l">
              <a:buNone/>
            </a:pPr>
            <a:r>
              <a:rPr lang="e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Fake News Detection </a:t>
            </a:r>
            <a:br>
              <a:rPr lang="e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e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using Deep Learning</a:t>
            </a:r>
            <a:br>
              <a:rPr lang="e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br>
              <a:rPr lang="e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br>
              <a:rPr lang="e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br>
              <a:rPr lang="e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Presented By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Vaheedha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Shaik -700754604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endParaRPr sz="32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362800" y="4244933"/>
            <a:ext cx="5219600" cy="64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endParaRPr dirty="0"/>
          </a:p>
        </p:txBody>
      </p:sp>
      <p:grpSp>
        <p:nvGrpSpPr>
          <p:cNvPr id="60" name="Google Shape;60;p15"/>
          <p:cNvGrpSpPr/>
          <p:nvPr/>
        </p:nvGrpSpPr>
        <p:grpSpPr>
          <a:xfrm>
            <a:off x="7294880" y="573527"/>
            <a:ext cx="5047326" cy="5502153"/>
            <a:chOff x="457200" y="586924"/>
            <a:chExt cx="4003208" cy="4143503"/>
          </a:xfrm>
        </p:grpSpPr>
        <p:sp>
          <p:nvSpPr>
            <p:cNvPr id="61" name="Google Shape;61;p15"/>
            <p:cNvSpPr/>
            <p:nvPr/>
          </p:nvSpPr>
          <p:spPr>
            <a:xfrm>
              <a:off x="558721" y="586924"/>
              <a:ext cx="3901687" cy="3672814"/>
            </a:xfrm>
            <a:custGeom>
              <a:avLst/>
              <a:gdLst/>
              <a:ahLst/>
              <a:cxnLst/>
              <a:rect l="l" t="t" r="r" b="b"/>
              <a:pathLst>
                <a:path w="37010" h="34839" extrusionOk="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7200" y="2343135"/>
              <a:ext cx="3934262" cy="2387293"/>
            </a:xfrm>
            <a:custGeom>
              <a:avLst/>
              <a:gdLst/>
              <a:ahLst/>
              <a:cxnLst/>
              <a:rect l="l" t="t" r="r" b="b"/>
              <a:pathLst>
                <a:path w="37319" h="22645" extrusionOk="0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631968" y="3877012"/>
              <a:ext cx="616932" cy="853395"/>
            </a:xfrm>
            <a:custGeom>
              <a:avLst/>
              <a:gdLst/>
              <a:ahLst/>
              <a:cxnLst/>
              <a:rect l="l" t="t" r="r" b="b"/>
              <a:pathLst>
                <a:path w="5852" h="8095" extrusionOk="0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61576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48796" y="3876907"/>
              <a:ext cx="616932" cy="853501"/>
            </a:xfrm>
            <a:custGeom>
              <a:avLst/>
              <a:gdLst/>
              <a:ahLst/>
              <a:cxnLst/>
              <a:rect l="l" t="t" r="r" b="b"/>
              <a:pathLst>
                <a:path w="5852" h="8096" extrusionOk="0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952259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005553" y="2827861"/>
              <a:ext cx="1007839" cy="959345"/>
            </a:xfrm>
            <a:custGeom>
              <a:avLst/>
              <a:gdLst/>
              <a:ahLst/>
              <a:cxnLst/>
              <a:rect l="l" t="t" r="r" b="b"/>
              <a:pathLst>
                <a:path w="9560" h="9100" extrusionOk="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67982" y="2827861"/>
              <a:ext cx="987598" cy="937417"/>
            </a:xfrm>
            <a:custGeom>
              <a:avLst/>
              <a:gdLst/>
              <a:ahLst/>
              <a:cxnLst/>
              <a:rect l="l" t="t" r="r" b="b"/>
              <a:pathLst>
                <a:path w="9368" h="8892" extrusionOk="0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584577" y="3226458"/>
              <a:ext cx="1562045" cy="999827"/>
            </a:xfrm>
            <a:custGeom>
              <a:avLst/>
              <a:gdLst/>
              <a:ahLst/>
              <a:cxnLst/>
              <a:rect l="l" t="t" r="r" b="b"/>
              <a:pathLst>
                <a:path w="14817" h="9484" extrusionOk="0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77153" y="3539032"/>
              <a:ext cx="2071130" cy="1191380"/>
            </a:xfrm>
            <a:custGeom>
              <a:avLst/>
              <a:gdLst/>
              <a:ahLst/>
              <a:cxnLst/>
              <a:rect l="l" t="t" r="r" b="b"/>
              <a:pathLst>
                <a:path w="19646" h="11301" extrusionOk="0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642243" y="3774965"/>
              <a:ext cx="1563205" cy="944269"/>
            </a:xfrm>
            <a:custGeom>
              <a:avLst/>
              <a:gdLst/>
              <a:ahLst/>
              <a:cxnLst/>
              <a:rect l="l" t="t" r="r" b="b"/>
              <a:pathLst>
                <a:path w="14828" h="8957" fill="none" extrusionOk="0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626746" y="4121484"/>
              <a:ext cx="135152" cy="137893"/>
            </a:xfrm>
            <a:custGeom>
              <a:avLst/>
              <a:gdLst/>
              <a:ahLst/>
              <a:cxnLst/>
              <a:rect l="l" t="t" r="r" b="b"/>
              <a:pathLst>
                <a:path w="1282" h="1308" fill="none" extrusionOk="0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166609" y="4073201"/>
              <a:ext cx="740066" cy="657204"/>
            </a:xfrm>
            <a:custGeom>
              <a:avLst/>
              <a:gdLst/>
              <a:ahLst/>
              <a:cxnLst/>
              <a:rect l="l" t="t" r="r" b="b"/>
              <a:pathLst>
                <a:path w="7020" h="6234" extrusionOk="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D91D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380720" y="1243171"/>
              <a:ext cx="1380086" cy="2295891"/>
            </a:xfrm>
            <a:custGeom>
              <a:avLst/>
              <a:gdLst/>
              <a:ahLst/>
              <a:cxnLst/>
              <a:rect l="l" t="t" r="r" b="b"/>
              <a:pathLst>
                <a:path w="13091" h="21778" extrusionOk="0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444816" y="1536347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444289" y="1549630"/>
              <a:ext cx="1252946" cy="193450"/>
            </a:xfrm>
            <a:custGeom>
              <a:avLst/>
              <a:gdLst/>
              <a:ahLst/>
              <a:cxnLst/>
              <a:rect l="l" t="t" r="r" b="b"/>
              <a:pathLst>
                <a:path w="11885" h="1835" extrusionOk="0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445344" y="1709870"/>
              <a:ext cx="645291" cy="526691"/>
            </a:xfrm>
            <a:custGeom>
              <a:avLst/>
              <a:gdLst/>
              <a:ahLst/>
              <a:cxnLst/>
              <a:rect l="l" t="t" r="r" b="b"/>
              <a:pathLst>
                <a:path w="6121" h="4996" extrusionOk="0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146502" y="2124808"/>
              <a:ext cx="549146" cy="513302"/>
            </a:xfrm>
            <a:custGeom>
              <a:avLst/>
              <a:gdLst/>
              <a:ahLst/>
              <a:cxnLst/>
              <a:rect l="l" t="t" r="r" b="b"/>
              <a:pathLst>
                <a:path w="5209" h="4869" extrusionOk="0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45344" y="2609218"/>
              <a:ext cx="1250311" cy="274520"/>
            </a:xfrm>
            <a:custGeom>
              <a:avLst/>
              <a:gdLst/>
              <a:ahLst/>
              <a:cxnLst/>
              <a:rect l="l" t="t" r="r" b="b"/>
              <a:pathLst>
                <a:path w="11860" h="2604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445344" y="3008131"/>
              <a:ext cx="1250311" cy="200830"/>
            </a:xfrm>
            <a:custGeom>
              <a:avLst/>
              <a:gdLst/>
              <a:ahLst/>
              <a:cxnLst/>
              <a:rect l="l" t="t" r="r" b="b"/>
              <a:pathLst>
                <a:path w="11860" h="1905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445344" y="3056730"/>
              <a:ext cx="1250311" cy="262818"/>
            </a:xfrm>
            <a:custGeom>
              <a:avLst/>
              <a:gdLst/>
              <a:ahLst/>
              <a:cxnLst/>
              <a:rect l="l" t="t" r="r" b="b"/>
              <a:pathLst>
                <a:path w="11860" h="2493" extrusionOk="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45975" y="1628696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145975" y="1671391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145975" y="1714192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145975" y="1756888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145975" y="1799584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145975" y="1842279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145975" y="1885080"/>
              <a:ext cx="550727" cy="86552"/>
            </a:xfrm>
            <a:custGeom>
              <a:avLst/>
              <a:gdLst/>
              <a:ahLst/>
              <a:cxnLst/>
              <a:rect l="l" t="t" r="r" b="b"/>
              <a:pathLst>
                <a:path w="5224" h="821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145975" y="1928303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45975" y="197099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145975" y="2013694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145975" y="2056495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444289" y="2828072"/>
              <a:ext cx="637174" cy="98465"/>
            </a:xfrm>
            <a:custGeom>
              <a:avLst/>
              <a:gdLst/>
              <a:ahLst/>
              <a:cxnLst/>
              <a:rect l="l" t="t" r="r" b="b"/>
              <a:pathLst>
                <a:path w="6044" h="934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444289" y="2870873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44289" y="2913569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44289" y="2956264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444289" y="2998960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444289" y="3041761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145975" y="2741627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145975" y="2784322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145975" y="282701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145975" y="2869819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145975" y="2912514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145975" y="2955210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789861" y="2209777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89861" y="2252473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89861" y="229516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789861" y="2337864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789861" y="2380665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9861" y="2423360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89861" y="2466056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89861" y="2508751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789861" y="2551447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789861" y="259424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789861" y="2636944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444816" y="2258271"/>
              <a:ext cx="300770" cy="50919"/>
            </a:xfrm>
            <a:custGeom>
              <a:avLst/>
              <a:gdLst/>
              <a:ahLst/>
              <a:cxnLst/>
              <a:rect l="l" t="t" r="r" b="b"/>
              <a:pathLst>
                <a:path w="2853" h="483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44816" y="2301072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444816" y="2343767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444816" y="2386463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4816" y="2429158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444816" y="2471959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44816" y="2514655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44816" y="2557351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444816" y="2600046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44816" y="2642847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44816" y="2685543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731036" y="1458335"/>
              <a:ext cx="140634" cy="164565"/>
            </a:xfrm>
            <a:custGeom>
              <a:avLst/>
              <a:gdLst/>
              <a:ahLst/>
              <a:cxnLst/>
              <a:rect l="l" t="t" r="r" b="b"/>
              <a:pathLst>
                <a:path w="1334" h="1561" extrusionOk="0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900870" y="1437040"/>
              <a:ext cx="124609" cy="161929"/>
            </a:xfrm>
            <a:custGeom>
              <a:avLst/>
              <a:gdLst/>
              <a:ahLst/>
              <a:cxnLst/>
              <a:rect l="l" t="t" r="r" b="b"/>
              <a:pathLst>
                <a:path w="1182" h="1536" extrusionOk="0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030644" y="1402251"/>
              <a:ext cx="239942" cy="172050"/>
            </a:xfrm>
            <a:custGeom>
              <a:avLst/>
              <a:gdLst/>
              <a:ahLst/>
              <a:cxnLst/>
              <a:rect l="l" t="t" r="r" b="b"/>
              <a:pathLst>
                <a:path w="2276" h="1632" extrusionOk="0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83761" y="1385595"/>
              <a:ext cx="134203" cy="153495"/>
            </a:xfrm>
            <a:custGeom>
              <a:avLst/>
              <a:gdLst/>
              <a:ahLst/>
              <a:cxnLst/>
              <a:rect l="l" t="t" r="r" b="b"/>
              <a:pathLst>
                <a:path w="1273" h="1456" extrusionOk="0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444816" y="1625533"/>
              <a:ext cx="235619" cy="41747"/>
            </a:xfrm>
            <a:custGeom>
              <a:avLst/>
              <a:gdLst/>
              <a:ahLst/>
              <a:cxnLst/>
              <a:rect l="l" t="t" r="r" b="b"/>
              <a:pathLst>
                <a:path w="2235" h="396" extrusionOk="0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451486" y="1482898"/>
              <a:ext cx="245213" cy="42907"/>
            </a:xfrm>
            <a:custGeom>
              <a:avLst/>
              <a:gdLst/>
              <a:ahLst/>
              <a:cxnLst/>
              <a:rect l="l" t="t" r="r" b="b"/>
              <a:pathLst>
                <a:path w="2326" h="407" extrusionOk="0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44816" y="1287975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445344" y="3400087"/>
              <a:ext cx="364340" cy="83389"/>
            </a:xfrm>
            <a:custGeom>
              <a:avLst/>
              <a:gdLst/>
              <a:ahLst/>
              <a:cxnLst/>
              <a:rect l="l" t="t" r="r" b="b"/>
              <a:pathLst>
                <a:path w="3456" h="791" extrusionOk="0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331306" y="3275585"/>
              <a:ext cx="364340" cy="83495"/>
            </a:xfrm>
            <a:custGeom>
              <a:avLst/>
              <a:gdLst/>
              <a:ahLst/>
              <a:cxnLst/>
              <a:rect l="l" t="t" r="r" b="b"/>
              <a:pathLst>
                <a:path w="3456" h="792" extrusionOk="0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599154" y="2244988"/>
              <a:ext cx="240996" cy="327442"/>
            </a:xfrm>
            <a:custGeom>
              <a:avLst/>
              <a:gdLst/>
              <a:ahLst/>
              <a:cxnLst/>
              <a:rect l="l" t="t" r="r" b="b"/>
              <a:pathLst>
                <a:path w="2286" h="3106" extrusionOk="0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866186" y="2124808"/>
              <a:ext cx="278315" cy="320484"/>
            </a:xfrm>
            <a:custGeom>
              <a:avLst/>
              <a:gdLst/>
              <a:ahLst/>
              <a:cxnLst/>
              <a:rect l="l" t="t" r="r" b="b"/>
              <a:pathLst>
                <a:path w="2640" h="3040" extrusionOk="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43505" y="1891405"/>
              <a:ext cx="338090" cy="358436"/>
            </a:xfrm>
            <a:custGeom>
              <a:avLst/>
              <a:gdLst/>
              <a:ahLst/>
              <a:cxnLst/>
              <a:rect l="l" t="t" r="r" b="b"/>
              <a:pathLst>
                <a:path w="3207" h="3400" extrusionOk="0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281125" y="1742972"/>
              <a:ext cx="302879" cy="334400"/>
            </a:xfrm>
            <a:custGeom>
              <a:avLst/>
              <a:gdLst/>
              <a:ahLst/>
              <a:cxnLst/>
              <a:rect l="l" t="t" r="r" b="b"/>
              <a:pathLst>
                <a:path w="2873" h="3172" extrusionOk="0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528205" y="1677506"/>
              <a:ext cx="1124753" cy="964194"/>
            </a:xfrm>
            <a:custGeom>
              <a:avLst/>
              <a:gdLst/>
              <a:ahLst/>
              <a:cxnLst/>
              <a:rect l="l" t="t" r="r" b="b"/>
              <a:pathLst>
                <a:path w="10669" h="9146" extrusionOk="0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493416" y="1644931"/>
              <a:ext cx="1194753" cy="1029134"/>
            </a:xfrm>
            <a:custGeom>
              <a:avLst/>
              <a:gdLst/>
              <a:ahLst/>
              <a:cxnLst/>
              <a:rect l="l" t="t" r="r" b="b"/>
              <a:pathLst>
                <a:path w="11333" h="9762" extrusionOk="0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00331" y="1243171"/>
              <a:ext cx="1380508" cy="2293150"/>
            </a:xfrm>
            <a:custGeom>
              <a:avLst/>
              <a:gdLst/>
              <a:ahLst/>
              <a:cxnLst/>
              <a:rect l="l" t="t" r="r" b="b"/>
              <a:pathLst>
                <a:path w="13095" h="21752" extrusionOk="0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65482" y="1330249"/>
              <a:ext cx="645186" cy="525531"/>
            </a:xfrm>
            <a:custGeom>
              <a:avLst/>
              <a:gdLst/>
              <a:ahLst/>
              <a:cxnLst/>
              <a:rect l="l" t="t" r="r" b="b"/>
              <a:pathLst>
                <a:path w="6120" h="4985" extrusionOk="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65482" y="2729292"/>
              <a:ext cx="645186" cy="635592"/>
            </a:xfrm>
            <a:custGeom>
              <a:avLst/>
              <a:gdLst/>
              <a:ahLst/>
              <a:cxnLst/>
              <a:rect l="l" t="t" r="r" b="b"/>
              <a:pathLst>
                <a:path w="6120" h="6029" extrusionOk="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766113" y="1927249"/>
              <a:ext cx="549567" cy="512248"/>
            </a:xfrm>
            <a:custGeom>
              <a:avLst/>
              <a:gdLst/>
              <a:ahLst/>
              <a:cxnLst/>
              <a:rect l="l" t="t" r="r" b="b"/>
              <a:pathLst>
                <a:path w="5213" h="4859" extrusionOk="0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065482" y="2314882"/>
              <a:ext cx="1250205" cy="271990"/>
            </a:xfrm>
            <a:custGeom>
              <a:avLst/>
              <a:gdLst/>
              <a:ahLst/>
              <a:cxnLst/>
              <a:rect l="l" t="t" r="r" b="b"/>
              <a:pathLst>
                <a:path w="11859" h="2580" extrusionOk="0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765586" y="143113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765586" y="1473832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765586" y="1516528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65586" y="155932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765586" y="16025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65586" y="1645247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765586" y="1687943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765586" y="1730744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765586" y="177343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765586" y="1816135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765586" y="1858830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064428" y="2446869"/>
              <a:ext cx="636646" cy="96672"/>
            </a:xfrm>
            <a:custGeom>
              <a:avLst/>
              <a:gdLst/>
              <a:ahLst/>
              <a:cxnLst/>
              <a:rect l="l" t="t" r="r" b="b"/>
              <a:pathLst>
                <a:path w="6039" h="917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64428" y="2489565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64428" y="2532260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64428" y="2574956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064428" y="2617757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064428" y="2660452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765586" y="254406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765586" y="2586763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65586" y="262945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65586" y="2672154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765586" y="2714955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765586" y="27576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059290" y="286233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059290" y="2905029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059290" y="2948252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059290" y="2990948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059290" y="3033749"/>
              <a:ext cx="256915" cy="43856"/>
            </a:xfrm>
            <a:custGeom>
              <a:avLst/>
              <a:gdLst/>
              <a:ahLst/>
              <a:cxnLst/>
              <a:rect l="l" t="t" r="r" b="b"/>
              <a:pathLst>
                <a:path w="2437" h="416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059290" y="307644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059290" y="3119140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059290" y="3161835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59290" y="3204636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059290" y="3247332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059290" y="3290027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65586" y="2821747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65586" y="2864442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765586" y="2907138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765586" y="2949833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765586" y="2992634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765586" y="3035857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765586" y="3078553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765586" y="3121248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765586" y="3164049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765586" y="3206745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765586" y="3249440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409367" y="1877595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409367" y="1920291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409367" y="1962986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09367" y="2005682"/>
              <a:ext cx="301825" cy="50919"/>
            </a:xfrm>
            <a:custGeom>
              <a:avLst/>
              <a:gdLst/>
              <a:ahLst/>
              <a:cxnLst/>
              <a:rect l="l" t="t" r="r" b="b"/>
              <a:pathLst>
                <a:path w="2863" h="483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409367" y="2049010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409367" y="2091705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409367" y="2134401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409367" y="2177202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409367" y="2219898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409367" y="2262593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409367" y="2305289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064428" y="183005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064428" y="1872746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064428" y="1915441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064428" y="1958242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064428" y="2000938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064428" y="2043633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064428" y="2086329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064428" y="212913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064428" y="2171826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064428" y="2214521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064428" y="2257217"/>
              <a:ext cx="301298" cy="50919"/>
            </a:xfrm>
            <a:custGeom>
              <a:avLst/>
              <a:gdLst/>
              <a:ahLst/>
              <a:cxnLst/>
              <a:rect l="l" t="t" r="r" b="b"/>
              <a:pathLst>
                <a:path w="2858" h="483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766113" y="3299621"/>
              <a:ext cx="549567" cy="149173"/>
            </a:xfrm>
            <a:custGeom>
              <a:avLst/>
              <a:gdLst/>
              <a:ahLst/>
              <a:cxnLst/>
              <a:rect l="l" t="t" r="r" b="b"/>
              <a:pathLst>
                <a:path w="5213" h="1415" extrusionOk="0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26808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492601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5034-D28B-103A-6DE9-71911BD9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1059942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A5DD-BAB2-4205-4B96-81900317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422401"/>
            <a:ext cx="10683240" cy="516127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C. Budak, “What happened? The Spread of Fake News Publisher Content During the 2016 U.S. Presidential Election,” 2019, pp. 139– 150.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J. C. Reis, A. Correia, F.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Murai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, A. Veloso, F.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Benevenuto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, and E. Cambria, “Supervised Learning for Fake News Detection,” IEEE Intelligent Systems, vol. 34, no. 2, pp. 76–81, 2019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M.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Sarnovsky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and N.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Carnoka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, “Distributed algorithm for text documents clustering based on k-Means approach,” in Advances in Intelligent Systems and Computing, 2016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T. Rasool, W. H. Butt, A. Shaukat, and M. U. Akram, “Multi-Label Fake News Detection using Multi-layered Supervised Learning,” in Proceedings of the 2019 11th International Conference on Computer and Automation Engineering - ICCAE 2019, 2019, pp. 73–77. [Online]</a:t>
            </a:r>
          </a:p>
        </p:txBody>
      </p:sp>
    </p:spTree>
    <p:extLst>
      <p:ext uri="{BB962C8B-B14F-4D97-AF65-F5344CB8AC3E}">
        <p14:creationId xmlns:p14="http://schemas.microsoft.com/office/powerpoint/2010/main" val="58409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63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Thank You PowerPoint Template and Google Slides Theme">
            <a:extLst>
              <a:ext uri="{FF2B5EF4-FFF2-40B4-BE49-F238E27FC236}">
                <a16:creationId xmlns:a16="http://schemas.microsoft.com/office/drawing/2014/main" id="{0D15860E-00DA-6529-DA75-449A13A4C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29360"/>
            <a:ext cx="5440195" cy="407489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Arc 2065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BBC9-8A16-CCF8-DE1F-991529E4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040" y="1046480"/>
            <a:ext cx="6410960" cy="51714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Presented By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Vaheedha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Shaik - 700754604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9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9C87-0355-0E81-1BB7-E2CBC1D1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Thank You PowerPoint and Google Slides Template - PPT Slides">
            <a:extLst>
              <a:ext uri="{FF2B5EF4-FFF2-40B4-BE49-F238E27FC236}">
                <a16:creationId xmlns:a16="http://schemas.microsoft.com/office/drawing/2014/main" id="{C962EBD0-48BE-C6B1-B085-92751EBD8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9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B805-883D-A705-6E16-9C43F473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0EB8-26DD-8976-D6EE-694AE366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Increasing anti-social behavior: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spreading of the misinformation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reactions of particular users like cyberbullying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It leads to influence personal opinions and can impact their decisions.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For Example - Elections</a:t>
            </a:r>
          </a:p>
        </p:txBody>
      </p:sp>
    </p:spTree>
    <p:extLst>
      <p:ext uri="{BB962C8B-B14F-4D97-AF65-F5344CB8AC3E}">
        <p14:creationId xmlns:p14="http://schemas.microsoft.com/office/powerpoint/2010/main" val="258689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9CAD-6D41-87CF-2739-1108B9B6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Problem statement</a:t>
            </a:r>
            <a:endParaRPr lang="en-US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19EA-5C2C-4DDF-331F-D85EDD2A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Need to detect and eliminate the various forms of anti-social behavior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Currently, human moderators are in charge of finding and revealing fake news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Time consuming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Resource consuming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Unreliable</a:t>
            </a:r>
          </a:p>
          <a:p>
            <a:pPr lvl="1"/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Automating the process of detection of such behavior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To improve efficiency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1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F1FD-9E94-9295-CEAB-4CCDE5BC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Objectives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11E0-5DC8-BEFE-E83B-C08D8609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093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  <a:cs typeface="Times New Roman" panose="0202060305040502030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To create four different models for both classification tasks – </a:t>
            </a:r>
          </a:p>
          <a:p>
            <a:pPr lvl="1"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Title based classification</a:t>
            </a:r>
          </a:p>
          <a:p>
            <a:pPr lvl="1"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Text based classification</a:t>
            </a:r>
          </a:p>
          <a:p>
            <a:pPr lvl="1" algn="just"/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To explore if the title of the news article could be sufficient to decide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  <a:cs typeface="Times New Roman" panose="0202060305040502030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charset="0"/>
              </a:rPr>
              <a:t>Model Evaluation - Comparing the performance of various neural network models trained.</a:t>
            </a:r>
          </a:p>
        </p:txBody>
      </p:sp>
    </p:spTree>
    <p:extLst>
      <p:ext uri="{BB962C8B-B14F-4D97-AF65-F5344CB8AC3E}">
        <p14:creationId xmlns:p14="http://schemas.microsoft.com/office/powerpoint/2010/main" val="264051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0517-34F4-AD1C-712E-B782553B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Contributions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A34B-9B80-0ADE-EC96-B08AF00D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213269"/>
            <a:ext cx="10515600" cy="476472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Feedforward neural network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y = f*(x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y = f(x; 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θ)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CNN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LSTM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	layer of embeddings, Dropout(0.2), LSTM(100), Dropout(0.5), fully connected layer with 100 units and activation function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ReLu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, Dropout(0.2) and fully connected layer with activation function sigmoid.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B7ED5-2233-E073-C0D1-200D7A23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85" y="2127523"/>
            <a:ext cx="6392629" cy="29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0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74F0-1A47-CC11-5BC0-1657E29D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00" y="0"/>
            <a:ext cx="9579618" cy="1325563"/>
          </a:xfrm>
        </p:spPr>
        <p:txBody>
          <a:bodyPr>
            <a:normAutofit/>
          </a:bodyPr>
          <a:lstStyle/>
          <a:p>
            <a:r>
              <a:rPr lang="en-US" sz="5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Methodology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0FD2-B206-7C0B-00BC-EA289D71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680" y="1547343"/>
            <a:ext cx="10515600" cy="56662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Dataset – Taken from Kaggle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Each record consists of: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	ID, Title, Author, Text, Label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Preprocessing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Word Embedding - Word2Vec algorithm is used</a:t>
            </a:r>
          </a:p>
          <a:p>
            <a:pPr lvl="1"/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DB997-A17F-22F3-70CC-2DABAF83A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8" t="10689" b="14548"/>
          <a:stretch/>
        </p:blipFill>
        <p:spPr>
          <a:xfrm>
            <a:off x="731100" y="4380471"/>
            <a:ext cx="10729800" cy="22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9A8-1A9F-5F8F-A0A7-F533101B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Methodology</a:t>
            </a:r>
            <a:endParaRPr lang="en-US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C5A1-1044-6BC1-5537-E5ED41E5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Modelling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80/20 split 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Four different models for both classification tasks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Model Evaluation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Accuracy,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Percision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, Recall, F1 score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9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1EE2-D16C-1A02-18F4-3A5CD352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B3BF2-FD92-5749-D829-B56123CF3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47"/>
          <a:stretch/>
        </p:blipFill>
        <p:spPr>
          <a:xfrm>
            <a:off x="746760" y="3210395"/>
            <a:ext cx="5958840" cy="15782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068CA-5EC2-97B0-1420-C9C556713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50" y="4870823"/>
            <a:ext cx="5619822" cy="1723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6317BB-B137-B823-CD98-6FEA241B8C3E}"/>
              </a:ext>
            </a:extLst>
          </p:cNvPr>
          <p:cNvSpPr txBox="1"/>
          <p:nvPr/>
        </p:nvSpPr>
        <p:spPr>
          <a:xfrm>
            <a:off x="746760" y="1633020"/>
            <a:ext cx="8183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Evaluated the performance of various deep-learning models.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D5AC95-845D-02D4-C104-7FA3DB6BB7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300720" y="1262386"/>
            <a:ext cx="3637280" cy="51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9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381E-E839-870A-DA52-C967445B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10316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Critical Analysis</a:t>
            </a:r>
            <a:endParaRPr lang="en-US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A968-D4E4-6F59-5294-6F931883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059305"/>
            <a:ext cx="10515600" cy="4900295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convolutional and LSTM models proved to be the most effective.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The models perform on a similar level both on full text and only title texts.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using only title for training proved to be effective during the training phase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74FFF-C6DA-6684-D0A4-49015E8A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62" y="1428725"/>
            <a:ext cx="5266904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27994-0563-6A77-B6D8-A44EC704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944975"/>
            <a:ext cx="4897120" cy="15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8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480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Fake News Detection  using Deep Learning    Presented By  Vaheedha Shaik -700754604    </vt:lpstr>
      <vt:lpstr>Motivation</vt:lpstr>
      <vt:lpstr>Problem statement</vt:lpstr>
      <vt:lpstr>Objectives</vt:lpstr>
      <vt:lpstr>Contributions</vt:lpstr>
      <vt:lpstr>Methodology</vt:lpstr>
      <vt:lpstr>Methodology</vt:lpstr>
      <vt:lpstr>Results</vt:lpstr>
      <vt:lpstr>Critical Analysis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Deep Learning</dc:title>
  <dc:creator>Vennela Pulavarti</dc:creator>
  <cp:lastModifiedBy>Shaik Chandbabu</cp:lastModifiedBy>
  <cp:revision>10</cp:revision>
  <dcterms:created xsi:type="dcterms:W3CDTF">2023-10-25T21:28:19Z</dcterms:created>
  <dcterms:modified xsi:type="dcterms:W3CDTF">2024-07-24T04:01:13Z</dcterms:modified>
</cp:coreProperties>
</file>