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81" r:id="rId7"/>
    <p:sldId id="282" r:id="rId8"/>
    <p:sldId id="268" r:id="rId9"/>
    <p:sldId id="271" r:id="rId10"/>
    <p:sldId id="275" r:id="rId11"/>
    <p:sldId id="276" r:id="rId12"/>
    <p:sldId id="278" r:id="rId13"/>
    <p:sldId id="277" r:id="rId14"/>
    <p:sldId id="263" r:id="rId15"/>
    <p:sldId id="265" r:id="rId16"/>
    <p:sldId id="266" r:id="rId17"/>
    <p:sldId id="279" r:id="rId18"/>
    <p:sldId id="280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0" autoAdjust="0"/>
  </p:normalViewPr>
  <p:slideViewPr>
    <p:cSldViewPr snapToGrid="0">
      <p:cViewPr>
        <p:scale>
          <a:sx n="50" d="100"/>
          <a:sy n="50" d="100"/>
        </p:scale>
        <p:origin x="178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1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51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1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31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37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Nexa Light"/>
                <a:ea typeface="Nexa Light"/>
                <a:cs typeface="Nexa Light"/>
                <a:sym typeface="Nexa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Nexa Light"/>
                <a:ea typeface="Nexa Light"/>
                <a:cs typeface="Nexa Light"/>
                <a:sym typeface="Nexa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Nexa Light"/>
                <a:ea typeface="Nexa Light"/>
                <a:cs typeface="Nexa Light"/>
                <a:sym typeface="Nexa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Nexa Light"/>
                <a:ea typeface="Nexa Light"/>
                <a:cs typeface="Nexa Light"/>
                <a:sym typeface="Nexa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Nexa Light"/>
                <a:ea typeface="Nexa Light"/>
                <a:cs typeface="Nexa Light"/>
                <a:sym typeface="Nexa Light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7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3749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Clr>
                <a:srgbClr val="103D62"/>
              </a:buClr>
              <a:buSzPct val="120000"/>
              <a:buChar char="‣"/>
              <a:defRPr>
                <a:latin typeface="Nexa Light"/>
                <a:ea typeface="Nexa Light"/>
                <a:cs typeface="Nexa Light"/>
                <a:sym typeface="Nexa Light"/>
              </a:defRPr>
            </a:lvl1pPr>
            <a:lvl2pPr>
              <a:buClr>
                <a:srgbClr val="103D62"/>
              </a:buClr>
              <a:buChar char="‣"/>
              <a:defRPr>
                <a:latin typeface="Nexa Light"/>
                <a:ea typeface="Nexa Light"/>
                <a:cs typeface="Nexa Light"/>
                <a:sym typeface="Nexa Light"/>
              </a:defRPr>
            </a:lvl2pPr>
            <a:lvl3pPr>
              <a:buClr>
                <a:srgbClr val="103D62"/>
              </a:buClr>
              <a:buChar char="‣"/>
              <a:defRPr>
                <a:latin typeface="Nexa Light"/>
                <a:ea typeface="Nexa Light"/>
                <a:cs typeface="Nexa Light"/>
                <a:sym typeface="Nexa Light"/>
              </a:defRPr>
            </a:lvl3pPr>
            <a:lvl4pPr>
              <a:buClr>
                <a:srgbClr val="103D62"/>
              </a:buClr>
              <a:buChar char="‣"/>
              <a:defRPr>
                <a:latin typeface="Nexa Light"/>
                <a:ea typeface="Nexa Light"/>
                <a:cs typeface="Nexa Light"/>
                <a:sym typeface="Nexa Light"/>
              </a:defRPr>
            </a:lvl4pPr>
            <a:lvl5pPr>
              <a:buClr>
                <a:srgbClr val="103D62"/>
              </a:buClr>
              <a:buChar char="‣"/>
              <a:defRPr>
                <a:latin typeface="Nexa Light"/>
                <a:ea typeface="Nexa Light"/>
                <a:cs typeface="Nexa Light"/>
                <a:sym typeface="Nexa Light"/>
              </a:defRPr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75253" y="9296400"/>
            <a:ext cx="297752" cy="330200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9" name="Hochschule Worms | Digitalisierung und Gesellschaft | Vahel Hassan, Reha Kislali, Alisa Nerz"/>
          <p:cNvSpPr txBox="1"/>
          <p:nvPr/>
        </p:nvSpPr>
        <p:spPr>
          <a:xfrm>
            <a:off x="4023355" y="9207617"/>
            <a:ext cx="4958089" cy="50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3700"/>
              </a:lnSpc>
              <a:defRPr sz="1500" b="0"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r>
              <a:rPr dirty="0"/>
              <a:t>Hochschule Worms | </a:t>
            </a:r>
            <a:r>
              <a:rPr lang="de-DE" b="0" i="0" dirty="0">
                <a:effectLst/>
                <a:latin typeface="Nexa Light"/>
              </a:rPr>
              <a:t>Abschlusspräsentation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dirty="0"/>
              <a:t>| Vahel Hassan</a:t>
            </a:r>
          </a:p>
        </p:txBody>
      </p:sp>
      <p:sp>
        <p:nvSpPr>
          <p:cNvPr id="60" name="Linie"/>
          <p:cNvSpPr/>
          <p:nvPr/>
        </p:nvSpPr>
        <p:spPr>
          <a:xfrm>
            <a:off x="912671" y="9169400"/>
            <a:ext cx="11179458" cy="0"/>
          </a:xfrm>
          <a:prstGeom prst="line">
            <a:avLst/>
          </a:prstGeom>
          <a:ln w="12700">
            <a:solidFill>
              <a:srgbClr val="103D6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" name="Linie"/>
          <p:cNvSpPr/>
          <p:nvPr/>
        </p:nvSpPr>
        <p:spPr>
          <a:xfrm>
            <a:off x="912671" y="2006600"/>
            <a:ext cx="11179458" cy="0"/>
          </a:xfrm>
          <a:prstGeom prst="line">
            <a:avLst/>
          </a:prstGeom>
          <a:ln w="12700">
            <a:solidFill>
              <a:srgbClr val="103D6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7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000000"/>
          </a:solidFill>
          <a:uFillTx/>
          <a:latin typeface="Nexa Light"/>
          <a:ea typeface="Nexa Light"/>
          <a:cs typeface="Nexa Light"/>
          <a:sym typeface="Nex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hel123/Abschlussarbeit" TargetMode="External"/><Relationship Id="rId2" Type="http://schemas.openxmlformats.org/officeDocument/2006/relationships/hyperlink" Target="mailto:inf2820@hs-worms.d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.despositphotos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.despositphotos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e.despositphoto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.despositphotos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.despositphotos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.despositphotos.com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akuum zwischen ethischen und gesetzlichen Handeln im Umgang mit Digitalisierung"/>
          <p:cNvSpPr txBox="1">
            <a:spLocks noGrp="1"/>
          </p:cNvSpPr>
          <p:nvPr>
            <p:ph type="ctrTitle"/>
          </p:nvPr>
        </p:nvSpPr>
        <p:spPr>
          <a:xfrm>
            <a:off x="1270000" y="30607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sz="4500"/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Leistungsbewertung von VM-basierten Containerlösungen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3" name="Ein Vortrag von Vahel Hassan, Reha Kislali, Alisa Nerz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451600"/>
            <a:ext cx="10464800" cy="11303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3200"/>
              </a:spcBef>
              <a:defRPr sz="2400"/>
            </a:lvl1pPr>
          </a:lstStyle>
          <a:p>
            <a:r>
              <a:rPr dirty="0"/>
              <a:t>Ein </a:t>
            </a:r>
            <a:r>
              <a:rPr dirty="0" err="1"/>
              <a:t>Vortrag</a:t>
            </a:r>
            <a:r>
              <a:rPr dirty="0"/>
              <a:t> von Vahel Hassan</a:t>
            </a:r>
          </a:p>
        </p:txBody>
      </p:sp>
      <p:sp>
        <p:nvSpPr>
          <p:cNvPr id="124" name="Linie"/>
          <p:cNvSpPr/>
          <p:nvPr/>
        </p:nvSpPr>
        <p:spPr>
          <a:xfrm>
            <a:off x="912671" y="6286500"/>
            <a:ext cx="11179458" cy="0"/>
          </a:xfrm>
          <a:prstGeom prst="line">
            <a:avLst/>
          </a:prstGeom>
          <a:ln w="12700">
            <a:solidFill>
              <a:srgbClr val="103D6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3. Dezember 2019"/>
          <p:cNvSpPr txBox="1"/>
          <p:nvPr/>
        </p:nvSpPr>
        <p:spPr>
          <a:xfrm>
            <a:off x="5442812" y="7306249"/>
            <a:ext cx="211917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r>
              <a:rPr lang="de-DE" dirty="0"/>
              <a:t>26</a:t>
            </a:r>
            <a:r>
              <a:rPr dirty="0"/>
              <a:t>. </a:t>
            </a:r>
            <a:r>
              <a:rPr lang="de-DE" dirty="0"/>
              <a:t>August</a:t>
            </a:r>
            <a:r>
              <a:rPr dirty="0"/>
              <a:t> 20</a:t>
            </a:r>
            <a:r>
              <a:rPr lang="de-DE" dirty="0"/>
              <a:t>20</a:t>
            </a:r>
            <a:endParaRPr dirty="0"/>
          </a:p>
        </p:txBody>
      </p:sp>
      <p:pic>
        <p:nvPicPr>
          <p:cNvPr id="126" name="Logo_der_Hochschule_Worms.png" descr="Logo_der_Hochschule_Wor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6" y="891600"/>
            <a:ext cx="3776109" cy="1534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Ergebnisse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FB98F6-2A8B-479F-A08A-8CDC4F8D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66970"/>
              </p:ext>
            </p:extLst>
          </p:nvPr>
        </p:nvGraphicFramePr>
        <p:xfrm>
          <a:off x="952499" y="2159844"/>
          <a:ext cx="11099799" cy="24795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3463">
                  <a:extLst>
                    <a:ext uri="{9D8B030D-6E8A-4147-A177-3AD203B41FA5}">
                      <a16:colId xmlns:a16="http://schemas.microsoft.com/office/drawing/2014/main" val="2795622480"/>
                    </a:ext>
                  </a:extLst>
                </a:gridCol>
                <a:gridCol w="1209494">
                  <a:extLst>
                    <a:ext uri="{9D8B030D-6E8A-4147-A177-3AD203B41FA5}">
                      <a16:colId xmlns:a16="http://schemas.microsoft.com/office/drawing/2014/main" val="2578139189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3926591763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852286716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146810320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4121178229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997215191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095942080"/>
                    </a:ext>
                  </a:extLst>
                </a:gridCol>
              </a:tblGrid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Ergebnisse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Median (50%)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Quartil 1 (25%)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Quartil 3 (75%)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Interquartilsabstand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Mittelwert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Standardabweichung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Varianz 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173149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Kata Container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~8.890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~7.590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~11.050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~3.460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9994.63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3477.98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12.096.344.88²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05225"/>
                  </a:ext>
                </a:extLst>
              </a:tr>
              <a:tr h="733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Firecracker Containerd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~13.310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~10.840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~19.800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~8.960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15252.32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4506.29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20.306.649.56²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52821"/>
                  </a:ext>
                </a:extLst>
              </a:tr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Docker Container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~9.110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~7.460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~10.790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~3.330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9221.32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1667.97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2.782.123.92²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491101"/>
                  </a:ext>
                </a:extLst>
              </a:tr>
            </a:tbl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1E2485C7-A223-495F-B798-E2550FF7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2990" y="4748847"/>
            <a:ext cx="5758815" cy="431990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114809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Ergebnisse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FB98F6-2A8B-479F-A08A-8CDC4F8D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11231"/>
              </p:ext>
            </p:extLst>
          </p:nvPr>
        </p:nvGraphicFramePr>
        <p:xfrm>
          <a:off x="952499" y="2159844"/>
          <a:ext cx="11099799" cy="27310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3463">
                  <a:extLst>
                    <a:ext uri="{9D8B030D-6E8A-4147-A177-3AD203B41FA5}">
                      <a16:colId xmlns:a16="http://schemas.microsoft.com/office/drawing/2014/main" val="2795622480"/>
                    </a:ext>
                  </a:extLst>
                </a:gridCol>
                <a:gridCol w="1209494">
                  <a:extLst>
                    <a:ext uri="{9D8B030D-6E8A-4147-A177-3AD203B41FA5}">
                      <a16:colId xmlns:a16="http://schemas.microsoft.com/office/drawing/2014/main" val="2578139189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3926591763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852286716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146810320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4121178229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997215191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095942080"/>
                    </a:ext>
                  </a:extLst>
                </a:gridCol>
              </a:tblGrid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Ergebnisse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Median (50%)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Quartil 1 (25%)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Quartil 3 (75%)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Interquartilsabstand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Mittelwert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Standardabweichung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Varianz 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173149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Kata Container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~9.340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~9.240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~12.200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~3.460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10257.88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1901.31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3.614.979,72 (MB/sec)²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05225"/>
                  </a:ext>
                </a:extLst>
              </a:tr>
              <a:tr h="733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Firecracker Containerd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~9.330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~8.720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~11.190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~2.470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10160.86 MB/sec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1762.58 MB/sec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3.106.688,25 (MB/sec)²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52821"/>
                  </a:ext>
                </a:extLst>
              </a:tr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Docker Container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~9.190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~8.870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~12.200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~3.330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10296.45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1689.06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2.853.599,35 (MB/sec)²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491101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46CE46E9-EDAC-4F2D-BDF6-3576012ECB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2990" y="4953916"/>
            <a:ext cx="5758815" cy="416567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69253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Ergebnisse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FB98F6-2A8B-479F-A08A-8CDC4F8D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57403"/>
              </p:ext>
            </p:extLst>
          </p:nvPr>
        </p:nvGraphicFramePr>
        <p:xfrm>
          <a:off x="952499" y="2159844"/>
          <a:ext cx="11099799" cy="24795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3463">
                  <a:extLst>
                    <a:ext uri="{9D8B030D-6E8A-4147-A177-3AD203B41FA5}">
                      <a16:colId xmlns:a16="http://schemas.microsoft.com/office/drawing/2014/main" val="2795622480"/>
                    </a:ext>
                  </a:extLst>
                </a:gridCol>
                <a:gridCol w="1209494">
                  <a:extLst>
                    <a:ext uri="{9D8B030D-6E8A-4147-A177-3AD203B41FA5}">
                      <a16:colId xmlns:a16="http://schemas.microsoft.com/office/drawing/2014/main" val="2578139189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3926591763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852286716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146810320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4121178229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997215191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095942080"/>
                    </a:ext>
                  </a:extLst>
                </a:gridCol>
              </a:tblGrid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Ergebnisse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Median (50%)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Quartil 1 (25%)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Quartil 3 (75%)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Interquartilsabstand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Mittelwert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Standardabweichung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Varianz 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173149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Kata Container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~28.68s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~24.70s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~33.03s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~8.33s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29.67s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6.16s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37.95s²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05225"/>
                  </a:ext>
                </a:extLst>
              </a:tr>
              <a:tr h="733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Firecracker Containerd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~28.52s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~24.78s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~33.79s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~9.01s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29.19s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5.67s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32.15s²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52821"/>
                  </a:ext>
                </a:extLst>
              </a:tr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Docker Container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~29.82s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~25.39s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~34.94s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~9.55s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29.22s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5.97s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35.64s²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491101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4F90A3DE-A211-478B-9AA2-1EC87E5719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2990" y="4876800"/>
            <a:ext cx="5758815" cy="408254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76742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Ergebnisse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FB98F6-2A8B-479F-A08A-8CDC4F8D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48527"/>
              </p:ext>
            </p:extLst>
          </p:nvPr>
        </p:nvGraphicFramePr>
        <p:xfrm>
          <a:off x="952499" y="2159844"/>
          <a:ext cx="11099799" cy="24795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3463">
                  <a:extLst>
                    <a:ext uri="{9D8B030D-6E8A-4147-A177-3AD203B41FA5}">
                      <a16:colId xmlns:a16="http://schemas.microsoft.com/office/drawing/2014/main" val="2795622480"/>
                    </a:ext>
                  </a:extLst>
                </a:gridCol>
                <a:gridCol w="1209494">
                  <a:extLst>
                    <a:ext uri="{9D8B030D-6E8A-4147-A177-3AD203B41FA5}">
                      <a16:colId xmlns:a16="http://schemas.microsoft.com/office/drawing/2014/main" val="2578139189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3926591763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852286716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146810320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4121178229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997215191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095942080"/>
                    </a:ext>
                  </a:extLst>
                </a:gridCol>
              </a:tblGrid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Ergebnisse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Median (50%)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Quartil 1 (25%)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Quartil 3 (75%)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Interquartilsabstand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Mittelwert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Standardabweichung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Varianz 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173149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Kata Container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~53.8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~51.6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~55.8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~4.2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53.55 MB/sec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3.95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15.60 (MB/sec)²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05225"/>
                  </a:ext>
                </a:extLst>
              </a:tr>
              <a:tr h="733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 err="1">
                          <a:effectLst/>
                          <a:latin typeface="Nexa Light"/>
                        </a:rPr>
                        <a:t>Firecracker</a:t>
                      </a:r>
                      <a:r>
                        <a:rPr lang="de-DE" sz="1400" b="1" dirty="0">
                          <a:effectLst/>
                          <a:latin typeface="Nexa Light"/>
                        </a:rPr>
                        <a:t> </a:t>
                      </a:r>
                      <a:r>
                        <a:rPr lang="de-DE" sz="1400" b="1" dirty="0" err="1">
                          <a:effectLst/>
                          <a:latin typeface="Nexa Light"/>
                        </a:rPr>
                        <a:t>Containerd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~813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~799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~838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~39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803.36 MB/sec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57.10 MB/sec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3.260,41 (MB/sec)²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52821"/>
                  </a:ext>
                </a:extLst>
              </a:tr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Docker Container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~54.3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~53.1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~55.5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~2.4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50.78 MB/sec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8.33 MB/sec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69.39 (MB/sec)²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491101"/>
                  </a:ext>
                </a:extLst>
              </a:tr>
            </a:tbl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A9AEE3EC-3C00-48DC-B5FE-C4A67FD847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2990" y="4799685"/>
            <a:ext cx="5758815" cy="431990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670232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2209" y="9296400"/>
            <a:ext cx="24384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3" name="Welche Verantwortung haben Informatiker?"/>
          <p:cNvSpPr txBox="1">
            <a:spLocks noGrp="1"/>
          </p:cNvSpPr>
          <p:nvPr>
            <p:ph type="body" sz="half" idx="1"/>
          </p:nvPr>
        </p:nvSpPr>
        <p:spPr>
          <a:xfrm>
            <a:off x="952500" y="2463525"/>
            <a:ext cx="11099800" cy="65208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6400" indent="-406400"/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Zusammenfassung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Docker Container und Kata Container unterschieden sich generell von den Leistungen nicht. 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Firecracker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Containerd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liefert bessere CPU und Network-Perfomance-Ergebnisse aber die Werte sind oft sehr unstabil. </a:t>
            </a:r>
          </a:p>
        </p:txBody>
      </p:sp>
      <p:sp>
        <p:nvSpPr>
          <p:cNvPr id="166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Fazit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mpress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t>Impressum</a:t>
            </a:r>
          </a:p>
        </p:txBody>
      </p:sp>
      <p:sp>
        <p:nvSpPr>
          <p:cNvPr id="172" name="Vahel Hassan | inf2820@hs-worms.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Vahel Hassan | </a:t>
            </a:r>
            <a:r>
              <a:rPr dirty="0">
                <a:hlinkClick r:id="rId2"/>
              </a:rPr>
              <a:t>inf2820@hs-worms.de</a:t>
            </a:r>
            <a:endParaRPr lang="de-DE" dirty="0">
              <a:hlinkClick r:id="rId2"/>
            </a:endParaRPr>
          </a:p>
          <a:p>
            <a:r>
              <a:rPr lang="de-DE" dirty="0"/>
              <a:t>GitHub | </a:t>
            </a:r>
            <a:r>
              <a:rPr lang="de-DE" dirty="0">
                <a:hlinkClick r:id="rId3"/>
              </a:rPr>
              <a:t>https://github.com/Vahel123/Abschlussarbeit</a:t>
            </a:r>
            <a:endParaRPr dirty="0">
              <a:hlinkClick r:id="rId2"/>
            </a:endParaRPr>
          </a:p>
        </p:txBody>
      </p:sp>
      <p:sp>
        <p:nvSpPr>
          <p:cNvPr id="1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Quell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dirty="0" err="1"/>
              <a:t>Quellen</a:t>
            </a:r>
            <a:endParaRPr dirty="0"/>
          </a:p>
        </p:txBody>
      </p:sp>
      <p:sp>
        <p:nvSpPr>
          <p:cNvPr id="176" name="https://www.zeit.de/digital/datenschutz/2013-10/hintergrund-nsa-skand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416" indent="-370416">
              <a:lnSpc>
                <a:spcPct val="70000"/>
              </a:lnSpc>
              <a:defRPr sz="2000"/>
            </a:pPr>
            <a:r>
              <a:rPr lang="de-DE" dirty="0"/>
              <a:t>Docker Inc. (2020):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Container?. Text online abrufbar unter: https://www.docker.com/resources/what-container (Zugriff am: 23.07.2020).</a:t>
            </a:r>
          </a:p>
          <a:p>
            <a:pPr marL="370416" indent="-370416">
              <a:lnSpc>
                <a:spcPct val="70000"/>
              </a:lnSpc>
              <a:defRPr sz="2000"/>
            </a:pPr>
            <a:r>
              <a:rPr lang="en-US" dirty="0"/>
              <a:t>Firecracker </a:t>
            </a:r>
            <a:r>
              <a:rPr lang="en-US" dirty="0" err="1"/>
              <a:t>Microvm</a:t>
            </a:r>
            <a:r>
              <a:rPr lang="en-US" dirty="0"/>
              <a:t> (2018): Firecracker is an open source virtualization technology that is purpose-built for creating and managing secure, multi-tenant container and function-based services. Text online </a:t>
            </a:r>
            <a:r>
              <a:rPr lang="en-US" dirty="0" err="1"/>
              <a:t>abrufbar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: https://firecracker-microvm.github.io/ (</a:t>
            </a:r>
            <a:r>
              <a:rPr lang="en-US" dirty="0" err="1"/>
              <a:t>Zugriff</a:t>
            </a:r>
            <a:r>
              <a:rPr lang="en-US" dirty="0"/>
              <a:t> am: 23.07.2020).</a:t>
            </a:r>
          </a:p>
          <a:p>
            <a:pPr marL="370416" indent="-370416">
              <a:lnSpc>
                <a:spcPct val="70000"/>
              </a:lnSpc>
              <a:defRPr sz="2000"/>
            </a:pPr>
            <a:r>
              <a:rPr lang="de-DE" dirty="0"/>
              <a:t>Marktforschung: Box-Plot. Text online abrufbar unter: https://marktforschung.fandom.com/de/wiki/Box-Plot (Zugriff am: 11.08.2020).</a:t>
            </a:r>
          </a:p>
          <a:p>
            <a:pPr marL="370416" indent="-370416">
              <a:lnSpc>
                <a:spcPct val="70000"/>
              </a:lnSpc>
              <a:defRPr sz="2000"/>
            </a:pPr>
            <a:r>
              <a:rPr lang="de-DE" dirty="0" err="1"/>
              <a:t>Webhosterwissen</a:t>
            </a:r>
            <a:r>
              <a:rPr lang="de-DE" dirty="0"/>
              <a:t> (2018): Server-Benchmark mittels </a:t>
            </a:r>
            <a:r>
              <a:rPr lang="de-DE" dirty="0" err="1"/>
              <a:t>sysbench</a:t>
            </a:r>
            <a:r>
              <a:rPr lang="de-DE" dirty="0"/>
              <a:t>. Text online abrufbar unter: https://www.webhosterwissen.de/know-how/server/server-benchmark/ (Zugriff am: 05.08.2020).</a:t>
            </a:r>
          </a:p>
          <a:p>
            <a:pPr marL="370416" indent="-370416">
              <a:lnSpc>
                <a:spcPct val="70000"/>
              </a:lnSpc>
              <a:defRPr sz="2000"/>
            </a:pPr>
            <a:r>
              <a:rPr lang="de-DE" dirty="0" err="1"/>
              <a:t>Matplotlib</a:t>
            </a:r>
            <a:r>
              <a:rPr lang="de-DE" dirty="0"/>
              <a:t> (2018): </a:t>
            </a:r>
            <a:r>
              <a:rPr lang="de-DE" dirty="0" err="1"/>
              <a:t>documentation</a:t>
            </a:r>
            <a:r>
              <a:rPr lang="de-DE" dirty="0"/>
              <a:t>. Text online abrufbar unter: https://matplotlib.org/users/index.html (Zugriff am: 05.08.2020).</a:t>
            </a:r>
          </a:p>
          <a:p>
            <a:pPr marL="370416" indent="-370416">
              <a:lnSpc>
                <a:spcPct val="70000"/>
              </a:lnSpc>
              <a:defRPr sz="2000"/>
            </a:pPr>
            <a:r>
              <a:rPr lang="de-DE" dirty="0"/>
              <a:t>GitHub (2020b): Kata Containers Architecture, Text online abrufbar unter: https://github.com/kata-containers/documentation/blob/master/design/architecture.md (Zugriff am: 26.07.2020). </a:t>
            </a:r>
          </a:p>
        </p:txBody>
      </p:sp>
      <p:sp>
        <p:nvSpPr>
          <p:cNvPr id="17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495" y="9296400"/>
            <a:ext cx="239269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2209" y="9296400"/>
            <a:ext cx="24384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6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sz="3000" dirty="0">
                <a:solidFill>
                  <a:schemeClr val="accent1">
                    <a:lumMod val="50000"/>
                  </a:schemeClr>
                </a:solidFill>
              </a:rPr>
              <a:t>Vergleich von Docker Container, </a:t>
            </a:r>
            <a:r>
              <a:rPr lang="de-DE" sz="3000" dirty="0" err="1">
                <a:solidFill>
                  <a:schemeClr val="accent1">
                    <a:lumMod val="50000"/>
                  </a:schemeClr>
                </a:solidFill>
              </a:rPr>
              <a:t>Firecracker</a:t>
            </a:r>
            <a:r>
              <a:rPr lang="de-DE" sz="3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3000" dirty="0" err="1">
                <a:solidFill>
                  <a:schemeClr val="accent1">
                    <a:lumMod val="50000"/>
                  </a:schemeClr>
                </a:solidFill>
              </a:rPr>
              <a:t>Containerd</a:t>
            </a:r>
            <a:r>
              <a:rPr lang="de-DE" sz="3000" dirty="0">
                <a:solidFill>
                  <a:schemeClr val="accent1">
                    <a:lumMod val="50000"/>
                  </a:schemeClr>
                </a:solidFill>
              </a:rPr>
              <a:t> und Kata Container</a:t>
            </a:r>
            <a:endParaRPr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3BEA78C-54C8-41C9-BA7D-0BDC6C1E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50" y="2819399"/>
            <a:ext cx="11741445" cy="57585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78597D-262A-4965-8F20-358EB98C2033}"/>
              </a:ext>
            </a:extLst>
          </p:cNvPr>
          <p:cNvSpPr txBox="1"/>
          <p:nvPr/>
        </p:nvSpPr>
        <p:spPr>
          <a:xfrm>
            <a:off x="1124130" y="8336280"/>
            <a:ext cx="663302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https://github.com/kata-containers/documentation/blob/master/design/architecture.md </a:t>
            </a:r>
            <a:endParaRPr lang="de-DE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398812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2209" y="9296400"/>
            <a:ext cx="24384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6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sz="3000" dirty="0">
                <a:solidFill>
                  <a:schemeClr val="accent1">
                    <a:lumMod val="50000"/>
                  </a:schemeClr>
                </a:solidFill>
              </a:rPr>
              <a:t>Vergleich von Docker Container, </a:t>
            </a:r>
            <a:r>
              <a:rPr lang="de-DE" sz="3000" dirty="0" err="1">
                <a:solidFill>
                  <a:schemeClr val="accent1">
                    <a:lumMod val="50000"/>
                  </a:schemeClr>
                </a:solidFill>
              </a:rPr>
              <a:t>Firecracker</a:t>
            </a:r>
            <a:r>
              <a:rPr lang="de-DE" sz="3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3000" dirty="0" err="1">
                <a:solidFill>
                  <a:schemeClr val="accent1">
                    <a:lumMod val="50000"/>
                  </a:schemeClr>
                </a:solidFill>
              </a:rPr>
              <a:t>Containerd</a:t>
            </a:r>
            <a:r>
              <a:rPr lang="de-DE" sz="3000" dirty="0">
                <a:solidFill>
                  <a:schemeClr val="accent1">
                    <a:lumMod val="50000"/>
                  </a:schemeClr>
                </a:solidFill>
              </a:rPr>
              <a:t> und Kata Container</a:t>
            </a:r>
            <a:endParaRPr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BD4EEC-E7ED-4393-BDAA-AB7182C2F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4343" y="2413000"/>
            <a:ext cx="10392227" cy="609237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33A540F-BA56-4555-AD0A-B3EA5CB88A6A}"/>
              </a:ext>
            </a:extLst>
          </p:cNvPr>
          <p:cNvSpPr txBox="1"/>
          <p:nvPr/>
        </p:nvSpPr>
        <p:spPr>
          <a:xfrm>
            <a:off x="1124130" y="8336280"/>
            <a:ext cx="663302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https://firecracker-microvm.github.io/</a:t>
            </a:r>
            <a:endParaRPr lang="de-DE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152359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hal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Inhalt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Einführung &amp; Problemdarstellu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Einführung</a:t>
            </a:r>
          </a:p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Problemdarstellung</a:t>
            </a:r>
          </a:p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Test-Vorbereitung &amp; Test-Durchführung</a:t>
            </a:r>
          </a:p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Übersicht der durchzuführenden Teste</a:t>
            </a:r>
          </a:p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Fazit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018" y="9296400"/>
            <a:ext cx="240222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inführung &amp; Problemdarstellu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Einführung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" name="Entwicklung der Digitalisieru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Docker Container (seit 2013)</a:t>
            </a:r>
          </a:p>
          <a:p>
            <a:pPr>
              <a:spcBef>
                <a:spcPts val="5000"/>
              </a:spcBef>
            </a:pP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Firecracker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Containerd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(seit 2018)</a:t>
            </a:r>
          </a:p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Kata Container (seit 2017)</a:t>
            </a:r>
          </a:p>
          <a:p>
            <a:pPr marL="0" indent="0">
              <a:spcBef>
                <a:spcPts val="5000"/>
              </a:spcBef>
              <a:buNone/>
            </a:pPr>
            <a:endParaRPr dirty="0">
              <a:solidFill>
                <a:srgbClr val="002060"/>
              </a:solidFill>
            </a:endParaRPr>
          </a:p>
        </p:txBody>
      </p:sp>
      <p:sp>
        <p:nvSpPr>
          <p:cNvPr id="13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6019" y="9296400"/>
            <a:ext cx="23622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034" name="Picture 10" descr="Kata Containers · GitHub">
            <a:extLst>
              <a:ext uri="{FF2B5EF4-FFF2-40B4-BE49-F238E27FC236}">
                <a16:creationId xmlns:a16="http://schemas.microsoft.com/office/drawing/2014/main" id="{4A88BEC2-786F-4664-B9DC-88C12B7EA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19" y="5883479"/>
            <a:ext cx="2443387" cy="24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ntainerd – An industry-standard container runtime with an ...">
            <a:extLst>
              <a:ext uri="{FF2B5EF4-FFF2-40B4-BE49-F238E27FC236}">
                <a16:creationId xmlns:a16="http://schemas.microsoft.com/office/drawing/2014/main" id="{8232CE5A-4707-44E8-95FB-2552565B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99" y="7112428"/>
            <a:ext cx="4876800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22C9CD0-F7D0-4306-900F-0C969E9B39CE}"/>
              </a:ext>
            </a:extLst>
          </p:cNvPr>
          <p:cNvSpPr txBox="1"/>
          <p:nvPr/>
        </p:nvSpPr>
        <p:spPr>
          <a:xfrm>
            <a:off x="4091867" y="8505556"/>
            <a:ext cx="203200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https://containerd.io/</a:t>
            </a:r>
            <a:endParaRPr lang="de-DE" dirty="0">
              <a:hlinkClick r:id="rId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619D2F2-0EEF-49C1-B053-E8C7985E263C}"/>
              </a:ext>
            </a:extLst>
          </p:cNvPr>
          <p:cNvSpPr txBox="1"/>
          <p:nvPr/>
        </p:nvSpPr>
        <p:spPr>
          <a:xfrm>
            <a:off x="769329" y="8552170"/>
            <a:ext cx="346887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https://ertan-toker.de/dockercontainer-mongodb/</a:t>
            </a:r>
            <a:endParaRPr lang="de-DE" dirty="0">
              <a:hlinkClick r:id="rId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CE983C-E897-46A8-B05F-AA3AA844E66E}"/>
              </a:ext>
            </a:extLst>
          </p:cNvPr>
          <p:cNvSpPr txBox="1"/>
          <p:nvPr/>
        </p:nvSpPr>
        <p:spPr>
          <a:xfrm>
            <a:off x="8773433" y="8505556"/>
            <a:ext cx="3000373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https://github.com/kata-containers</a:t>
            </a:r>
            <a:endParaRPr lang="de-DE" dirty="0">
              <a:hlinkClick r:id="rId4"/>
            </a:endParaRPr>
          </a:p>
        </p:txBody>
      </p:sp>
      <p:pic>
        <p:nvPicPr>
          <p:cNvPr id="1046" name="Picture 22" descr="Docker | Einfach &amp; schnell MongoDB Container mit Docker erstellen">
            <a:extLst>
              <a:ext uri="{FF2B5EF4-FFF2-40B4-BE49-F238E27FC236}">
                <a16:creationId xmlns:a16="http://schemas.microsoft.com/office/drawing/2014/main" id="{101BCB25-FAF3-4689-9B02-956D2656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3" y="5789803"/>
            <a:ext cx="3139367" cy="28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Vakuum zwischen Ethik &amp; Gesetz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Problemdarstellung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8" name="Edward Snowde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0"/>
              </a:spcBef>
              <a:buNone/>
              <a:defRPr>
                <a:solidFill>
                  <a:srgbClr val="103D62"/>
                </a:solidFill>
                <a:latin typeface="Nexa Bold"/>
                <a:ea typeface="Nexa Bold"/>
                <a:cs typeface="Nexa Bold"/>
                <a:sym typeface="Nexa Bold"/>
              </a:defRPr>
            </a:pPr>
            <a:r>
              <a:rPr lang="de-DE" dirty="0"/>
              <a:t> </a:t>
            </a:r>
            <a:endParaRPr dirty="0"/>
          </a:p>
          <a:p>
            <a:pPr marL="889000" lvl="2" indent="0">
              <a:spcBef>
                <a:spcPts val="5000"/>
              </a:spcBef>
              <a:buNone/>
            </a:pPr>
            <a:r>
              <a:rPr lang="de-DE" dirty="0"/>
              <a:t> </a:t>
            </a:r>
            <a:endParaRPr dirty="0"/>
          </a:p>
          <a:p>
            <a:pPr marL="889000" lvl="2" indent="0">
              <a:spcBef>
                <a:spcPts val="5000"/>
              </a:spcBef>
              <a:buNone/>
            </a:pPr>
            <a:r>
              <a:rPr lang="de-DE" dirty="0"/>
              <a:t> </a:t>
            </a:r>
            <a:endParaRPr dirty="0"/>
          </a:p>
        </p:txBody>
      </p:sp>
      <p:sp>
        <p:nvSpPr>
          <p:cNvPr id="1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6114" y="9296400"/>
            <a:ext cx="236030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10408F-43C2-4767-82F2-5D9314A1F34E}"/>
              </a:ext>
            </a:extLst>
          </p:cNvPr>
          <p:cNvSpPr txBox="1"/>
          <p:nvPr/>
        </p:nvSpPr>
        <p:spPr>
          <a:xfrm>
            <a:off x="4902035" y="4377530"/>
            <a:ext cx="231156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https://www.flaticon.com/de/kostenloses-icon/schnell_833926/</a:t>
            </a:r>
            <a:endParaRPr lang="de-DE" dirty="0">
              <a:hlinkClick r:id="rId2"/>
            </a:endParaRPr>
          </a:p>
        </p:txBody>
      </p:sp>
      <p:pic>
        <p:nvPicPr>
          <p:cNvPr id="2056" name="Picture 8" descr="schnell - Kostenlose werkzeuge und utensilien Icons">
            <a:extLst>
              <a:ext uri="{FF2B5EF4-FFF2-40B4-BE49-F238E27FC236}">
                <a16:creationId xmlns:a16="http://schemas.microsoft.com/office/drawing/2014/main" id="{66E6855F-85A0-49B5-9384-24E570BC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09" y="2644029"/>
            <a:ext cx="1673692" cy="16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utel mit Geld Kostenlos Symbol von iOS7 Minimal Icons">
            <a:extLst>
              <a:ext uri="{FF2B5EF4-FFF2-40B4-BE49-F238E27FC236}">
                <a16:creationId xmlns:a16="http://schemas.microsoft.com/office/drawing/2014/main" id="{1531B234-73BB-4F21-A2EF-8647B541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06" y="6695757"/>
            <a:ext cx="1647838" cy="16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orhängeschloss, Tresor, Sicherheit Kostenlos Symbol von ...">
            <a:extLst>
              <a:ext uri="{FF2B5EF4-FFF2-40B4-BE49-F238E27FC236}">
                <a16:creationId xmlns:a16="http://schemas.microsoft.com/office/drawing/2014/main" id="{02351EE9-2C38-4EBB-A8C7-7F55C3D4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71" y="4375646"/>
            <a:ext cx="1288035" cy="17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3813E7-EA5D-4F11-982D-FB92418053D1}"/>
              </a:ext>
            </a:extLst>
          </p:cNvPr>
          <p:cNvSpPr txBox="1"/>
          <p:nvPr/>
        </p:nvSpPr>
        <p:spPr>
          <a:xfrm>
            <a:off x="6052457" y="6137602"/>
            <a:ext cx="308014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https://icon-icons.com/de/symbol/Vorh%C3%A4ngeschloss-Tresor-Sicherheit/61490</a:t>
            </a:r>
            <a:endParaRPr lang="de-DE" dirty="0">
              <a:hlinkClick r:id="rId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168BED-AA63-4E61-95F8-D3D8E48BF05A}"/>
              </a:ext>
            </a:extLst>
          </p:cNvPr>
          <p:cNvSpPr txBox="1"/>
          <p:nvPr/>
        </p:nvSpPr>
        <p:spPr>
          <a:xfrm>
            <a:off x="7805816" y="8554859"/>
            <a:ext cx="297462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https://icon-icons.com/de/symbol/Beutel-mit-Geld/4546</a:t>
            </a:r>
            <a:endParaRPr lang="de-DE" dirty="0">
              <a:hlinkClick r:id="rId2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B6AE180E-8178-4ABD-956E-F9FF6A246F30}"/>
              </a:ext>
            </a:extLst>
          </p:cNvPr>
          <p:cNvSpPr/>
          <p:nvPr/>
        </p:nvSpPr>
        <p:spPr>
          <a:xfrm>
            <a:off x="-3193143" y="2090057"/>
            <a:ext cx="8273143" cy="4383314"/>
          </a:xfrm>
          <a:custGeom>
            <a:avLst/>
            <a:gdLst>
              <a:gd name="connsiteX0" fmla="*/ 7634514 w 8273143"/>
              <a:gd name="connsiteY0" fmla="*/ 1364343 h 4383314"/>
              <a:gd name="connsiteX1" fmla="*/ 7634514 w 8273143"/>
              <a:gd name="connsiteY1" fmla="*/ 1364343 h 4383314"/>
              <a:gd name="connsiteX2" fmla="*/ 7532914 w 8273143"/>
              <a:gd name="connsiteY2" fmla="*/ 1451429 h 4383314"/>
              <a:gd name="connsiteX3" fmla="*/ 7489372 w 8273143"/>
              <a:gd name="connsiteY3" fmla="*/ 1465943 h 4383314"/>
              <a:gd name="connsiteX4" fmla="*/ 7445829 w 8273143"/>
              <a:gd name="connsiteY4" fmla="*/ 1494972 h 4383314"/>
              <a:gd name="connsiteX5" fmla="*/ 7373257 w 8273143"/>
              <a:gd name="connsiteY5" fmla="*/ 1524000 h 4383314"/>
              <a:gd name="connsiteX6" fmla="*/ 7271657 w 8273143"/>
              <a:gd name="connsiteY6" fmla="*/ 1582057 h 4383314"/>
              <a:gd name="connsiteX7" fmla="*/ 7228114 w 8273143"/>
              <a:gd name="connsiteY7" fmla="*/ 1611086 h 4383314"/>
              <a:gd name="connsiteX8" fmla="*/ 7155543 w 8273143"/>
              <a:gd name="connsiteY8" fmla="*/ 1640114 h 4383314"/>
              <a:gd name="connsiteX9" fmla="*/ 7112000 w 8273143"/>
              <a:gd name="connsiteY9" fmla="*/ 1654629 h 4383314"/>
              <a:gd name="connsiteX10" fmla="*/ 7068457 w 8273143"/>
              <a:gd name="connsiteY10" fmla="*/ 1683657 h 4383314"/>
              <a:gd name="connsiteX11" fmla="*/ 6966857 w 8273143"/>
              <a:gd name="connsiteY11" fmla="*/ 1727200 h 4383314"/>
              <a:gd name="connsiteX12" fmla="*/ 6923314 w 8273143"/>
              <a:gd name="connsiteY12" fmla="*/ 1756229 h 4383314"/>
              <a:gd name="connsiteX13" fmla="*/ 6879772 w 8273143"/>
              <a:gd name="connsiteY13" fmla="*/ 1770743 h 4383314"/>
              <a:gd name="connsiteX14" fmla="*/ 6792686 w 8273143"/>
              <a:gd name="connsiteY14" fmla="*/ 1828800 h 4383314"/>
              <a:gd name="connsiteX15" fmla="*/ 6749143 w 8273143"/>
              <a:gd name="connsiteY15" fmla="*/ 1857829 h 4383314"/>
              <a:gd name="connsiteX16" fmla="*/ 6705600 w 8273143"/>
              <a:gd name="connsiteY16" fmla="*/ 1872343 h 4383314"/>
              <a:gd name="connsiteX17" fmla="*/ 6618514 w 8273143"/>
              <a:gd name="connsiteY17" fmla="*/ 1930400 h 4383314"/>
              <a:gd name="connsiteX18" fmla="*/ 6516914 w 8273143"/>
              <a:gd name="connsiteY18" fmla="*/ 1973943 h 4383314"/>
              <a:gd name="connsiteX19" fmla="*/ 6429829 w 8273143"/>
              <a:gd name="connsiteY19" fmla="*/ 2032000 h 4383314"/>
              <a:gd name="connsiteX20" fmla="*/ 6328229 w 8273143"/>
              <a:gd name="connsiteY20" fmla="*/ 2148114 h 4383314"/>
              <a:gd name="connsiteX21" fmla="*/ 6255657 w 8273143"/>
              <a:gd name="connsiteY21" fmla="*/ 2220686 h 4383314"/>
              <a:gd name="connsiteX22" fmla="*/ 6226629 w 8273143"/>
              <a:gd name="connsiteY22" fmla="*/ 2264229 h 4383314"/>
              <a:gd name="connsiteX23" fmla="*/ 6183086 w 8273143"/>
              <a:gd name="connsiteY23" fmla="*/ 2293257 h 4383314"/>
              <a:gd name="connsiteX24" fmla="*/ 6110514 w 8273143"/>
              <a:gd name="connsiteY24" fmla="*/ 2380343 h 4383314"/>
              <a:gd name="connsiteX25" fmla="*/ 6066972 w 8273143"/>
              <a:gd name="connsiteY25" fmla="*/ 2409372 h 4383314"/>
              <a:gd name="connsiteX26" fmla="*/ 6008914 w 8273143"/>
              <a:gd name="connsiteY26" fmla="*/ 2496457 h 4383314"/>
              <a:gd name="connsiteX27" fmla="*/ 5994400 w 8273143"/>
              <a:gd name="connsiteY27" fmla="*/ 2540000 h 4383314"/>
              <a:gd name="connsiteX28" fmla="*/ 5965372 w 8273143"/>
              <a:gd name="connsiteY28" fmla="*/ 2583543 h 4383314"/>
              <a:gd name="connsiteX29" fmla="*/ 5936343 w 8273143"/>
              <a:gd name="connsiteY29" fmla="*/ 2685143 h 4383314"/>
              <a:gd name="connsiteX30" fmla="*/ 5921829 w 8273143"/>
              <a:gd name="connsiteY30" fmla="*/ 2728686 h 4383314"/>
              <a:gd name="connsiteX31" fmla="*/ 5892800 w 8273143"/>
              <a:gd name="connsiteY31" fmla="*/ 3004457 h 4383314"/>
              <a:gd name="connsiteX32" fmla="*/ 5907314 w 8273143"/>
              <a:gd name="connsiteY32" fmla="*/ 3396343 h 4383314"/>
              <a:gd name="connsiteX33" fmla="*/ 5965372 w 8273143"/>
              <a:gd name="connsiteY33" fmla="*/ 3599543 h 4383314"/>
              <a:gd name="connsiteX34" fmla="*/ 5994400 w 8273143"/>
              <a:gd name="connsiteY34" fmla="*/ 3701143 h 4383314"/>
              <a:gd name="connsiteX35" fmla="*/ 6023429 w 8273143"/>
              <a:gd name="connsiteY35" fmla="*/ 3744686 h 4383314"/>
              <a:gd name="connsiteX36" fmla="*/ 6096000 w 8273143"/>
              <a:gd name="connsiteY36" fmla="*/ 3889829 h 4383314"/>
              <a:gd name="connsiteX37" fmla="*/ 6096000 w 8273143"/>
              <a:gd name="connsiteY37" fmla="*/ 3889829 h 4383314"/>
              <a:gd name="connsiteX38" fmla="*/ 6154057 w 8273143"/>
              <a:gd name="connsiteY38" fmla="*/ 3976914 h 4383314"/>
              <a:gd name="connsiteX39" fmla="*/ 6183086 w 8273143"/>
              <a:gd name="connsiteY39" fmla="*/ 4020457 h 4383314"/>
              <a:gd name="connsiteX40" fmla="*/ 6226629 w 8273143"/>
              <a:gd name="connsiteY40" fmla="*/ 4049486 h 4383314"/>
              <a:gd name="connsiteX41" fmla="*/ 6357257 w 8273143"/>
              <a:gd name="connsiteY41" fmla="*/ 4165600 h 4383314"/>
              <a:gd name="connsiteX42" fmla="*/ 6458857 w 8273143"/>
              <a:gd name="connsiteY42" fmla="*/ 4209143 h 4383314"/>
              <a:gd name="connsiteX43" fmla="*/ 6516914 w 8273143"/>
              <a:gd name="connsiteY43" fmla="*/ 4223657 h 4383314"/>
              <a:gd name="connsiteX44" fmla="*/ 6647543 w 8273143"/>
              <a:gd name="connsiteY44" fmla="*/ 4267200 h 4383314"/>
              <a:gd name="connsiteX45" fmla="*/ 6908800 w 8273143"/>
              <a:gd name="connsiteY45" fmla="*/ 4252686 h 4383314"/>
              <a:gd name="connsiteX46" fmla="*/ 6952343 w 8273143"/>
              <a:gd name="connsiteY46" fmla="*/ 4238172 h 4383314"/>
              <a:gd name="connsiteX47" fmla="*/ 7039429 w 8273143"/>
              <a:gd name="connsiteY47" fmla="*/ 4180114 h 4383314"/>
              <a:gd name="connsiteX48" fmla="*/ 7068457 w 8273143"/>
              <a:gd name="connsiteY48" fmla="*/ 4136572 h 4383314"/>
              <a:gd name="connsiteX49" fmla="*/ 7155543 w 8273143"/>
              <a:gd name="connsiteY49" fmla="*/ 4093029 h 4383314"/>
              <a:gd name="connsiteX50" fmla="*/ 7257143 w 8273143"/>
              <a:gd name="connsiteY50" fmla="*/ 4020457 h 4383314"/>
              <a:gd name="connsiteX51" fmla="*/ 7315200 w 8273143"/>
              <a:gd name="connsiteY51" fmla="*/ 3962400 h 4383314"/>
              <a:gd name="connsiteX52" fmla="*/ 7373257 w 8273143"/>
              <a:gd name="connsiteY52" fmla="*/ 3918857 h 4383314"/>
              <a:gd name="connsiteX53" fmla="*/ 7474857 w 8273143"/>
              <a:gd name="connsiteY53" fmla="*/ 3817257 h 4383314"/>
              <a:gd name="connsiteX54" fmla="*/ 7547429 w 8273143"/>
              <a:gd name="connsiteY54" fmla="*/ 3672114 h 4383314"/>
              <a:gd name="connsiteX55" fmla="*/ 7561943 w 8273143"/>
              <a:gd name="connsiteY55" fmla="*/ 3628572 h 4383314"/>
              <a:gd name="connsiteX56" fmla="*/ 7590972 w 8273143"/>
              <a:gd name="connsiteY56" fmla="*/ 3556000 h 4383314"/>
              <a:gd name="connsiteX57" fmla="*/ 7605486 w 8273143"/>
              <a:gd name="connsiteY57" fmla="*/ 3396343 h 4383314"/>
              <a:gd name="connsiteX58" fmla="*/ 7620000 w 8273143"/>
              <a:gd name="connsiteY58" fmla="*/ 3338286 h 4383314"/>
              <a:gd name="connsiteX59" fmla="*/ 7634514 w 8273143"/>
              <a:gd name="connsiteY59" fmla="*/ 3265714 h 4383314"/>
              <a:gd name="connsiteX60" fmla="*/ 7634514 w 8273143"/>
              <a:gd name="connsiteY60" fmla="*/ 2641600 h 4383314"/>
              <a:gd name="connsiteX61" fmla="*/ 7620000 w 8273143"/>
              <a:gd name="connsiteY61" fmla="*/ 2569029 h 4383314"/>
              <a:gd name="connsiteX62" fmla="*/ 7605486 w 8273143"/>
              <a:gd name="connsiteY62" fmla="*/ 2481943 h 4383314"/>
              <a:gd name="connsiteX63" fmla="*/ 7590972 w 8273143"/>
              <a:gd name="connsiteY63" fmla="*/ 2423886 h 4383314"/>
              <a:gd name="connsiteX64" fmla="*/ 7576457 w 8273143"/>
              <a:gd name="connsiteY64" fmla="*/ 2322286 h 4383314"/>
              <a:gd name="connsiteX65" fmla="*/ 7532914 w 8273143"/>
              <a:gd name="connsiteY65" fmla="*/ 2090057 h 4383314"/>
              <a:gd name="connsiteX66" fmla="*/ 7547429 w 8273143"/>
              <a:gd name="connsiteY66" fmla="*/ 1741714 h 4383314"/>
              <a:gd name="connsiteX67" fmla="*/ 7576457 w 8273143"/>
              <a:gd name="connsiteY67" fmla="*/ 1654629 h 4383314"/>
              <a:gd name="connsiteX68" fmla="*/ 7576457 w 8273143"/>
              <a:gd name="connsiteY68" fmla="*/ 1494972 h 4383314"/>
              <a:gd name="connsiteX69" fmla="*/ 8273143 w 8273143"/>
              <a:gd name="connsiteY69" fmla="*/ 3614057 h 4383314"/>
              <a:gd name="connsiteX70" fmla="*/ 7692572 w 8273143"/>
              <a:gd name="connsiteY70" fmla="*/ 4383314 h 4383314"/>
              <a:gd name="connsiteX71" fmla="*/ 6328229 w 8273143"/>
              <a:gd name="connsiteY71" fmla="*/ 3701143 h 4383314"/>
              <a:gd name="connsiteX72" fmla="*/ 7097486 w 8273143"/>
              <a:gd name="connsiteY72" fmla="*/ 1843314 h 4383314"/>
              <a:gd name="connsiteX73" fmla="*/ 7678057 w 8273143"/>
              <a:gd name="connsiteY73" fmla="*/ 1407886 h 4383314"/>
              <a:gd name="connsiteX74" fmla="*/ 7823200 w 8273143"/>
              <a:gd name="connsiteY74" fmla="*/ 928914 h 4383314"/>
              <a:gd name="connsiteX75" fmla="*/ 7823200 w 8273143"/>
              <a:gd name="connsiteY75" fmla="*/ 928914 h 4383314"/>
              <a:gd name="connsiteX76" fmla="*/ 7779657 w 8273143"/>
              <a:gd name="connsiteY76" fmla="*/ 928914 h 4383314"/>
              <a:gd name="connsiteX77" fmla="*/ 0 w 8273143"/>
              <a:gd name="connsiteY77" fmla="*/ 0 h 438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8273143" h="4383314">
                <a:moveTo>
                  <a:pt x="7634514" y="1364343"/>
                </a:moveTo>
                <a:lnTo>
                  <a:pt x="7634514" y="1364343"/>
                </a:lnTo>
                <a:cubicBezTo>
                  <a:pt x="7600647" y="1393372"/>
                  <a:pt x="7569456" y="1425850"/>
                  <a:pt x="7532914" y="1451429"/>
                </a:cubicBezTo>
                <a:cubicBezTo>
                  <a:pt x="7520381" y="1460202"/>
                  <a:pt x="7503056" y="1459101"/>
                  <a:pt x="7489372" y="1465943"/>
                </a:cubicBezTo>
                <a:cubicBezTo>
                  <a:pt x="7473770" y="1473744"/>
                  <a:pt x="7461432" y="1487171"/>
                  <a:pt x="7445829" y="1494972"/>
                </a:cubicBezTo>
                <a:cubicBezTo>
                  <a:pt x="7422526" y="1506624"/>
                  <a:pt x="7396032" y="1511347"/>
                  <a:pt x="7373257" y="1524000"/>
                </a:cubicBezTo>
                <a:cubicBezTo>
                  <a:pt x="7241449" y="1597226"/>
                  <a:pt x="7377053" y="1546926"/>
                  <a:pt x="7271657" y="1582057"/>
                </a:cubicBezTo>
                <a:cubicBezTo>
                  <a:pt x="7257143" y="1591733"/>
                  <a:pt x="7243716" y="1603285"/>
                  <a:pt x="7228114" y="1611086"/>
                </a:cubicBezTo>
                <a:cubicBezTo>
                  <a:pt x="7204811" y="1622738"/>
                  <a:pt x="7179938" y="1630966"/>
                  <a:pt x="7155543" y="1640114"/>
                </a:cubicBezTo>
                <a:cubicBezTo>
                  <a:pt x="7141218" y="1645486"/>
                  <a:pt x="7125684" y="1647787"/>
                  <a:pt x="7112000" y="1654629"/>
                </a:cubicBezTo>
                <a:cubicBezTo>
                  <a:pt x="7096398" y="1662430"/>
                  <a:pt x="7083603" y="1675002"/>
                  <a:pt x="7068457" y="1683657"/>
                </a:cubicBezTo>
                <a:cubicBezTo>
                  <a:pt x="7018235" y="1712355"/>
                  <a:pt x="7015710" y="1710916"/>
                  <a:pt x="6966857" y="1727200"/>
                </a:cubicBezTo>
                <a:cubicBezTo>
                  <a:pt x="6952343" y="1736876"/>
                  <a:pt x="6938916" y="1748428"/>
                  <a:pt x="6923314" y="1756229"/>
                </a:cubicBezTo>
                <a:cubicBezTo>
                  <a:pt x="6909630" y="1763071"/>
                  <a:pt x="6893146" y="1763313"/>
                  <a:pt x="6879772" y="1770743"/>
                </a:cubicBezTo>
                <a:cubicBezTo>
                  <a:pt x="6849274" y="1787686"/>
                  <a:pt x="6821715" y="1809448"/>
                  <a:pt x="6792686" y="1828800"/>
                </a:cubicBezTo>
                <a:cubicBezTo>
                  <a:pt x="6778172" y="1838476"/>
                  <a:pt x="6765692" y="1852313"/>
                  <a:pt x="6749143" y="1857829"/>
                </a:cubicBezTo>
                <a:lnTo>
                  <a:pt x="6705600" y="1872343"/>
                </a:lnTo>
                <a:cubicBezTo>
                  <a:pt x="6676571" y="1891695"/>
                  <a:pt x="6651612" y="1919367"/>
                  <a:pt x="6618514" y="1930400"/>
                </a:cubicBezTo>
                <a:cubicBezTo>
                  <a:pt x="6573468" y="1945415"/>
                  <a:pt x="6561752" y="1947040"/>
                  <a:pt x="6516914" y="1973943"/>
                </a:cubicBezTo>
                <a:cubicBezTo>
                  <a:pt x="6486998" y="1991893"/>
                  <a:pt x="6429829" y="2032000"/>
                  <a:pt x="6429829" y="2032000"/>
                </a:cubicBezTo>
                <a:cubicBezTo>
                  <a:pt x="6362096" y="2133600"/>
                  <a:pt x="6400801" y="2099734"/>
                  <a:pt x="6328229" y="2148114"/>
                </a:cubicBezTo>
                <a:cubicBezTo>
                  <a:pt x="6250816" y="2264233"/>
                  <a:pt x="6352422" y="2123919"/>
                  <a:pt x="6255657" y="2220686"/>
                </a:cubicBezTo>
                <a:cubicBezTo>
                  <a:pt x="6243322" y="2233021"/>
                  <a:pt x="6238964" y="2251894"/>
                  <a:pt x="6226629" y="2264229"/>
                </a:cubicBezTo>
                <a:cubicBezTo>
                  <a:pt x="6214294" y="2276564"/>
                  <a:pt x="6196487" y="2282090"/>
                  <a:pt x="6183086" y="2293257"/>
                </a:cubicBezTo>
                <a:cubicBezTo>
                  <a:pt x="6040440" y="2412127"/>
                  <a:pt x="6224668" y="2266188"/>
                  <a:pt x="6110514" y="2380343"/>
                </a:cubicBezTo>
                <a:cubicBezTo>
                  <a:pt x="6098179" y="2392678"/>
                  <a:pt x="6081486" y="2399696"/>
                  <a:pt x="6066972" y="2409372"/>
                </a:cubicBezTo>
                <a:cubicBezTo>
                  <a:pt x="6047619" y="2438400"/>
                  <a:pt x="6019946" y="2463359"/>
                  <a:pt x="6008914" y="2496457"/>
                </a:cubicBezTo>
                <a:cubicBezTo>
                  <a:pt x="6004076" y="2510971"/>
                  <a:pt x="6001242" y="2526316"/>
                  <a:pt x="5994400" y="2540000"/>
                </a:cubicBezTo>
                <a:cubicBezTo>
                  <a:pt x="5986599" y="2555602"/>
                  <a:pt x="5973173" y="2567941"/>
                  <a:pt x="5965372" y="2583543"/>
                </a:cubicBezTo>
                <a:cubicBezTo>
                  <a:pt x="5953769" y="2606748"/>
                  <a:pt x="5942546" y="2663434"/>
                  <a:pt x="5936343" y="2685143"/>
                </a:cubicBezTo>
                <a:cubicBezTo>
                  <a:pt x="5932140" y="2699854"/>
                  <a:pt x="5926667" y="2714172"/>
                  <a:pt x="5921829" y="2728686"/>
                </a:cubicBezTo>
                <a:cubicBezTo>
                  <a:pt x="5913857" y="2792458"/>
                  <a:pt x="5892800" y="2950310"/>
                  <a:pt x="5892800" y="3004457"/>
                </a:cubicBezTo>
                <a:cubicBezTo>
                  <a:pt x="5892800" y="3135175"/>
                  <a:pt x="5896150" y="3266102"/>
                  <a:pt x="5907314" y="3396343"/>
                </a:cubicBezTo>
                <a:cubicBezTo>
                  <a:pt x="5914397" y="3478973"/>
                  <a:pt x="5946251" y="3523057"/>
                  <a:pt x="5965372" y="3599543"/>
                </a:cubicBezTo>
                <a:cubicBezTo>
                  <a:pt x="5970022" y="3618143"/>
                  <a:pt x="5983989" y="3680322"/>
                  <a:pt x="5994400" y="3701143"/>
                </a:cubicBezTo>
                <a:cubicBezTo>
                  <a:pt x="6002201" y="3716745"/>
                  <a:pt x="6013753" y="3730172"/>
                  <a:pt x="6023429" y="3744686"/>
                </a:cubicBezTo>
                <a:cubicBezTo>
                  <a:pt x="6046404" y="3836589"/>
                  <a:pt x="6026878" y="3786145"/>
                  <a:pt x="6096000" y="3889829"/>
                </a:cubicBezTo>
                <a:lnTo>
                  <a:pt x="6096000" y="3889829"/>
                </a:lnTo>
                <a:cubicBezTo>
                  <a:pt x="6121507" y="3966351"/>
                  <a:pt x="6093656" y="3904433"/>
                  <a:pt x="6154057" y="3976914"/>
                </a:cubicBezTo>
                <a:cubicBezTo>
                  <a:pt x="6165225" y="3990315"/>
                  <a:pt x="6170751" y="4008122"/>
                  <a:pt x="6183086" y="4020457"/>
                </a:cubicBezTo>
                <a:cubicBezTo>
                  <a:pt x="6195421" y="4032792"/>
                  <a:pt x="6213591" y="4037897"/>
                  <a:pt x="6226629" y="4049486"/>
                </a:cubicBezTo>
                <a:cubicBezTo>
                  <a:pt x="6305997" y="4120036"/>
                  <a:pt x="6288077" y="4126068"/>
                  <a:pt x="6357257" y="4165600"/>
                </a:cubicBezTo>
                <a:cubicBezTo>
                  <a:pt x="6395965" y="4187719"/>
                  <a:pt x="6418145" y="4197511"/>
                  <a:pt x="6458857" y="4209143"/>
                </a:cubicBezTo>
                <a:cubicBezTo>
                  <a:pt x="6478037" y="4214623"/>
                  <a:pt x="6497848" y="4217791"/>
                  <a:pt x="6516914" y="4223657"/>
                </a:cubicBezTo>
                <a:cubicBezTo>
                  <a:pt x="6560783" y="4237155"/>
                  <a:pt x="6604000" y="4252686"/>
                  <a:pt x="6647543" y="4267200"/>
                </a:cubicBezTo>
                <a:cubicBezTo>
                  <a:pt x="6734629" y="4262362"/>
                  <a:pt x="6821973" y="4260955"/>
                  <a:pt x="6908800" y="4252686"/>
                </a:cubicBezTo>
                <a:cubicBezTo>
                  <a:pt x="6924031" y="4251236"/>
                  <a:pt x="6938969" y="4245602"/>
                  <a:pt x="6952343" y="4238172"/>
                </a:cubicBezTo>
                <a:cubicBezTo>
                  <a:pt x="6982841" y="4221229"/>
                  <a:pt x="7039429" y="4180114"/>
                  <a:pt x="7039429" y="4180114"/>
                </a:cubicBezTo>
                <a:cubicBezTo>
                  <a:pt x="7049105" y="4165600"/>
                  <a:pt x="7056122" y="4148907"/>
                  <a:pt x="7068457" y="4136572"/>
                </a:cubicBezTo>
                <a:cubicBezTo>
                  <a:pt x="7096594" y="4108435"/>
                  <a:pt x="7120127" y="4104834"/>
                  <a:pt x="7155543" y="4093029"/>
                </a:cubicBezTo>
                <a:cubicBezTo>
                  <a:pt x="7188056" y="4071354"/>
                  <a:pt x="7228338" y="4045661"/>
                  <a:pt x="7257143" y="4020457"/>
                </a:cubicBezTo>
                <a:cubicBezTo>
                  <a:pt x="7277740" y="4002435"/>
                  <a:pt x="7294603" y="3980422"/>
                  <a:pt x="7315200" y="3962400"/>
                </a:cubicBezTo>
                <a:cubicBezTo>
                  <a:pt x="7333405" y="3946470"/>
                  <a:pt x="7355358" y="3935129"/>
                  <a:pt x="7373257" y="3918857"/>
                </a:cubicBezTo>
                <a:cubicBezTo>
                  <a:pt x="7408696" y="3886640"/>
                  <a:pt x="7474857" y="3817257"/>
                  <a:pt x="7474857" y="3817257"/>
                </a:cubicBezTo>
                <a:cubicBezTo>
                  <a:pt x="7549428" y="3630832"/>
                  <a:pt x="7452513" y="3861945"/>
                  <a:pt x="7547429" y="3672114"/>
                </a:cubicBezTo>
                <a:cubicBezTo>
                  <a:pt x="7554271" y="3658430"/>
                  <a:pt x="7556571" y="3642897"/>
                  <a:pt x="7561943" y="3628572"/>
                </a:cubicBezTo>
                <a:cubicBezTo>
                  <a:pt x="7571091" y="3604177"/>
                  <a:pt x="7581296" y="3580191"/>
                  <a:pt x="7590972" y="3556000"/>
                </a:cubicBezTo>
                <a:cubicBezTo>
                  <a:pt x="7595810" y="3502781"/>
                  <a:pt x="7598424" y="3449313"/>
                  <a:pt x="7605486" y="3396343"/>
                </a:cubicBezTo>
                <a:cubicBezTo>
                  <a:pt x="7608122" y="3376570"/>
                  <a:pt x="7615673" y="3357759"/>
                  <a:pt x="7620000" y="3338286"/>
                </a:cubicBezTo>
                <a:cubicBezTo>
                  <a:pt x="7625351" y="3314204"/>
                  <a:pt x="7629676" y="3289905"/>
                  <a:pt x="7634514" y="3265714"/>
                </a:cubicBezTo>
                <a:cubicBezTo>
                  <a:pt x="7651017" y="2952181"/>
                  <a:pt x="7658064" y="2983069"/>
                  <a:pt x="7634514" y="2641600"/>
                </a:cubicBezTo>
                <a:cubicBezTo>
                  <a:pt x="7632817" y="2616989"/>
                  <a:pt x="7624413" y="2593300"/>
                  <a:pt x="7620000" y="2569029"/>
                </a:cubicBezTo>
                <a:cubicBezTo>
                  <a:pt x="7614736" y="2540075"/>
                  <a:pt x="7611257" y="2510801"/>
                  <a:pt x="7605486" y="2481943"/>
                </a:cubicBezTo>
                <a:cubicBezTo>
                  <a:pt x="7601574" y="2462382"/>
                  <a:pt x="7594540" y="2443512"/>
                  <a:pt x="7590972" y="2423886"/>
                </a:cubicBezTo>
                <a:cubicBezTo>
                  <a:pt x="7584852" y="2390227"/>
                  <a:pt x="7583166" y="2355832"/>
                  <a:pt x="7576457" y="2322286"/>
                </a:cubicBezTo>
                <a:cubicBezTo>
                  <a:pt x="7525139" y="2065698"/>
                  <a:pt x="7564921" y="2346104"/>
                  <a:pt x="7532914" y="2090057"/>
                </a:cubicBezTo>
                <a:cubicBezTo>
                  <a:pt x="7537752" y="1973943"/>
                  <a:pt x="7535865" y="1857352"/>
                  <a:pt x="7547429" y="1741714"/>
                </a:cubicBezTo>
                <a:cubicBezTo>
                  <a:pt x="7550474" y="1711267"/>
                  <a:pt x="7576457" y="1685228"/>
                  <a:pt x="7576457" y="1654629"/>
                </a:cubicBezTo>
                <a:lnTo>
                  <a:pt x="7576457" y="1494972"/>
                </a:lnTo>
                <a:lnTo>
                  <a:pt x="8273143" y="3614057"/>
                </a:lnTo>
                <a:lnTo>
                  <a:pt x="7692572" y="4383314"/>
                </a:lnTo>
                <a:lnTo>
                  <a:pt x="6328229" y="3701143"/>
                </a:lnTo>
                <a:lnTo>
                  <a:pt x="7097486" y="1843314"/>
                </a:lnTo>
                <a:lnTo>
                  <a:pt x="7678057" y="1407886"/>
                </a:lnTo>
                <a:lnTo>
                  <a:pt x="7823200" y="928914"/>
                </a:lnTo>
                <a:lnTo>
                  <a:pt x="7823200" y="928914"/>
                </a:lnTo>
                <a:lnTo>
                  <a:pt x="7779657" y="928914"/>
                </a:lnTo>
                <a:lnTo>
                  <a:pt x="0" y="0"/>
                </a:ln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EBB0C7C-3F27-4520-BE2D-DDC1F6ED4555}"/>
              </a:ext>
            </a:extLst>
          </p:cNvPr>
          <p:cNvSpPr/>
          <p:nvPr/>
        </p:nvSpPr>
        <p:spPr>
          <a:xfrm>
            <a:off x="3367314" y="3338286"/>
            <a:ext cx="740229" cy="2714171"/>
          </a:xfrm>
          <a:custGeom>
            <a:avLst/>
            <a:gdLst>
              <a:gd name="connsiteX0" fmla="*/ 740229 w 740229"/>
              <a:gd name="connsiteY0" fmla="*/ 0 h 2714171"/>
              <a:gd name="connsiteX1" fmla="*/ 740229 w 740229"/>
              <a:gd name="connsiteY1" fmla="*/ 0 h 2714171"/>
              <a:gd name="connsiteX2" fmla="*/ 595086 w 740229"/>
              <a:gd name="connsiteY2" fmla="*/ 130628 h 2714171"/>
              <a:gd name="connsiteX3" fmla="*/ 435429 w 740229"/>
              <a:gd name="connsiteY3" fmla="*/ 232228 h 2714171"/>
              <a:gd name="connsiteX4" fmla="*/ 348343 w 740229"/>
              <a:gd name="connsiteY4" fmla="*/ 290285 h 2714171"/>
              <a:gd name="connsiteX5" fmla="*/ 319315 w 740229"/>
              <a:gd name="connsiteY5" fmla="*/ 333828 h 2714171"/>
              <a:gd name="connsiteX6" fmla="*/ 275772 w 740229"/>
              <a:gd name="connsiteY6" fmla="*/ 362857 h 2714171"/>
              <a:gd name="connsiteX7" fmla="*/ 217715 w 740229"/>
              <a:gd name="connsiteY7" fmla="*/ 406400 h 2714171"/>
              <a:gd name="connsiteX8" fmla="*/ 174172 w 740229"/>
              <a:gd name="connsiteY8" fmla="*/ 493485 h 2714171"/>
              <a:gd name="connsiteX9" fmla="*/ 130629 w 740229"/>
              <a:gd name="connsiteY9" fmla="*/ 537028 h 2714171"/>
              <a:gd name="connsiteX10" fmla="*/ 72572 w 740229"/>
              <a:gd name="connsiteY10" fmla="*/ 624114 h 2714171"/>
              <a:gd name="connsiteX11" fmla="*/ 43543 w 740229"/>
              <a:gd name="connsiteY11" fmla="*/ 1103085 h 2714171"/>
              <a:gd name="connsiteX12" fmla="*/ 29029 w 740229"/>
              <a:gd name="connsiteY12" fmla="*/ 1146628 h 2714171"/>
              <a:gd name="connsiteX13" fmla="*/ 14515 w 740229"/>
              <a:gd name="connsiteY13" fmla="*/ 1233714 h 2714171"/>
              <a:gd name="connsiteX14" fmla="*/ 0 w 740229"/>
              <a:gd name="connsiteY14" fmla="*/ 1291771 h 2714171"/>
              <a:gd name="connsiteX15" fmla="*/ 261257 w 740229"/>
              <a:gd name="connsiteY15" fmla="*/ 2714171 h 271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229" h="2714171">
                <a:moveTo>
                  <a:pt x="740229" y="0"/>
                </a:moveTo>
                <a:lnTo>
                  <a:pt x="740229" y="0"/>
                </a:lnTo>
                <a:cubicBezTo>
                  <a:pt x="674604" y="65624"/>
                  <a:pt x="663259" y="85179"/>
                  <a:pt x="595086" y="130628"/>
                </a:cubicBezTo>
                <a:cubicBezTo>
                  <a:pt x="520508" y="180347"/>
                  <a:pt x="511472" y="173083"/>
                  <a:pt x="435429" y="232228"/>
                </a:cubicBezTo>
                <a:cubicBezTo>
                  <a:pt x="353887" y="295649"/>
                  <a:pt x="431618" y="262527"/>
                  <a:pt x="348343" y="290285"/>
                </a:cubicBezTo>
                <a:cubicBezTo>
                  <a:pt x="338667" y="304799"/>
                  <a:pt x="331650" y="321493"/>
                  <a:pt x="319315" y="333828"/>
                </a:cubicBezTo>
                <a:cubicBezTo>
                  <a:pt x="306980" y="346163"/>
                  <a:pt x="289967" y="352718"/>
                  <a:pt x="275772" y="362857"/>
                </a:cubicBezTo>
                <a:cubicBezTo>
                  <a:pt x="256087" y="376917"/>
                  <a:pt x="237067" y="391886"/>
                  <a:pt x="217715" y="406400"/>
                </a:cubicBezTo>
                <a:cubicBezTo>
                  <a:pt x="203168" y="450039"/>
                  <a:pt x="205434" y="455971"/>
                  <a:pt x="174172" y="493485"/>
                </a:cubicBezTo>
                <a:cubicBezTo>
                  <a:pt x="161031" y="509254"/>
                  <a:pt x="143231" y="520825"/>
                  <a:pt x="130629" y="537028"/>
                </a:cubicBezTo>
                <a:cubicBezTo>
                  <a:pt x="109210" y="564567"/>
                  <a:pt x="72572" y="624114"/>
                  <a:pt x="72572" y="624114"/>
                </a:cubicBezTo>
                <a:cubicBezTo>
                  <a:pt x="21666" y="827726"/>
                  <a:pt x="75212" y="596367"/>
                  <a:pt x="43543" y="1103085"/>
                </a:cubicBezTo>
                <a:cubicBezTo>
                  <a:pt x="42589" y="1118355"/>
                  <a:pt x="32348" y="1131693"/>
                  <a:pt x="29029" y="1146628"/>
                </a:cubicBezTo>
                <a:cubicBezTo>
                  <a:pt x="22645" y="1175356"/>
                  <a:pt x="20287" y="1204856"/>
                  <a:pt x="14515" y="1233714"/>
                </a:cubicBezTo>
                <a:cubicBezTo>
                  <a:pt x="10603" y="1253275"/>
                  <a:pt x="0" y="1291771"/>
                  <a:pt x="0" y="1291771"/>
                </a:cubicBezTo>
                <a:lnTo>
                  <a:pt x="261257" y="2714171"/>
                </a:ln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68ECDD2E-E9EE-4D24-BE10-10838626C264}"/>
              </a:ext>
            </a:extLst>
          </p:cNvPr>
          <p:cNvSpPr/>
          <p:nvPr/>
        </p:nvSpPr>
        <p:spPr>
          <a:xfrm>
            <a:off x="937373" y="3181960"/>
            <a:ext cx="3812709" cy="1327448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Schnelligkeit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444916EC-35E7-4CD6-B341-AEE1B25C6037}"/>
              </a:ext>
            </a:extLst>
          </p:cNvPr>
          <p:cNvSpPr/>
          <p:nvPr/>
        </p:nvSpPr>
        <p:spPr>
          <a:xfrm>
            <a:off x="1831073" y="5291369"/>
            <a:ext cx="3812709" cy="1327448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Sicherheit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Wolke 12">
            <a:extLst>
              <a:ext uri="{FF2B5EF4-FFF2-40B4-BE49-F238E27FC236}">
                <a16:creationId xmlns:a16="http://schemas.microsoft.com/office/drawing/2014/main" id="{0658882B-A4EC-47F4-BF94-4F5205B4FEAD}"/>
              </a:ext>
            </a:extLst>
          </p:cNvPr>
          <p:cNvSpPr/>
          <p:nvPr/>
        </p:nvSpPr>
        <p:spPr>
          <a:xfrm>
            <a:off x="2528732" y="7378599"/>
            <a:ext cx="4746606" cy="1327448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Kostengünstiger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200" b="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Test-Vorbereitung &amp; Test-Durchführung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1" name="Was möchte die GI den Informatikern und den Verbrauchern vermitteln?"/>
          <p:cNvSpPr txBox="1">
            <a:spLocks noGrp="1"/>
          </p:cNvSpPr>
          <p:nvPr>
            <p:ph type="body" idx="1"/>
          </p:nvPr>
        </p:nvSpPr>
        <p:spPr>
          <a:xfrm>
            <a:off x="952500" y="2374900"/>
            <a:ext cx="11099800" cy="577659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Vorbereitung 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Container installieren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Dockerfile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erstellen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Bash-Skripte erstellen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Durchführung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Bash-Skripte ausführen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Ergebnisse einlesen und plotten</a:t>
            </a:r>
          </a:p>
        </p:txBody>
      </p:sp>
      <p:sp>
        <p:nvSpPr>
          <p:cNvPr id="5" name="AutoShape 2" descr="vorbereitung - Kostenlose sonstiges Icons">
            <a:extLst>
              <a:ext uri="{FF2B5EF4-FFF2-40B4-BE49-F238E27FC236}">
                <a16:creationId xmlns:a16="http://schemas.microsoft.com/office/drawing/2014/main" id="{A54B572E-F032-42A0-B683-54EEA9866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BDB043F-998C-4673-933C-F300669B0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893136"/>
            <a:ext cx="4876190" cy="487619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46425DF-AC78-4C54-9259-925BCF68A16A}"/>
              </a:ext>
            </a:extLst>
          </p:cNvPr>
          <p:cNvSpPr txBox="1"/>
          <p:nvPr/>
        </p:nvSpPr>
        <p:spPr>
          <a:xfrm>
            <a:off x="6654799" y="7729577"/>
            <a:ext cx="5087257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r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https://www.flaticon.com/de/kostenloses-icon/vorbereitung_2644379</a:t>
            </a:r>
            <a:endParaRPr lang="de-DE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012805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Übersicht der durchzuführenden Teste</a:t>
            </a:r>
          </a:p>
        </p:txBody>
      </p:sp>
      <p:sp>
        <p:nvSpPr>
          <p:cNvPr id="151" name="Was möchte die GI den Informatikern und den Verbrauchern vermitteln?"/>
          <p:cNvSpPr txBox="1">
            <a:spLocks noGrp="1"/>
          </p:cNvSpPr>
          <p:nvPr>
            <p:ph type="body" idx="1"/>
          </p:nvPr>
        </p:nvSpPr>
        <p:spPr>
          <a:xfrm>
            <a:off x="952500" y="2374900"/>
            <a:ext cx="11099800" cy="577659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CPU-Test 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Wie viele Sekunden benötigt ein Container, um die Primzahlen zwischen 1 und 20.000 auszurechnen? 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Wie schnell können die Container Rechenoperationen pro Sekunde ausführen?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RAM-Test 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Wie viel Megabyte kann pro Sekunde im Hauptspeicher gespeichert werden?</a:t>
            </a:r>
          </a:p>
        </p:txBody>
      </p:sp>
      <p:sp>
        <p:nvSpPr>
          <p:cNvPr id="5" name="AutoShape 2" descr="vorbereitung - Kostenlose sonstiges Icons">
            <a:extLst>
              <a:ext uri="{FF2B5EF4-FFF2-40B4-BE49-F238E27FC236}">
                <a16:creationId xmlns:a16="http://schemas.microsoft.com/office/drawing/2014/main" id="{A54B572E-F032-42A0-B683-54EEA9866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232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pPr>
              <a:spcBef>
                <a:spcPts val="5000"/>
              </a:spcBef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Übersicht der durchzuführenden Teste</a:t>
            </a:r>
          </a:p>
        </p:txBody>
      </p:sp>
      <p:sp>
        <p:nvSpPr>
          <p:cNvPr id="151" name="Was möchte die GI den Informatikern und den Verbrauchern vermitteln?"/>
          <p:cNvSpPr txBox="1">
            <a:spLocks noGrp="1"/>
          </p:cNvSpPr>
          <p:nvPr>
            <p:ph type="body" idx="1"/>
          </p:nvPr>
        </p:nvSpPr>
        <p:spPr>
          <a:xfrm>
            <a:off x="952500" y="2374900"/>
            <a:ext cx="11099800" cy="57765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Network-Perfomance-Test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Wie viel Megabyte kann ein Container pro Sekunde Herunterladen?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Startzeit-Test </a:t>
            </a:r>
          </a:p>
          <a:p>
            <a:pPr lvl="2">
              <a:spcBef>
                <a:spcPts val="50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Wie lange braucht ein Container, um ein Befehl auszuführen?</a:t>
            </a:r>
          </a:p>
        </p:txBody>
      </p:sp>
      <p:sp>
        <p:nvSpPr>
          <p:cNvPr id="5" name="AutoShape 2" descr="vorbereitung - Kostenlose sonstiges Icons">
            <a:extLst>
              <a:ext uri="{FF2B5EF4-FFF2-40B4-BE49-F238E27FC236}">
                <a16:creationId xmlns:a16="http://schemas.microsoft.com/office/drawing/2014/main" id="{A54B572E-F032-42A0-B683-54EEA9866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093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endParaRPr dirty="0"/>
          </a:p>
        </p:txBody>
      </p:sp>
      <p:sp>
        <p:nvSpPr>
          <p:cNvPr id="151" name="Was möchte die GI den Informatikern und den Verbrauchern vermitteln?"/>
          <p:cNvSpPr txBox="1">
            <a:spLocks noGrp="1"/>
          </p:cNvSpPr>
          <p:nvPr>
            <p:ph type="body" idx="1"/>
          </p:nvPr>
        </p:nvSpPr>
        <p:spPr>
          <a:xfrm>
            <a:off x="952500" y="2374900"/>
            <a:ext cx="11099800" cy="5776590"/>
          </a:xfrm>
          <a:prstGeom prst="rect">
            <a:avLst/>
          </a:prstGeom>
        </p:spPr>
        <p:txBody>
          <a:bodyPr anchor="t"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Interquartilsabstand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Mittelwert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Standardabweichung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Varianz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6C579E-5580-41AC-B817-48A87B377BDA}"/>
              </a:ext>
            </a:extLst>
          </p:cNvPr>
          <p:cNvSpPr txBox="1"/>
          <p:nvPr/>
        </p:nvSpPr>
        <p:spPr>
          <a:xfrm>
            <a:off x="6625771" y="7017433"/>
            <a:ext cx="48768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 indent="0" algn="l">
              <a:spcBef>
                <a:spcPts val="4200"/>
              </a:spcBef>
              <a:defRPr sz="1200" b="0">
                <a:latin typeface="Nexa Light"/>
                <a:ea typeface="Nexa Light"/>
                <a:cs typeface="Nexa Light"/>
                <a:sym typeface="Nexa Light"/>
              </a:defRPr>
            </a:pPr>
            <a:r>
              <a:rPr lang="de-DE" dirty="0"/>
              <a:t>Quelle: https://marktforschung.fandom.com/de/wiki/Box-Plot</a:t>
            </a:r>
            <a:endParaRPr lang="de-DE" dirty="0">
              <a:hlinkClick r:id="rId2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B492162-E28D-405E-B558-82F65569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05" y="2738437"/>
            <a:ext cx="7229475" cy="4276725"/>
          </a:xfrm>
          <a:prstGeom prst="rect">
            <a:avLst/>
          </a:prstGeom>
        </p:spPr>
      </p:pic>
      <p:sp>
        <p:nvSpPr>
          <p:cNvPr id="7" name="Fazit">
            <a:extLst>
              <a:ext uri="{FF2B5EF4-FFF2-40B4-BE49-F238E27FC236}">
                <a16:creationId xmlns:a16="http://schemas.microsoft.com/office/drawing/2014/main" id="{56CD0B40-DE73-4E18-8919-3877FDED8384}"/>
              </a:ext>
            </a:extLst>
          </p:cNvPr>
          <p:cNvSpPr txBox="1">
            <a:spLocks/>
          </p:cNvSpPr>
          <p:nvPr/>
        </p:nvSpPr>
        <p:spPr>
          <a:xfrm>
            <a:off x="6947580" y="1295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103D62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Nexa Light"/>
                <a:ea typeface="Nexa Light"/>
                <a:cs typeface="Nexa Light"/>
                <a:sym typeface="Nexa Light"/>
              </a:defRPr>
            </a:lvl9pPr>
          </a:lstStyle>
          <a:p>
            <a:pPr hangingPunct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Box-Plot</a:t>
            </a:r>
            <a:r>
              <a:rPr lang="de-DE" dirty="0">
                <a:solidFill>
                  <a:srgbClr val="002060"/>
                </a:solidFill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9882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04114" y="9296400"/>
            <a:ext cx="24003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0" name="Faz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03D62"/>
                </a:solidFill>
              </a:defRPr>
            </a:lvl1pPr>
          </a:lstStyle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Ergebnisse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F92722-BC62-476A-8E22-126F07F003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0857" y="4639443"/>
            <a:ext cx="5854700" cy="4441368"/>
          </a:xfrm>
          <a:prstGeom prst="rect">
            <a:avLst/>
          </a:prstGeom>
          <a:noFill/>
          <a:ln>
            <a:noFill/>
            <a:prstDash/>
          </a:ln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FB98F6-2A8B-479F-A08A-8CDC4F8D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74864"/>
              </p:ext>
            </p:extLst>
          </p:nvPr>
        </p:nvGraphicFramePr>
        <p:xfrm>
          <a:off x="952499" y="2159844"/>
          <a:ext cx="11099799" cy="24795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3463">
                  <a:extLst>
                    <a:ext uri="{9D8B030D-6E8A-4147-A177-3AD203B41FA5}">
                      <a16:colId xmlns:a16="http://schemas.microsoft.com/office/drawing/2014/main" val="2795622480"/>
                    </a:ext>
                  </a:extLst>
                </a:gridCol>
                <a:gridCol w="1209494">
                  <a:extLst>
                    <a:ext uri="{9D8B030D-6E8A-4147-A177-3AD203B41FA5}">
                      <a16:colId xmlns:a16="http://schemas.microsoft.com/office/drawing/2014/main" val="2578139189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3926591763"/>
                    </a:ext>
                  </a:extLst>
                </a:gridCol>
                <a:gridCol w="1190519">
                  <a:extLst>
                    <a:ext uri="{9D8B030D-6E8A-4147-A177-3AD203B41FA5}">
                      <a16:colId xmlns:a16="http://schemas.microsoft.com/office/drawing/2014/main" val="852286716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146810320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4121178229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997215191"/>
                    </a:ext>
                  </a:extLst>
                </a:gridCol>
                <a:gridCol w="1526451">
                  <a:extLst>
                    <a:ext uri="{9D8B030D-6E8A-4147-A177-3AD203B41FA5}">
                      <a16:colId xmlns:a16="http://schemas.microsoft.com/office/drawing/2014/main" val="3095942080"/>
                    </a:ext>
                  </a:extLst>
                </a:gridCol>
              </a:tblGrid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Ergebnisse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Median (50%)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Quartil 1 (25%)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Quartil 3 (75%)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Interquartilsabstand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Mittelwert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Standardabweichung 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Varianz 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173149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Kata Container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</a:rPr>
                        <a:t>~35.94s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~28.99s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~42.35s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~13.36s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35.92s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6.30s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39.69s²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05225"/>
                  </a:ext>
                </a:extLst>
              </a:tr>
              <a:tr h="733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Nexa Light"/>
                        </a:rPr>
                        <a:t>Firecracker Containerd</a:t>
                      </a:r>
                      <a:endParaRPr lang="de-DE" sz="1400" b="1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~24.08s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~16.33s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</a:rPr>
                        <a:t>~26.61s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</a:rPr>
                        <a:t>~10.28s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22.90s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6.55s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42.90s²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52821"/>
                  </a:ext>
                </a:extLst>
              </a:tr>
              <a:tr h="695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Nexa Light"/>
                        </a:rPr>
                        <a:t>Docker Container</a:t>
                      </a:r>
                      <a:endParaRPr lang="de-DE" sz="1400" b="1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~35.31s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~29.97s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~43.24s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>
                          <a:effectLst/>
                          <a:latin typeface="Nexa Light"/>
                        </a:rPr>
                        <a:t>~13.27s</a:t>
                      </a:r>
                      <a:endParaRPr lang="de-DE" sz="140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28" marR="595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34.83s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8.48s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exa Ligh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71.91s²</a:t>
                      </a:r>
                      <a:endParaRPr lang="de-DE" sz="1400" dirty="0">
                        <a:effectLst/>
                        <a:latin typeface="Nexa Ligh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49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2677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Benutzerdefiniert</PresentationFormat>
  <Paragraphs>256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Arial</vt:lpstr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Nexa Bold</vt:lpstr>
      <vt:lpstr>Nexa Light</vt:lpstr>
      <vt:lpstr>White</vt:lpstr>
      <vt:lpstr>Leistungsbewertung von VM-basierten Containerlösungen </vt:lpstr>
      <vt:lpstr>Inhalt</vt:lpstr>
      <vt:lpstr>Einführung</vt:lpstr>
      <vt:lpstr>Problemdarstellung</vt:lpstr>
      <vt:lpstr>Test-Vorbereitung &amp; Test-Durchführung</vt:lpstr>
      <vt:lpstr>Übersicht der durchzuführenden Teste</vt:lpstr>
      <vt:lpstr>Übersicht der durchzuführenden Teste</vt:lpstr>
      <vt:lpstr>Evaluation </vt:lpstr>
      <vt:lpstr>Ergebnisse </vt:lpstr>
      <vt:lpstr>Ergebnisse </vt:lpstr>
      <vt:lpstr>Ergebnisse </vt:lpstr>
      <vt:lpstr>Ergebnisse </vt:lpstr>
      <vt:lpstr>Ergebnisse </vt:lpstr>
      <vt:lpstr>Fazit</vt:lpstr>
      <vt:lpstr>Impressum</vt:lpstr>
      <vt:lpstr>Quellen</vt:lpstr>
      <vt:lpstr>Vergleich von Docker Container, Firecracker Containerd und Kata Container</vt:lpstr>
      <vt:lpstr>Vergleich von Docker Container, Firecracker Containerd und Kata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Vakuum zwischen ethischen und gesetzlichen Handeln im Umgang mit Digitalisierung</dc:title>
  <dc:creator>Vahel Hassan</dc:creator>
  <cp:lastModifiedBy>Vahel Hassan</cp:lastModifiedBy>
  <cp:revision>49</cp:revision>
  <dcterms:modified xsi:type="dcterms:W3CDTF">2020-08-26T11:46:48Z</dcterms:modified>
</cp:coreProperties>
</file>