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  <p:sldMasterId id="2147483660" r:id="rId4"/>
    <p:sldMasterId id="2147483663" r:id="rId5"/>
  </p:sldMasterIdLst>
  <p:notesMasterIdLst>
    <p:notesMasterId r:id="rId28"/>
  </p:notesMasterIdLst>
  <p:handoutMasterIdLst>
    <p:handoutMasterId r:id="rId29"/>
  </p:handoutMasterIdLst>
  <p:sldIdLst>
    <p:sldId id="256" r:id="rId6"/>
    <p:sldId id="275" r:id="rId7"/>
    <p:sldId id="257" r:id="rId8"/>
    <p:sldId id="262" r:id="rId9"/>
    <p:sldId id="259" r:id="rId10"/>
    <p:sldId id="260" r:id="rId11"/>
    <p:sldId id="278" r:id="rId12"/>
    <p:sldId id="279" r:id="rId13"/>
    <p:sldId id="280" r:id="rId14"/>
    <p:sldId id="264" r:id="rId15"/>
    <p:sldId id="265" r:id="rId16"/>
    <p:sldId id="266" r:id="rId17"/>
    <p:sldId id="276" r:id="rId18"/>
    <p:sldId id="27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>
      <p:cViewPr varScale="1">
        <p:scale>
          <a:sx n="69" d="100"/>
          <a:sy n="69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79E48-8C11-4896-9187-4C5EB792EAB7}" type="datetime1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F3049-B9E3-46BB-BB38-7E6A4126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08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9B26A-6434-407A-B736-BEB94BCFBA0E}" type="datetime1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694B3-6B96-4081-ABE4-7F2452ABC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693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19B26A-6434-407A-B736-BEB94BCFBA0E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3694B3-6B96-4081-ABE4-7F2452ABC8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6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FAF-CCE8-4DDF-AF94-997498D4C511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A0F6-36AC-4FEE-8C9C-04801CD31F20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6952-F0D3-4D06-8C6D-1EAA2BB19335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0850-7EE4-4C35-8D30-273BEF33EC00}" type="datetime1">
              <a:rPr lang="en-US" smtClean="0"/>
              <a:t>6/12/2019</a:t>
            </a:fld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4109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N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0"/>
            <a:ext cx="12192000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4000" dirty="0" smtClean="0">
                <a:cs typeface="B Yekan" panose="00000400000000000000" pitchFamily="2" charset="-78"/>
              </a:rPr>
              <a:t>هفتمین همایش </a:t>
            </a:r>
            <a:r>
              <a:rPr lang="en-US" sz="4000" dirty="0" smtClean="0">
                <a:cs typeface="B Yekan" panose="00000400000000000000" pitchFamily="2" charset="-78"/>
              </a:rPr>
              <a:t>ICT</a:t>
            </a:r>
            <a:r>
              <a:rPr lang="fa-IR" sz="4000" dirty="0" smtClean="0">
                <a:cs typeface="B Yekan" panose="00000400000000000000" pitchFamily="2" charset="-78"/>
              </a:rPr>
              <a:t> گروه مپنا</a:t>
            </a:r>
            <a:endParaRPr lang="en-US" sz="4000" dirty="0"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2705100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68499" y="2712195"/>
            <a:ext cx="6135706" cy="21559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4F24-BA37-4644-91EB-0F19E4B3C6B0}" type="datetime1">
              <a:rPr lang="en-US" smtClean="0"/>
              <a:t>6/12/2019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01199" y="6492875"/>
            <a:ext cx="25677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85CE-1145-456A-9AF6-1E8F7018DF09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836E-BFB4-4B90-A36C-71348241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86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02D1-72A0-4E97-AB48-2F6589AE62C2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836E-BFB4-4B90-A36C-71348241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7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7FD7-A931-4CE0-80C4-15DCE0B17A2D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836E-BFB4-4B90-A36C-71348241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39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A3EE-CD76-4881-8BF0-6A928331DE87}" type="datetime1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836E-BFB4-4B90-A36C-71348241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01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030E-5BFF-40CD-935F-554F62CDBA13}" type="datetime1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836E-BFB4-4B90-A36C-71348241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7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866A-CDD2-421F-B2A3-050C2BD3AB44}" type="datetime1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836E-BFB4-4B90-A36C-71348241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7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CDC3-87C7-48F5-A89D-AA0589D0DC88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3E87-8FDD-46A4-AEDB-BC45B08E712E}" type="datetime1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836E-BFB4-4B90-A36C-71348241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35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6B30-003E-449C-AC9E-8F6C6D943201}" type="datetime1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836E-BFB4-4B90-A36C-71348241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08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5ECC-C460-4570-8935-BE30B1FCF413}" type="datetime1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836E-BFB4-4B90-A36C-71348241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6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73A5-C8F0-4A8B-A681-0548ECB6E945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836E-BFB4-4B90-A36C-71348241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2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2CED-F317-45FD-BF68-0C6296A670A8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836E-BFB4-4B90-A36C-71348241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9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53BE-3B19-458E-BE02-010C831E36A1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7BC4-A795-40E2-B80E-D497930EFCF9}" type="datetime1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F63B-2DAC-47DF-9CD1-70C22ECB5F6C}" type="datetime1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1561-6CDF-4EE2-8A1B-D4BF18EEE486}" type="datetime1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DF7-093D-46BC-B45C-A7A40D700056}" type="datetime1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4ECE-8578-4EC2-92DE-5D3968CCA3CE}" type="datetime1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949E-CA76-448E-95CC-2821680478C4}" type="datetime1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38579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8BE9-4435-4670-B7D9-3FC90154BB99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368C-8DFD-4912-AA5C-2A81979B8558}" type="datetime1">
              <a:rPr lang="en-US" smtClean="0"/>
              <a:t>6/12/2019</a:t>
            </a:fld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4109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52C5-66A1-47BD-9240-7448CD0C629F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4182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C836E-BFB4-4B90-A36C-71348241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emf"/><Relationship Id="rId10" Type="http://schemas.openxmlformats.org/officeDocument/2006/relationships/image" Target="../media/image50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75.emf"/><Relationship Id="rId26" Type="http://schemas.openxmlformats.org/officeDocument/2006/relationships/image" Target="../media/image83.emf"/><Relationship Id="rId3" Type="http://schemas.openxmlformats.org/officeDocument/2006/relationships/image" Target="../media/image69.emf"/><Relationship Id="rId21" Type="http://schemas.openxmlformats.org/officeDocument/2006/relationships/image" Target="../media/image78.emf"/><Relationship Id="rId7" Type="http://schemas.openxmlformats.org/officeDocument/2006/relationships/image" Target="../media/image63.emf"/><Relationship Id="rId12" Type="http://schemas.openxmlformats.org/officeDocument/2006/relationships/image" Target="../media/image66.emf"/><Relationship Id="rId17" Type="http://schemas.openxmlformats.org/officeDocument/2006/relationships/image" Target="../media/image68.emf"/><Relationship Id="rId25" Type="http://schemas.openxmlformats.org/officeDocument/2006/relationships/image" Target="../media/image82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.bin"/><Relationship Id="rId20" Type="http://schemas.openxmlformats.org/officeDocument/2006/relationships/image" Target="../media/image7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1.bin"/><Relationship Id="rId24" Type="http://schemas.openxmlformats.org/officeDocument/2006/relationships/image" Target="../media/image81.emf"/><Relationship Id="rId5" Type="http://schemas.openxmlformats.org/officeDocument/2006/relationships/image" Target="../media/image60.emf"/><Relationship Id="rId15" Type="http://schemas.openxmlformats.org/officeDocument/2006/relationships/image" Target="../media/image74.emf"/><Relationship Id="rId23" Type="http://schemas.openxmlformats.org/officeDocument/2006/relationships/image" Target="../media/image80.emf"/><Relationship Id="rId28" Type="http://schemas.openxmlformats.org/officeDocument/2006/relationships/image" Target="../media/image85.emf"/><Relationship Id="rId10" Type="http://schemas.openxmlformats.org/officeDocument/2006/relationships/image" Target="../media/image73.emf"/><Relationship Id="rId19" Type="http://schemas.openxmlformats.org/officeDocument/2006/relationships/image" Target="../media/image76.emf"/><Relationship Id="rId4" Type="http://schemas.openxmlformats.org/officeDocument/2006/relationships/image" Target="../media/image57.emf"/><Relationship Id="rId9" Type="http://schemas.openxmlformats.org/officeDocument/2006/relationships/image" Target="../media/image72.emf"/><Relationship Id="rId14" Type="http://schemas.openxmlformats.org/officeDocument/2006/relationships/image" Target="../media/image67.emf"/><Relationship Id="rId22" Type="http://schemas.openxmlformats.org/officeDocument/2006/relationships/image" Target="../media/image79.emf"/><Relationship Id="rId27" Type="http://schemas.openxmlformats.org/officeDocument/2006/relationships/image" Target="../media/image8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5.jp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7.jpg"/><Relationship Id="rId15" Type="http://schemas.openxmlformats.org/officeDocument/2006/relationships/image" Target="../media/image27.jp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g"/><Relationship Id="rId1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13" Type="http://schemas.openxmlformats.org/officeDocument/2006/relationships/image" Target="../media/image36.jpg"/><Relationship Id="rId18" Type="http://schemas.openxmlformats.org/officeDocument/2006/relationships/image" Target="../media/image39.png"/><Relationship Id="rId3" Type="http://schemas.openxmlformats.org/officeDocument/2006/relationships/image" Target="../media/image24.jpg"/><Relationship Id="rId7" Type="http://schemas.openxmlformats.org/officeDocument/2006/relationships/image" Target="../media/image32.jpg"/><Relationship Id="rId12" Type="http://schemas.openxmlformats.org/officeDocument/2006/relationships/image" Target="../media/image26.jpg"/><Relationship Id="rId17" Type="http://schemas.openxmlformats.org/officeDocument/2006/relationships/image" Target="../media/image38.png"/><Relationship Id="rId2" Type="http://schemas.openxmlformats.org/officeDocument/2006/relationships/image" Target="../media/image29.jpg"/><Relationship Id="rId16" Type="http://schemas.openxmlformats.org/officeDocument/2006/relationships/image" Target="../media/image2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jpg"/><Relationship Id="rId11" Type="http://schemas.openxmlformats.org/officeDocument/2006/relationships/image" Target="../media/image35.jpg"/><Relationship Id="rId5" Type="http://schemas.openxmlformats.org/officeDocument/2006/relationships/image" Target="../media/image25.jpg"/><Relationship Id="rId15" Type="http://schemas.openxmlformats.org/officeDocument/2006/relationships/image" Target="../media/image28.jpg"/><Relationship Id="rId10" Type="http://schemas.openxmlformats.org/officeDocument/2006/relationships/image" Target="../media/image34.jpg"/><Relationship Id="rId19" Type="http://schemas.openxmlformats.org/officeDocument/2006/relationships/image" Target="../media/image40.jpg"/><Relationship Id="rId4" Type="http://schemas.openxmlformats.org/officeDocument/2006/relationships/image" Target="../media/image30.jpg"/><Relationship Id="rId9" Type="http://schemas.openxmlformats.org/officeDocument/2006/relationships/image" Target="../media/image17.jpg"/><Relationship Id="rId14" Type="http://schemas.openxmlformats.org/officeDocument/2006/relationships/image" Target="../media/image3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895600" y="4419600"/>
            <a:ext cx="64008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1800" dirty="0">
                <a:cs typeface="B Nazanin" panose="00000400000000000000" pitchFamily="2" charset="-78"/>
              </a:rPr>
              <a:t>وحید اسبقی</a:t>
            </a:r>
            <a:endParaRPr lang="en-US" sz="1800" dirty="0"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1800" dirty="0">
                <a:cs typeface="B Nazanin" panose="00000400000000000000" pitchFamily="2" charset="-78"/>
              </a:rPr>
              <a:t>مکو، کارشناس طراح و </a:t>
            </a:r>
            <a:r>
              <a:rPr lang="fa-IR" sz="1800" dirty="0" smtClean="0">
                <a:cs typeface="B Nazanin" panose="00000400000000000000" pitchFamily="2" charset="-78"/>
              </a:rPr>
              <a:t>برنامه‌نویس نرم‌افزار</a:t>
            </a:r>
            <a:endParaRPr lang="fa-IR" sz="1800" dirty="0"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lang="en-US" sz="1800" dirty="0" smtClean="0">
                <a:cs typeface="B Nazanin" panose="00000400000000000000" pitchFamily="2" charset="-78"/>
              </a:rPr>
              <a:t>asbaghi.vahid@mapnaec.com</a:t>
            </a:r>
            <a:endParaRPr lang="fa-IR" sz="1800" dirty="0">
              <a:cs typeface="B Nazani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47800" y="3440112"/>
            <a:ext cx="9134475" cy="7842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مدل پیشنهادی برمبنای متودولوژی اجایل و چارچوب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اسکرام </a:t>
            </a:r>
            <a:r>
              <a:rPr lang="en-US" sz="2000" dirty="0">
                <a:cs typeface="B Nazanin" panose="00000400000000000000" pitchFamily="2" charset="-78"/>
              </a:rPr>
              <a:t/>
            </a:r>
            <a:br>
              <a:rPr lang="en-US" sz="2000" dirty="0">
                <a:cs typeface="B Nazanin" panose="00000400000000000000" pitchFamily="2" charset="-78"/>
              </a:rPr>
            </a:br>
            <a:r>
              <a:rPr lang="fa-IR" sz="2000" dirty="0">
                <a:cs typeface="B Nazanin" panose="00000400000000000000" pitchFamily="2" charset="-78"/>
              </a:rPr>
              <a:t>برای راهبرد پروژه­های گروه </a:t>
            </a:r>
            <a:r>
              <a:rPr lang="en-US" sz="2000" dirty="0">
                <a:cs typeface="B Nazanin" panose="00000400000000000000" pitchFamily="2" charset="-78"/>
              </a:rPr>
              <a:t>MAPCS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949" y="137894"/>
            <a:ext cx="1036100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2300" y="1106269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 smtClean="0">
                <a:cs typeface="B Nazanin" panose="00000400000000000000" pitchFamily="2" charset="-78"/>
              </a:rPr>
              <a:t>هفتمین همایش </a:t>
            </a:r>
            <a:r>
              <a:rPr lang="en-US" sz="3600" b="1" dirty="0" smtClean="0">
                <a:cs typeface="B Nazanin" panose="00000400000000000000" pitchFamily="2" charset="-78"/>
              </a:rPr>
              <a:t>ICT</a:t>
            </a:r>
            <a:r>
              <a:rPr lang="fa-IR" sz="3600" b="1" dirty="0" smtClean="0">
                <a:cs typeface="B Nazanin" panose="00000400000000000000" pitchFamily="2" charset="-78"/>
              </a:rPr>
              <a:t> گروه مپنا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924" y="4419600"/>
            <a:ext cx="1183076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183076" cy="24384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676400" y="2209801"/>
            <a:ext cx="9134475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2800" dirty="0">
                <a:cs typeface="B Nazanin" panose="00000400000000000000" pitchFamily="2" charset="-78"/>
              </a:rPr>
              <a:t>نگاهی بر </a:t>
            </a:r>
            <a:r>
              <a:rPr lang="fa-IR" sz="2800" smtClean="0">
                <a:cs typeface="B Nazanin" panose="00000400000000000000" pitchFamily="2" charset="-78"/>
              </a:rPr>
              <a:t>اجایل، اسکرام </a:t>
            </a:r>
            <a:r>
              <a:rPr lang="fa-IR" sz="2800" dirty="0">
                <a:cs typeface="B Nazanin" panose="00000400000000000000" pitchFamily="2" charset="-78"/>
              </a:rPr>
              <a:t>و نحوه </a:t>
            </a:r>
            <a:r>
              <a:rPr lang="fa-IR" sz="2800" dirty="0" smtClean="0">
                <a:cs typeface="B Nazanin" panose="00000400000000000000" pitchFamily="2" charset="-78"/>
              </a:rPr>
              <a:t>پیاده‌سازی </a:t>
            </a:r>
            <a:r>
              <a:rPr lang="fa-IR" sz="2800" dirty="0">
                <a:cs typeface="B Nazanin" panose="00000400000000000000" pitchFamily="2" charset="-78"/>
              </a:rPr>
              <a:t>آن در جهت پیشبرد </a:t>
            </a:r>
            <a:r>
              <a:rPr lang="fa-IR" sz="2800" dirty="0" smtClean="0">
                <a:cs typeface="B Nazanin" panose="00000400000000000000" pitchFamily="2" charset="-78"/>
              </a:rPr>
              <a:t>پروژه‌های  </a:t>
            </a:r>
            <a:r>
              <a:rPr lang="en-US" sz="2800" dirty="0">
                <a:cs typeface="B Nazanin" panose="00000400000000000000" pitchFamily="2" charset="-78"/>
              </a:rPr>
              <a:t>MAPCS (MAPNA AUTOMATION &amp; PROCESS CONTROL SYSTEM)</a:t>
            </a:r>
          </a:p>
        </p:txBody>
      </p:sp>
    </p:spTree>
    <p:extLst>
      <p:ext uri="{BB962C8B-B14F-4D97-AF65-F5344CB8AC3E}">
        <p14:creationId xmlns:p14="http://schemas.microsoft.com/office/powerpoint/2010/main" val="15544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86400" y="7252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dirty="0" smtClean="0">
                <a:cs typeface="B Nazanin" panose="00000400000000000000" pitchFamily="2" charset="-78"/>
              </a:rPr>
              <a:t>اسکرام در </a:t>
            </a:r>
            <a:r>
              <a:rPr lang="en-US" sz="3600" dirty="0" smtClean="0">
                <a:cs typeface="B Nazanin" panose="00000400000000000000" pitchFamily="2" charset="-78"/>
              </a:rPr>
              <a:t>MAPCS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0" y="1356360"/>
            <a:ext cx="3200400" cy="914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010461" y="1676400"/>
            <a:ext cx="630936" cy="630936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1676400"/>
            <a:ext cx="4800600" cy="63402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>
              <a:lnSpc>
                <a:spcPct val="110000"/>
              </a:lnSpc>
            </a:pPr>
            <a:r>
              <a:rPr lang="fa-IR" sz="3200" dirty="0">
                <a:cs typeface="B Nazanin" panose="00000400000000000000" pitchFamily="2" charset="-78"/>
              </a:rPr>
              <a:t>مشکلات موجود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386" y="2407747"/>
            <a:ext cx="4800600" cy="56630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r" rtl="1">
              <a:lnSpc>
                <a:spcPct val="110000"/>
              </a:lnSpc>
            </a:pPr>
            <a:r>
              <a:rPr lang="fa-IR" sz="2800" dirty="0">
                <a:cs typeface="B Nazanin" panose="00000400000000000000" pitchFamily="2" charset="-78"/>
              </a:rPr>
              <a:t>شناسایی و تعیین </a:t>
            </a:r>
            <a:r>
              <a:rPr lang="fa-IR" sz="2800" dirty="0" smtClean="0">
                <a:cs typeface="B Nazanin" panose="00000400000000000000" pitchFamily="2" charset="-78"/>
              </a:rPr>
              <a:t>نقش‌ها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2" name="Isosceles Triangle 1"/>
          <p:cNvSpPr/>
          <p:nvPr/>
        </p:nvSpPr>
        <p:spPr>
          <a:xfrm rot="5400000">
            <a:off x="8424672" y="2407747"/>
            <a:ext cx="566928" cy="566928"/>
          </a:xfrm>
          <a:prstGeom prst="triangl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99386" y="4085643"/>
            <a:ext cx="4800600" cy="56630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r" rtl="1">
              <a:lnSpc>
                <a:spcPct val="110000"/>
              </a:lnSpc>
            </a:pPr>
            <a:r>
              <a:rPr lang="fa-IR" sz="2800" dirty="0">
                <a:cs typeface="B Nazanin" panose="00000400000000000000" pitchFamily="2" charset="-78"/>
              </a:rPr>
              <a:t>تشکیل </a:t>
            </a:r>
            <a:r>
              <a:rPr lang="fa-IR" sz="2800" dirty="0" smtClean="0">
                <a:cs typeface="B Nazanin" panose="00000400000000000000" pitchFamily="2" charset="-78"/>
              </a:rPr>
              <a:t>تیم‌های اسکرامی</a:t>
            </a:r>
            <a:endParaRPr lang="fa-IR" sz="2800" dirty="0">
              <a:cs typeface="B Nazanin" panose="00000400000000000000" pitchFamily="2" charset="-78"/>
            </a:endParaRPr>
          </a:p>
        </p:txBody>
      </p:sp>
      <p:sp>
        <p:nvSpPr>
          <p:cNvPr id="13" name="Isosceles Triangle 12"/>
          <p:cNvSpPr/>
          <p:nvPr/>
        </p:nvSpPr>
        <p:spPr>
          <a:xfrm rot="5400000">
            <a:off x="8424672" y="4085643"/>
            <a:ext cx="566928" cy="566928"/>
          </a:xfrm>
          <a:prstGeom prst="triangl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99386" y="4741787"/>
            <a:ext cx="4800600" cy="56630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r" rtl="1">
              <a:lnSpc>
                <a:spcPct val="110000"/>
              </a:lnSpc>
            </a:pPr>
            <a:r>
              <a:rPr lang="fa-IR" sz="2800" dirty="0">
                <a:cs typeface="B Nazanin" panose="00000400000000000000" pitchFamily="2" charset="-78"/>
              </a:rPr>
              <a:t>چگونگی اجرایی کردن روند </a:t>
            </a:r>
            <a:r>
              <a:rPr lang="fa-IR" sz="2800" dirty="0" smtClean="0">
                <a:cs typeface="B Nazanin" panose="00000400000000000000" pitchFamily="2" charset="-78"/>
              </a:rPr>
              <a:t>اسکرام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8424672" y="4741787"/>
            <a:ext cx="566928" cy="566928"/>
          </a:xfrm>
          <a:prstGeom prst="triangl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99386" y="5411307"/>
            <a:ext cx="4800600" cy="56630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r" rtl="1">
              <a:lnSpc>
                <a:spcPct val="110000"/>
              </a:lnSpc>
            </a:pPr>
            <a:r>
              <a:rPr lang="fa-IR" sz="2800" dirty="0">
                <a:cs typeface="B Nazanin" panose="00000400000000000000" pitchFamily="2" charset="-78"/>
              </a:rPr>
              <a:t>فرهنگ شخصی </a:t>
            </a:r>
            <a:r>
              <a:rPr lang="fa-IR" sz="2800" dirty="0" smtClean="0">
                <a:cs typeface="B Nazanin" panose="00000400000000000000" pitchFamily="2" charset="-78"/>
              </a:rPr>
              <a:t>افراد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17" name="Isosceles Triangle 16"/>
          <p:cNvSpPr/>
          <p:nvPr/>
        </p:nvSpPr>
        <p:spPr>
          <a:xfrm rot="5400000">
            <a:off x="8424672" y="5411307"/>
            <a:ext cx="566928" cy="566928"/>
          </a:xfrm>
          <a:prstGeom prst="triangl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99386" y="6080208"/>
            <a:ext cx="4800600" cy="56630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r" rtl="1">
              <a:lnSpc>
                <a:spcPct val="110000"/>
              </a:lnSpc>
            </a:pPr>
            <a:r>
              <a:rPr lang="fa-IR" sz="2800" dirty="0">
                <a:cs typeface="B Nazanin" panose="00000400000000000000" pitchFamily="2" charset="-78"/>
              </a:rPr>
              <a:t>فرهنگ </a:t>
            </a:r>
            <a:r>
              <a:rPr lang="fa-IR" sz="2800" dirty="0" smtClean="0">
                <a:cs typeface="B Nazanin" panose="00000400000000000000" pitchFamily="2" charset="-78"/>
              </a:rPr>
              <a:t>سازمانی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>
            <a:off x="8424672" y="6080208"/>
            <a:ext cx="566928" cy="566928"/>
          </a:xfrm>
          <a:prstGeom prst="triangl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59584" y="3073782"/>
            <a:ext cx="4800600" cy="41395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r" rtl="1">
              <a:lnSpc>
                <a:spcPct val="110000"/>
              </a:lnSpc>
            </a:pPr>
            <a:r>
              <a:rPr lang="en-US" sz="2000" dirty="0" smtClean="0">
                <a:cs typeface="B Nazanin" panose="00000400000000000000" pitchFamily="2" charset="-78"/>
              </a:rPr>
              <a:t>Scrum Master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88506" y="3080198"/>
            <a:ext cx="411480" cy="4139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59584" y="3581849"/>
            <a:ext cx="4800600" cy="41395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r" rtl="1">
              <a:lnSpc>
                <a:spcPct val="110000"/>
              </a:lnSpc>
            </a:pPr>
            <a:r>
              <a:rPr lang="en-US" sz="2000" dirty="0" smtClean="0">
                <a:cs typeface="B Nazanin" panose="00000400000000000000" pitchFamily="2" charset="-78"/>
              </a:rPr>
              <a:t>Product Owner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88506" y="3588265"/>
            <a:ext cx="411480" cy="4139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5F2FD2-A01C-4733-B0EB-7031B4CFD891}" type="datetime1">
              <a:rPr lang="en-US" smtClean="0"/>
              <a:t>6/12/2019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7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76200" y="1562494"/>
            <a:ext cx="7543800" cy="52576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MECO (MAPNA ELECTRIC &amp; CONTROL, ENGINEERING &amp; MANUFACTURING CO.)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8809" y="1565916"/>
            <a:ext cx="6152980" cy="52576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MAPCS (MAPNA AUTOMATION &amp; PROCESS CONTROL SYSTEM) </a:t>
            </a:r>
          </a:p>
        </p:txBody>
      </p:sp>
      <p:sp>
        <p:nvSpPr>
          <p:cNvPr id="6" name="Rectangle 5"/>
          <p:cNvSpPr/>
          <p:nvPr/>
        </p:nvSpPr>
        <p:spPr>
          <a:xfrm>
            <a:off x="9084467" y="5026481"/>
            <a:ext cx="745333" cy="548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1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نرم‌افزار </a:t>
            </a:r>
            <a:r>
              <a:rPr lang="fa-IR" sz="11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مهندسی و پیکربندی</a:t>
            </a:r>
            <a:endParaRPr lang="en-US" sz="11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31480" y="3807281"/>
            <a:ext cx="1188720" cy="487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رئیس </a:t>
            </a:r>
            <a:r>
              <a:rPr lang="fa-IR" sz="1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نرم‌افزار</a:t>
            </a:r>
            <a:endParaRPr lang="en-US" sz="1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B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0350" y="3807281"/>
            <a:ext cx="1188720" cy="487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رئیس پروسس سیستم کنترل</a:t>
            </a:r>
            <a:endParaRPr lang="en-US" sz="1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B Nazanin" panose="000004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86615" y="3807281"/>
            <a:ext cx="1188720" cy="487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رئیس </a:t>
            </a:r>
            <a:r>
              <a:rPr lang="fa-IR" sz="1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سخت‌افزار</a:t>
            </a:r>
            <a:endParaRPr lang="en-US" sz="1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21680" y="3807281"/>
            <a:ext cx="1188720" cy="487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رئیس </a:t>
            </a:r>
            <a:r>
              <a:rPr lang="fa-IR" sz="1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میان‌افزار</a:t>
            </a:r>
            <a:endParaRPr lang="en-US" sz="1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B Nazanin" panose="000004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53175" y="5026481"/>
            <a:ext cx="763044" cy="548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1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نرم‌افزار</a:t>
            </a:r>
          </a:p>
          <a:p>
            <a:pPr algn="ctr"/>
            <a:r>
              <a:rPr lang="fa-IR" sz="11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 ‌</a:t>
            </a:r>
            <a:r>
              <a:rPr lang="fa-IR" sz="105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مانیتورینگ</a:t>
            </a:r>
            <a:endParaRPr lang="en-US" sz="11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43801" y="5026481"/>
            <a:ext cx="640080" cy="548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1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شبکه و امنیت</a:t>
            </a:r>
            <a:endParaRPr lang="en-US" sz="11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67498" y="5026481"/>
            <a:ext cx="640080" cy="548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1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پروتکل و فیلدباس</a:t>
            </a:r>
            <a:endParaRPr lang="en-US" sz="11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B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77915" y="5026481"/>
            <a:ext cx="741865" cy="548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1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درایور و </a:t>
            </a:r>
            <a:r>
              <a:rPr lang="fa-IR" sz="11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میان‌افزار</a:t>
            </a:r>
            <a:endParaRPr lang="en-US" sz="11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B Nazani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28876" y="5026481"/>
            <a:ext cx="747153" cy="548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1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ساخت </a:t>
            </a:r>
            <a:r>
              <a:rPr lang="fa-IR" sz="11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سخت‌افزار</a:t>
            </a:r>
            <a:endParaRPr lang="en-US" sz="11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B Nazanin" panose="00000400000000000000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51313" y="5026481"/>
            <a:ext cx="640080" cy="548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1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کدهای درایور</a:t>
            </a:r>
            <a:endParaRPr lang="en-US" sz="11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B Nazani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55520" y="5021568"/>
            <a:ext cx="715617" cy="548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1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کنترل </a:t>
            </a:r>
            <a:r>
              <a:rPr lang="fa-IR" sz="11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پروژه‌های </a:t>
            </a:r>
            <a:r>
              <a:rPr lang="fa-IR" sz="11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اجرایی</a:t>
            </a:r>
            <a:endParaRPr lang="en-US" sz="11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B Nazanin" panose="000004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9733" y="5021568"/>
            <a:ext cx="640080" cy="548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1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پروسس</a:t>
            </a:r>
            <a:endParaRPr lang="en-US" sz="11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B Nazanin" panose="00000400000000000000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6724" y="5021568"/>
            <a:ext cx="640080" cy="548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1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تست مفهومی و کاربردی</a:t>
            </a:r>
            <a:endParaRPr lang="en-US" sz="11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B Nazanin" panose="000004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95400" y="5021568"/>
            <a:ext cx="640080" cy="5486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1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مهندسی توسعه محصول</a:t>
            </a:r>
            <a:endParaRPr lang="en-US" sz="11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B Nazanin" panose="000004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19600" y="2362200"/>
            <a:ext cx="1219200" cy="6370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B Nazanin" panose="00000400000000000000" pitchFamily="2" charset="-78"/>
              </a:rPr>
              <a:t>مدیریت گروه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B Nazanin" panose="00000400000000000000" pitchFamily="2" charset="-78"/>
            </a:endParaRPr>
          </a:p>
        </p:txBody>
      </p:sp>
      <p:cxnSp>
        <p:nvCxnSpPr>
          <p:cNvPr id="28" name="Straight Arrow Connector 27"/>
          <p:cNvCxnSpPr>
            <a:stCxn id="26" idx="2"/>
            <a:endCxn id="24" idx="0"/>
          </p:cNvCxnSpPr>
          <p:nvPr/>
        </p:nvCxnSpPr>
        <p:spPr>
          <a:xfrm rot="5400000">
            <a:off x="1951819" y="1944187"/>
            <a:ext cx="2022326" cy="4132436"/>
          </a:xfrm>
          <a:prstGeom prst="bentConnector3">
            <a:avLst>
              <a:gd name="adj1" fmla="val 7828"/>
            </a:avLst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26" idx="2"/>
            <a:endCxn id="25" idx="0"/>
          </p:cNvCxnSpPr>
          <p:nvPr/>
        </p:nvCxnSpPr>
        <p:spPr>
          <a:xfrm rot="5400000">
            <a:off x="2311157" y="2303525"/>
            <a:ext cx="2022326" cy="3413760"/>
          </a:xfrm>
          <a:prstGeom prst="bentConnector3">
            <a:avLst>
              <a:gd name="adj1" fmla="val 14784"/>
            </a:avLst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26" idx="2"/>
            <a:endCxn id="13" idx="0"/>
          </p:cNvCxnSpPr>
          <p:nvPr/>
        </p:nvCxnSpPr>
        <p:spPr>
          <a:xfrm rot="5400000">
            <a:off x="3622939" y="2401016"/>
            <a:ext cx="808039" cy="2004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26" idx="2"/>
            <a:endCxn id="14" idx="0"/>
          </p:cNvCxnSpPr>
          <p:nvPr/>
        </p:nvCxnSpPr>
        <p:spPr>
          <a:xfrm rot="5400000">
            <a:off x="4451072" y="3229152"/>
            <a:ext cx="808039" cy="348225"/>
          </a:xfrm>
          <a:prstGeom prst="bentConnector3">
            <a:avLst>
              <a:gd name="adj1" fmla="val 6523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>
            <a:stCxn id="26" idx="2"/>
            <a:endCxn id="15" idx="0"/>
          </p:cNvCxnSpPr>
          <p:nvPr/>
        </p:nvCxnSpPr>
        <p:spPr>
          <a:xfrm rot="16200000" flipH="1">
            <a:off x="5318604" y="2709841"/>
            <a:ext cx="808039" cy="1386840"/>
          </a:xfrm>
          <a:prstGeom prst="bentConnector3">
            <a:avLst>
              <a:gd name="adj1" fmla="val 3694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" name="Straight Arrow Connector 48"/>
          <p:cNvCxnSpPr>
            <a:stCxn id="26" idx="2"/>
            <a:endCxn id="12" idx="0"/>
          </p:cNvCxnSpPr>
          <p:nvPr/>
        </p:nvCxnSpPr>
        <p:spPr>
          <a:xfrm rot="16200000" flipH="1">
            <a:off x="6423502" y="1604943"/>
            <a:ext cx="808036" cy="3596640"/>
          </a:xfrm>
          <a:prstGeom prst="bentConnector3">
            <a:avLst>
              <a:gd name="adj1" fmla="val 20869"/>
            </a:avLst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stCxn id="13" idx="2"/>
            <a:endCxn id="22" idx="0"/>
          </p:cNvCxnSpPr>
          <p:nvPr/>
        </p:nvCxnSpPr>
        <p:spPr>
          <a:xfrm flipH="1">
            <a:off x="2613329" y="4294643"/>
            <a:ext cx="411381" cy="726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13" idx="2"/>
            <a:endCxn id="23" idx="0"/>
          </p:cNvCxnSpPr>
          <p:nvPr/>
        </p:nvCxnSpPr>
        <p:spPr>
          <a:xfrm>
            <a:off x="3024713" y="4294646"/>
            <a:ext cx="345063" cy="726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>
            <a:stCxn id="14" idx="2"/>
            <a:endCxn id="20" idx="0"/>
          </p:cNvCxnSpPr>
          <p:nvPr/>
        </p:nvCxnSpPr>
        <p:spPr>
          <a:xfrm flipH="1">
            <a:off x="4302453" y="4294643"/>
            <a:ext cx="378522" cy="731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>
            <a:stCxn id="14" idx="2"/>
            <a:endCxn id="21" idx="0"/>
          </p:cNvCxnSpPr>
          <p:nvPr/>
        </p:nvCxnSpPr>
        <p:spPr>
          <a:xfrm>
            <a:off x="4680975" y="4294643"/>
            <a:ext cx="390378" cy="731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" name="Straight Arrow Connector 60"/>
          <p:cNvCxnSpPr>
            <a:stCxn id="15" idx="2"/>
            <a:endCxn id="18" idx="0"/>
          </p:cNvCxnSpPr>
          <p:nvPr/>
        </p:nvCxnSpPr>
        <p:spPr>
          <a:xfrm flipH="1">
            <a:off x="6087538" y="4294643"/>
            <a:ext cx="328502" cy="731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>
            <a:stCxn id="15" idx="2"/>
            <a:endCxn id="19" idx="0"/>
          </p:cNvCxnSpPr>
          <p:nvPr/>
        </p:nvCxnSpPr>
        <p:spPr>
          <a:xfrm>
            <a:off x="6416040" y="4294643"/>
            <a:ext cx="432808" cy="731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5" name="Straight Arrow Connector 64"/>
          <p:cNvCxnSpPr>
            <a:stCxn id="12" idx="2"/>
            <a:endCxn id="17" idx="0"/>
          </p:cNvCxnSpPr>
          <p:nvPr/>
        </p:nvCxnSpPr>
        <p:spPr>
          <a:xfrm flipH="1">
            <a:off x="7863841" y="4294643"/>
            <a:ext cx="761999" cy="731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7" name="Straight Arrow Connector 66"/>
          <p:cNvCxnSpPr>
            <a:stCxn id="12" idx="2"/>
            <a:endCxn id="16" idx="0"/>
          </p:cNvCxnSpPr>
          <p:nvPr/>
        </p:nvCxnSpPr>
        <p:spPr>
          <a:xfrm>
            <a:off x="8625840" y="4294643"/>
            <a:ext cx="8857" cy="731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9" name="Straight Arrow Connector 68"/>
          <p:cNvCxnSpPr>
            <a:stCxn id="12" idx="2"/>
            <a:endCxn id="6" idx="0"/>
          </p:cNvCxnSpPr>
          <p:nvPr/>
        </p:nvCxnSpPr>
        <p:spPr>
          <a:xfrm>
            <a:off x="8625840" y="4294643"/>
            <a:ext cx="831294" cy="731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5275335" y="725269"/>
            <a:ext cx="478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dirty="0" smtClean="0">
                <a:cs typeface="B Nazanin" panose="00000400000000000000" pitchFamily="2" charset="-78"/>
              </a:rPr>
              <a:t>ساختار سازمانی کنونی </a:t>
            </a:r>
            <a:r>
              <a:rPr lang="en-US" sz="3600" dirty="0" smtClean="0">
                <a:cs typeface="B Nazanin" panose="00000400000000000000" pitchFamily="2" charset="-78"/>
              </a:rPr>
              <a:t>MAPCS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120640" y="1356360"/>
            <a:ext cx="4937760" cy="914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3E498C-45EF-491A-A19F-3F2505F58302}" type="datetime1">
              <a:rPr lang="en-US" smtClean="0"/>
              <a:t>6/12/2019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200" y="1560154"/>
            <a:ext cx="5486401" cy="52576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MAPIDE (MAPCS Integrated Development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Environment)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6610" y="1555241"/>
            <a:ext cx="3141175" cy="52576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MAPIEW (MAPCS HMI Viewer)</a:t>
            </a:r>
          </a:p>
        </p:txBody>
      </p:sp>
    </p:spTree>
    <p:extLst>
      <p:ext uri="{BB962C8B-B14F-4D97-AF65-F5344CB8AC3E}">
        <p14:creationId xmlns:p14="http://schemas.microsoft.com/office/powerpoint/2010/main" val="219501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2" grpId="0" animBg="1"/>
      <p:bldP spid="42" grpId="1" animBg="1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8" grpId="0" animBg="1"/>
      <p:bldP spid="8" grpId="1" animBg="1"/>
      <p:bldP spid="46" grpId="0" animBg="1"/>
      <p:bldP spid="4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343400"/>
            <a:ext cx="1676400" cy="1676400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6400800" y="2677502"/>
            <a:ext cx="2438400" cy="1066800"/>
          </a:xfrm>
          <a:prstGeom prst="cloud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مالک محصول مناسب کیست؟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97364" y="3741371"/>
            <a:ext cx="249115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58203" y="3969971"/>
            <a:ext cx="216877" cy="2227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86800" y="4198571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1500" y="2603480"/>
            <a:ext cx="464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آنها در زمینه کاری خود </a:t>
            </a:r>
            <a:r>
              <a:rPr lang="fa-IR" b="1" dirty="0">
                <a:cs typeface="B Nazanin" panose="00000400000000000000" pitchFamily="2" charset="-78"/>
              </a:rPr>
              <a:t>خبره</a:t>
            </a:r>
            <a:r>
              <a:rPr lang="fa-IR" dirty="0">
                <a:cs typeface="B Nazanin" panose="00000400000000000000" pitchFamily="2" charset="-78"/>
              </a:rPr>
              <a:t> هستند و کسب و کار مرتبط با تیم تحت نظارت خود را بخوبی و بهتر از هر فرد دیگری در گروه می­شناسند.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آنها هم اکنون وظیفه </a:t>
            </a:r>
            <a:r>
              <a:rPr lang="fa-IR" b="1" dirty="0">
                <a:cs typeface="B Nazanin" panose="00000400000000000000" pitchFamily="2" charset="-78"/>
              </a:rPr>
              <a:t>هدایت تیم­ها </a:t>
            </a:r>
            <a:r>
              <a:rPr lang="fa-IR" dirty="0">
                <a:cs typeface="B Nazanin" panose="00000400000000000000" pitchFamily="2" charset="-78"/>
              </a:rPr>
              <a:t>را بر عهده دارند و در مورد آنچه هر تیم توسعه می­دهد، نقش واسط و رهبر را عهده­دار هستند.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آنها هم اکنون تعیین­کننده</a:t>
            </a:r>
            <a:r>
              <a:rPr lang="fa-IR" b="1" dirty="0">
                <a:cs typeface="B Nazanin" panose="00000400000000000000" pitchFamily="2" charset="-78"/>
              </a:rPr>
              <a:t> </a:t>
            </a:r>
            <a:r>
              <a:rPr lang="fa-IR" b="1" dirty="0" smtClean="0">
                <a:cs typeface="B Nazanin" panose="00000400000000000000" pitchFamily="2" charset="-78"/>
              </a:rPr>
              <a:t>نیازمندی‌های </a:t>
            </a:r>
            <a:r>
              <a:rPr lang="fa-IR" b="1" dirty="0">
                <a:cs typeface="B Nazanin" panose="00000400000000000000" pitchFamily="2" charset="-78"/>
              </a:rPr>
              <a:t>سیستم </a:t>
            </a:r>
            <a:r>
              <a:rPr lang="fa-IR" dirty="0">
                <a:cs typeface="B Nazanin" panose="00000400000000000000" pitchFamily="2" charset="-78"/>
              </a:rPr>
              <a:t>هستند که گروه­های تخصصی زیر مجموعه آنها موظف به انجام و اجرای آنها هستند.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هم اکنون آنها نقش </a:t>
            </a:r>
            <a:r>
              <a:rPr lang="fa-IR" b="1" dirty="0">
                <a:cs typeface="B Nazanin" panose="00000400000000000000" pitchFamily="2" charset="-78"/>
              </a:rPr>
              <a:t>واسط</a:t>
            </a:r>
            <a:r>
              <a:rPr lang="fa-IR" dirty="0">
                <a:cs typeface="B Nazanin" panose="00000400000000000000" pitchFamily="2" charset="-78"/>
              </a:rPr>
              <a:t> میان تیم­های توسعه و ذینفع­ها را بر عهده دارند.</a:t>
            </a:r>
            <a:endParaRPr lang="en-US" dirty="0">
              <a:cs typeface="B Nazanin" panose="00000400000000000000" pitchFamily="2" charset="-78"/>
            </a:endParaRPr>
          </a:p>
          <a:p>
            <a:pPr algn="just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6816969" y="1916357"/>
            <a:ext cx="1524000" cy="685800"/>
          </a:xfrm>
          <a:prstGeom prst="wedgeEllipseCallou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45000">
                <a:schemeClr val="accent2"/>
              </a:gs>
              <a:gs pos="81000">
                <a:schemeClr val="accent2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اعضای تیم </a:t>
            </a:r>
            <a:r>
              <a:rPr lang="fa-IR" sz="1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پروژه‌های اجرای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149361" y="1321899"/>
            <a:ext cx="1524000" cy="685800"/>
          </a:xfrm>
          <a:prstGeom prst="wedgeEllipseCallou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45000">
                <a:schemeClr val="accent2"/>
              </a:gs>
              <a:gs pos="81000">
                <a:schemeClr val="accent2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اعضای تیم تست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3352800" y="968315"/>
            <a:ext cx="1524000" cy="685800"/>
          </a:xfrm>
          <a:prstGeom prst="wedgeEllipseCallou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45000">
                <a:schemeClr val="accent2"/>
              </a:gs>
              <a:gs pos="81000">
                <a:schemeClr val="accent2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هر یک از اعضای سایر </a:t>
            </a:r>
            <a:r>
              <a:rPr lang="fa-IR" sz="1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تیم‌ها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1295400" y="914403"/>
            <a:ext cx="1714500" cy="726771"/>
          </a:xfrm>
          <a:prstGeom prst="wedgeEllipseCallou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45000">
                <a:schemeClr val="accent2"/>
              </a:gs>
              <a:gs pos="81000">
                <a:schemeClr val="accent2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روسای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تیم‌ها</a:t>
            </a:r>
            <a:endParaRPr lang="en-US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26A235-59CD-4F75-9752-D4281DD421F0}" type="datetime1">
              <a:rPr lang="en-US" smtClean="0"/>
              <a:t>6/12/2019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3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19300" y="2057400"/>
            <a:ext cx="70104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cs typeface="B Nazanin" panose="00000400000000000000" pitchFamily="2" charset="-78"/>
              </a:rPr>
              <a:t>روند اجرایی شدن اسکرام در گروه </a:t>
            </a:r>
            <a:r>
              <a:rPr lang="en-US" sz="3600" dirty="0" smtClean="0">
                <a:cs typeface="B Nazanin" panose="00000400000000000000" pitchFamily="2" charset="-78"/>
              </a:rPr>
              <a:t>MAPCS</a:t>
            </a:r>
            <a:r>
              <a:rPr lang="fa-IR" sz="3600" dirty="0" smtClean="0">
                <a:cs typeface="B Nazanin" panose="00000400000000000000" pitchFamily="2" charset="-78"/>
              </a:rPr>
              <a:t> 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3276600"/>
            <a:ext cx="5257800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3200" dirty="0" smtClean="0">
                <a:cs typeface="B Nazanin" panose="00000400000000000000" pitchFamily="2" charset="-78"/>
              </a:rPr>
              <a:t>مثال افزودن و یا ارتقای قابلیت </a:t>
            </a:r>
            <a:r>
              <a:rPr lang="en-US" sz="3200" dirty="0" smtClean="0">
                <a:cs typeface="B Nazanin" panose="00000400000000000000" pitchFamily="2" charset="-78"/>
              </a:rPr>
              <a:t>Help</a:t>
            </a:r>
            <a:r>
              <a:rPr lang="fa-IR" sz="3200" dirty="0" smtClean="0">
                <a:cs typeface="B Nazanin" panose="00000400000000000000" pitchFamily="2" charset="-78"/>
              </a:rPr>
              <a:t> در نرم‌افزارهای گروه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5EE5C2-334A-4E6E-A394-2092B7A46368}" type="datetime1">
              <a:rPr lang="en-US" smtClean="0"/>
              <a:t>6/12/2019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718" y="5195256"/>
            <a:ext cx="972106" cy="1135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543" y="4071606"/>
            <a:ext cx="1291701" cy="125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341220"/>
            <a:ext cx="5086907" cy="1870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043" y="842658"/>
            <a:ext cx="2263807" cy="24844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797" y="4687250"/>
            <a:ext cx="748000" cy="875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4927" y="3136340"/>
            <a:ext cx="654871" cy="6568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896" y="3136340"/>
            <a:ext cx="654871" cy="6568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8865" y="3136340"/>
            <a:ext cx="654871" cy="6568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834" y="3136340"/>
            <a:ext cx="654871" cy="6568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7959" y="3136340"/>
            <a:ext cx="654871" cy="6568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8562" y="1955001"/>
            <a:ext cx="648202" cy="73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5694" y="1955001"/>
            <a:ext cx="648202" cy="7388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8095" y="1955001"/>
            <a:ext cx="648202" cy="738856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5486400" y="1942460"/>
            <a:ext cx="3990975" cy="2028825"/>
          </a:xfrm>
          <a:custGeom>
            <a:avLst/>
            <a:gdLst>
              <a:gd name="connsiteX0" fmla="*/ 457200 w 3990975"/>
              <a:gd name="connsiteY0" fmla="*/ 0 h 2028825"/>
              <a:gd name="connsiteX1" fmla="*/ 1304925 w 3990975"/>
              <a:gd name="connsiteY1" fmla="*/ 0 h 2028825"/>
              <a:gd name="connsiteX2" fmla="*/ 1323975 w 3990975"/>
              <a:gd name="connsiteY2" fmla="*/ 981075 h 2028825"/>
              <a:gd name="connsiteX3" fmla="*/ 3971925 w 3990975"/>
              <a:gd name="connsiteY3" fmla="*/ 990600 h 2028825"/>
              <a:gd name="connsiteX4" fmla="*/ 3990975 w 3990975"/>
              <a:gd name="connsiteY4" fmla="*/ 2028825 h 2028825"/>
              <a:gd name="connsiteX5" fmla="*/ 0 w 3990975"/>
              <a:gd name="connsiteY5" fmla="*/ 2000250 h 2028825"/>
              <a:gd name="connsiteX6" fmla="*/ 457200 w 3990975"/>
              <a:gd name="connsiteY6" fmla="*/ 0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0975" h="2028825">
                <a:moveTo>
                  <a:pt x="457200" y="0"/>
                </a:moveTo>
                <a:lnTo>
                  <a:pt x="1304925" y="0"/>
                </a:lnTo>
                <a:lnTo>
                  <a:pt x="1323975" y="981075"/>
                </a:lnTo>
                <a:lnTo>
                  <a:pt x="3971925" y="990600"/>
                </a:lnTo>
                <a:lnTo>
                  <a:pt x="3990975" y="2028825"/>
                </a:lnTo>
                <a:lnTo>
                  <a:pt x="0" y="2000250"/>
                </a:lnTo>
                <a:lnTo>
                  <a:pt x="457200" y="0"/>
                </a:lnTo>
                <a:close/>
              </a:path>
            </a:pathLst>
          </a:cu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400800" y="1923407"/>
            <a:ext cx="1495425" cy="2000250"/>
          </a:xfrm>
          <a:custGeom>
            <a:avLst/>
            <a:gdLst>
              <a:gd name="connsiteX0" fmla="*/ 695325 w 1495425"/>
              <a:gd name="connsiteY0" fmla="*/ 0 h 2000250"/>
              <a:gd name="connsiteX1" fmla="*/ 1466850 w 1495425"/>
              <a:gd name="connsiteY1" fmla="*/ 9525 h 2000250"/>
              <a:gd name="connsiteX2" fmla="*/ 1495425 w 1495425"/>
              <a:gd name="connsiteY2" fmla="*/ 2000250 h 2000250"/>
              <a:gd name="connsiteX3" fmla="*/ 0 w 1495425"/>
              <a:gd name="connsiteY3" fmla="*/ 1971675 h 2000250"/>
              <a:gd name="connsiteX4" fmla="*/ 9525 w 1495425"/>
              <a:gd name="connsiteY4" fmla="*/ 1200150 h 2000250"/>
              <a:gd name="connsiteX5" fmla="*/ 695325 w 1495425"/>
              <a:gd name="connsiteY5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2000250">
                <a:moveTo>
                  <a:pt x="695325" y="0"/>
                </a:moveTo>
                <a:lnTo>
                  <a:pt x="1466850" y="9525"/>
                </a:lnTo>
                <a:lnTo>
                  <a:pt x="1495425" y="2000250"/>
                </a:lnTo>
                <a:lnTo>
                  <a:pt x="0" y="1971675"/>
                </a:lnTo>
                <a:lnTo>
                  <a:pt x="9525" y="1200150"/>
                </a:lnTo>
                <a:lnTo>
                  <a:pt x="695325" y="0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153272" y="1932932"/>
            <a:ext cx="2514600" cy="1866900"/>
          </a:xfrm>
          <a:custGeom>
            <a:avLst/>
            <a:gdLst>
              <a:gd name="connsiteX0" fmla="*/ 0 w 2514600"/>
              <a:gd name="connsiteY0" fmla="*/ 1809750 h 1866900"/>
              <a:gd name="connsiteX1" fmla="*/ 0 w 2514600"/>
              <a:gd name="connsiteY1" fmla="*/ 1114425 h 1866900"/>
              <a:gd name="connsiteX2" fmla="*/ 1019175 w 2514600"/>
              <a:gd name="connsiteY2" fmla="*/ 1123950 h 1866900"/>
              <a:gd name="connsiteX3" fmla="*/ 1000125 w 2514600"/>
              <a:gd name="connsiteY3" fmla="*/ 0 h 1866900"/>
              <a:gd name="connsiteX4" fmla="*/ 1857375 w 2514600"/>
              <a:gd name="connsiteY4" fmla="*/ 0 h 1866900"/>
              <a:gd name="connsiteX5" fmla="*/ 2514600 w 2514600"/>
              <a:gd name="connsiteY5" fmla="*/ 1866900 h 1866900"/>
              <a:gd name="connsiteX6" fmla="*/ 0 w 2514600"/>
              <a:gd name="connsiteY6" fmla="*/ 180975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1866900">
                <a:moveTo>
                  <a:pt x="0" y="1809750"/>
                </a:moveTo>
                <a:lnTo>
                  <a:pt x="0" y="1114425"/>
                </a:lnTo>
                <a:lnTo>
                  <a:pt x="1019175" y="1123950"/>
                </a:lnTo>
                <a:lnTo>
                  <a:pt x="1000125" y="0"/>
                </a:lnTo>
                <a:lnTo>
                  <a:pt x="1857375" y="0"/>
                </a:lnTo>
                <a:lnTo>
                  <a:pt x="2514600" y="1866900"/>
                </a:lnTo>
                <a:lnTo>
                  <a:pt x="0" y="1809750"/>
                </a:lnTo>
                <a:close/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8932" y="1457472"/>
            <a:ext cx="915655" cy="4183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8177" y="1412004"/>
            <a:ext cx="1142302" cy="4637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1037" y="1493730"/>
            <a:ext cx="915655" cy="41831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252815" y="25781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Scrum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54897" y="260904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XP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87595" y="260904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RUP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7849003" y="3783699"/>
            <a:ext cx="914400" cy="9144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0"/>
          </p:cNvCxnSpPr>
          <p:nvPr/>
        </p:nvCxnSpPr>
        <p:spPr>
          <a:xfrm flipH="1" flipV="1">
            <a:off x="7522127" y="3915158"/>
            <a:ext cx="14673" cy="7720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210300" y="3942707"/>
            <a:ext cx="1000355" cy="7553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74B75F-B211-4E77-99B5-D3BEA2E11AB8}" type="datetime1">
              <a:rPr lang="en-US" smtClean="0"/>
              <a:t>6/12/2019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06" y="764715"/>
            <a:ext cx="2787551" cy="2002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044" y="1182963"/>
            <a:ext cx="1006313" cy="58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4" y="764715"/>
            <a:ext cx="3419237" cy="2312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926" y="2879827"/>
            <a:ext cx="5070189" cy="18905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527" y="4769188"/>
            <a:ext cx="949059" cy="1550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675" y="4769188"/>
            <a:ext cx="2945203" cy="19522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357" y="4769188"/>
            <a:ext cx="949059" cy="1550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527" y="2547593"/>
            <a:ext cx="4447119" cy="31939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3758" y="2014123"/>
            <a:ext cx="5325433" cy="353007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9FE931-7309-46BE-A755-72AFCA9841CB}" type="datetime1">
              <a:rPr lang="en-US" smtClean="0"/>
              <a:t>6/12/2019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" y="1781038"/>
            <a:ext cx="10011990" cy="385776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37B0B4-C139-4512-80A9-C29F807A3408}" type="datetime1">
              <a:rPr lang="en-US" smtClean="0"/>
              <a:t>6/12/2019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181" y="1464672"/>
            <a:ext cx="2592844" cy="1718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625" y="877772"/>
            <a:ext cx="3463169" cy="472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588" y="3183391"/>
            <a:ext cx="1378015" cy="1073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800" y="2874204"/>
            <a:ext cx="1649991" cy="1382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499" y="4256454"/>
            <a:ext cx="2420592" cy="1382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5606" y="3974098"/>
            <a:ext cx="1402240" cy="6393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3368858"/>
            <a:ext cx="3626190" cy="2873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208" y="3477982"/>
            <a:ext cx="2683502" cy="2655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6937" y="1497267"/>
            <a:ext cx="5109488" cy="505593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B4E8BE-1F9D-4294-A950-30F548CFB455}" type="datetime1">
              <a:rPr lang="en-US" smtClean="0"/>
              <a:t>6/12/2019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961" y="2915115"/>
            <a:ext cx="2764840" cy="2463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590" y="763107"/>
            <a:ext cx="2297423" cy="1522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440" y="2286000"/>
            <a:ext cx="923010" cy="71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2309001"/>
            <a:ext cx="2735246" cy="9675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319212">
            <a:off x="1637395" y="1780980"/>
            <a:ext cx="1008645" cy="459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96052"/>
            <a:ext cx="1665046" cy="12778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620" y="4495800"/>
            <a:ext cx="1618623" cy="14156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5873" y="3293093"/>
            <a:ext cx="721107" cy="1583707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193954"/>
              </p:ext>
            </p:extLst>
          </p:nvPr>
        </p:nvGraphicFramePr>
        <p:xfrm>
          <a:off x="3473866" y="6021506"/>
          <a:ext cx="1681977" cy="83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" r:id="rId11" imgW="4455941" imgH="2215676" progId="">
                  <p:embed/>
                </p:oleObj>
              </mc:Choice>
              <mc:Fallback>
                <p:oleObj r:id="rId11" imgW="4455941" imgH="2215676" progId="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73866" y="6021506"/>
                        <a:ext cx="1681977" cy="836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027185"/>
              </p:ext>
            </p:extLst>
          </p:nvPr>
        </p:nvGraphicFramePr>
        <p:xfrm>
          <a:off x="5765443" y="4764390"/>
          <a:ext cx="1719656" cy="148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" r:id="rId13" imgW="2919188" imgH="2519219" progId="">
                  <p:embed/>
                </p:oleObj>
              </mc:Choice>
              <mc:Fallback>
                <p:oleObj r:id="rId13" imgW="2919188" imgH="2519219" progId="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65443" y="4764390"/>
                        <a:ext cx="1719656" cy="148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17381" y="4575637"/>
            <a:ext cx="786701" cy="4430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102" y="4547877"/>
            <a:ext cx="1778110" cy="1178656"/>
          </a:xfrm>
          <a:prstGeom prst="rect">
            <a:avLst/>
          </a:prstGeom>
        </p:spPr>
      </p:pic>
      <p:sp>
        <p:nvSpPr>
          <p:cNvPr id="18" name="Bent Arrow 17"/>
          <p:cNvSpPr/>
          <p:nvPr/>
        </p:nvSpPr>
        <p:spPr>
          <a:xfrm rot="5400000" flipH="1">
            <a:off x="6655816" y="4439747"/>
            <a:ext cx="772934" cy="3468080"/>
          </a:xfrm>
          <a:prstGeom prst="bentArrow">
            <a:avLst>
              <a:gd name="adj1" fmla="val 21568"/>
              <a:gd name="adj2" fmla="val 25958"/>
              <a:gd name="adj3" fmla="val 35994"/>
              <a:gd name="adj4" fmla="val 5977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871473"/>
              </p:ext>
            </p:extLst>
          </p:nvPr>
        </p:nvGraphicFramePr>
        <p:xfrm>
          <a:off x="6122837" y="2838342"/>
          <a:ext cx="1844152" cy="1223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" r:id="rId16" imgW="3022067" imgH="2005270" progId="">
                  <p:embed/>
                </p:oleObj>
              </mc:Choice>
              <mc:Fallback>
                <p:oleObj r:id="rId16" imgW="3022067" imgH="2005270" progId="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22837" y="2838342"/>
                        <a:ext cx="1844152" cy="1223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00818" y="3960567"/>
            <a:ext cx="492681" cy="12286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87383" y="2475238"/>
            <a:ext cx="2039814" cy="3871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76323" y="2713118"/>
            <a:ext cx="309135" cy="12439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62035" y="1985061"/>
            <a:ext cx="618242" cy="7207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58061" y="4876800"/>
            <a:ext cx="1228139" cy="11261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84043" y="5562600"/>
            <a:ext cx="3622781" cy="51111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184043" y="5787320"/>
            <a:ext cx="1351842" cy="9182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1166" y="3467837"/>
            <a:ext cx="897088" cy="16693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6200" y="5271949"/>
            <a:ext cx="751840" cy="79064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762000"/>
            <a:ext cx="2397480" cy="156893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757270" y="4043183"/>
            <a:ext cx="2301130" cy="4595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933B7D-8820-41B4-9782-EC9218065CE2}" type="datetime1">
              <a:rPr lang="en-US" smtClean="0"/>
              <a:t>6/12/2019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0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-0.21016 -0.00301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5" y="1338293"/>
            <a:ext cx="6105800" cy="39957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3A7954-4CA2-4BA2-A159-D7E639676FF3}" type="datetime1">
              <a:rPr lang="en-US" smtClean="0"/>
              <a:t>6/12/2019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0" y="6858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dirty="0" smtClean="0">
                <a:cs typeface="B Nazanin" panose="00000400000000000000" pitchFamily="2" charset="-78"/>
              </a:rPr>
              <a:t>فهرست مطالب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80960" y="1295400"/>
            <a:ext cx="2377440" cy="914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91000" y="3810000"/>
            <a:ext cx="4797582" cy="193899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اسکرام در </a:t>
            </a:r>
            <a:r>
              <a:rPr lang="en-US" sz="2400" dirty="0" smtClean="0">
                <a:cs typeface="B Nazanin" panose="00000400000000000000" pitchFamily="2" charset="-78"/>
              </a:rPr>
              <a:t>MAPCS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مشکلات موجود برای اجرایی کردن اجایل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ساختار سازمانی کنونی و مدل انطباق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تعیین نقش‌ها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پیشنهادی با ذکر مثال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41731"/>
            <a:ext cx="2590800" cy="326440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991600" y="2083799"/>
            <a:ext cx="466344" cy="466344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1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Oval 6"/>
          <p:cNvSpPr/>
          <p:nvPr/>
        </p:nvSpPr>
        <p:spPr>
          <a:xfrm>
            <a:off x="8991600" y="2911048"/>
            <a:ext cx="466344" cy="466344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2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Oval 7"/>
          <p:cNvSpPr/>
          <p:nvPr/>
        </p:nvSpPr>
        <p:spPr>
          <a:xfrm>
            <a:off x="9008289" y="3810000"/>
            <a:ext cx="457200" cy="457200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083799"/>
            <a:ext cx="4800600" cy="46166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اجایل، تعریف، میزان موفقیت و مزایای </a:t>
            </a:r>
            <a:r>
              <a:rPr lang="fa-IR" sz="2400" dirty="0" smtClean="0">
                <a:cs typeface="B Nazanin" panose="00000400000000000000" pitchFamily="2" charset="-78"/>
              </a:rPr>
              <a:t>آن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2911048"/>
            <a:ext cx="4800600" cy="46166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اسکرام در یک نگاه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997B55-CDDB-4EB8-B735-803A4FCF1DFD}" type="datetime1">
              <a:rPr lang="en-US" smtClean="0"/>
              <a:t>6/12/2019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60" y="766541"/>
            <a:ext cx="7487740" cy="609145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03F73F-AB60-4B9B-A15E-AA85A3010677}" type="datetime1">
              <a:rPr lang="en-US" smtClean="0"/>
              <a:t>6/12/2019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86400" y="7252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dirty="0" smtClean="0">
                <a:cs typeface="B Nazanin" panose="00000400000000000000" pitchFamily="2" charset="-78"/>
              </a:rPr>
              <a:t>فهرست منابع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55280" y="1356360"/>
            <a:ext cx="2103120" cy="914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000" y="1589306"/>
            <a:ext cx="7696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S. Hastie, S. </a:t>
            </a:r>
            <a:r>
              <a:rPr lang="en-US" sz="1600" dirty="0" err="1"/>
              <a:t>Wojewoda</a:t>
            </a:r>
            <a:r>
              <a:rPr lang="en-US" sz="1600" dirty="0"/>
              <a:t>, (2015), </a:t>
            </a:r>
            <a:r>
              <a:rPr lang="en-US" sz="1600" i="1" dirty="0"/>
              <a:t>"Standish Group 2015 Chaos Report - Q&amp;A with Jennifer Lynch,”</a:t>
            </a:r>
            <a:r>
              <a:rPr lang="en-US" sz="1600" dirty="0"/>
              <a:t> https://www.infoq.com/articles/standish-chaos-2015.</a:t>
            </a:r>
          </a:p>
          <a:p>
            <a:r>
              <a:rPr lang="en-US" sz="1600" dirty="0"/>
              <a:t>2. R. C. Martin, M. Martin, (2006), </a:t>
            </a:r>
            <a:r>
              <a:rPr lang="en-US" sz="1600" i="1" dirty="0"/>
              <a:t>Agile Principles, Patterns, and Practices in C#</a:t>
            </a:r>
            <a:r>
              <a:rPr lang="en-US" sz="1600" dirty="0"/>
              <a:t>, Prentice Hall, New Jersey.</a:t>
            </a:r>
          </a:p>
          <a:p>
            <a:r>
              <a:rPr lang="en-US" sz="1600" dirty="0"/>
              <a:t>3. K. Beck, &amp; et al, (2001), “</a:t>
            </a:r>
            <a:r>
              <a:rPr lang="en-US" sz="1600" i="1" dirty="0"/>
              <a:t>Manifesto for Agile Software Development</a:t>
            </a:r>
            <a:r>
              <a:rPr lang="en-US" sz="1600" dirty="0"/>
              <a:t>,“ https://www.agilealliance.org/agile101/the-agile-manifesto/.</a:t>
            </a:r>
          </a:p>
          <a:p>
            <a:r>
              <a:rPr lang="en-US" sz="1600" dirty="0"/>
              <a:t>4. K. Beck, &amp; et al, (2001), </a:t>
            </a:r>
            <a:r>
              <a:rPr lang="en-US" sz="1600" i="1" dirty="0"/>
              <a:t>"12 Principles Behind the Agile Manifesto,”</a:t>
            </a:r>
            <a:r>
              <a:rPr lang="en-US" sz="1600" dirty="0"/>
              <a:t> https://www.agilealliance.org/agile101/12-principles-behind-the-agile-manifesto/. </a:t>
            </a:r>
          </a:p>
          <a:p>
            <a:r>
              <a:rPr lang="en-US" sz="1600" dirty="0"/>
              <a:t>5. J. </a:t>
            </a:r>
            <a:r>
              <a:rPr lang="en-US" sz="1600" dirty="0" err="1"/>
              <a:t>Drobka</a:t>
            </a:r>
            <a:r>
              <a:rPr lang="en-US" sz="1600" dirty="0"/>
              <a:t>, D. </a:t>
            </a:r>
            <a:r>
              <a:rPr lang="en-US" sz="1600" dirty="0" err="1"/>
              <a:t>Noftz</a:t>
            </a:r>
            <a:r>
              <a:rPr lang="en-US" sz="1600" dirty="0"/>
              <a:t>, R. Raghu, (2004), “Piloting XP on Four Mission-Critical Projects,” IEEE Software, </a:t>
            </a:r>
            <a:r>
              <a:rPr lang="en-US" sz="1600" b="1" dirty="0"/>
              <a:t>21</a:t>
            </a:r>
            <a:r>
              <a:rPr lang="en-US" sz="1600" dirty="0"/>
              <a:t>(6), pp 70-75. </a:t>
            </a:r>
          </a:p>
          <a:p>
            <a:r>
              <a:rPr lang="en-US" sz="1600" dirty="0"/>
              <a:t>6. L. R. </a:t>
            </a:r>
            <a:r>
              <a:rPr lang="en-US" sz="1600" dirty="0" err="1"/>
              <a:t>Vijayasarathy</a:t>
            </a:r>
            <a:r>
              <a:rPr lang="en-US" sz="1600" dirty="0"/>
              <a:t>, D. Turk, (2008), “Agile Software Development: A Survey of Early Adopters,” Journal of Information Technology Management</a:t>
            </a:r>
            <a:r>
              <a:rPr lang="en-US" sz="1600" i="1" dirty="0"/>
              <a:t>, </a:t>
            </a:r>
            <a:r>
              <a:rPr lang="en-US" sz="1600" b="1" dirty="0"/>
              <a:t>19</a:t>
            </a:r>
            <a:r>
              <a:rPr lang="en-US" sz="1600" dirty="0"/>
              <a:t>(2), pp 1-8.</a:t>
            </a:r>
          </a:p>
          <a:p>
            <a:r>
              <a:rPr lang="en-US" sz="1600" dirty="0"/>
              <a:t>7. K. </a:t>
            </a:r>
            <a:r>
              <a:rPr lang="en-US" sz="1600" dirty="0" err="1"/>
              <a:t>Schwaber</a:t>
            </a:r>
            <a:r>
              <a:rPr lang="en-US" sz="1600" dirty="0"/>
              <a:t>, J. Sutherland, (2016), “</a:t>
            </a:r>
            <a:r>
              <a:rPr lang="en-US" sz="1600" i="1" dirty="0"/>
              <a:t>The Scrum Guide, The Definitive Guide to Scrum: The Rules of the Game</a:t>
            </a:r>
            <a:r>
              <a:rPr lang="en-US" sz="1600" dirty="0"/>
              <a:t>,” </a:t>
            </a:r>
            <a:r>
              <a:rPr lang="en-US" sz="1600" dirty="0" err="1"/>
              <a:t>Scrum.Org</a:t>
            </a:r>
            <a:r>
              <a:rPr lang="en-US" sz="1600" dirty="0"/>
              <a:t> and </a:t>
            </a:r>
            <a:r>
              <a:rPr lang="en-US" sz="1600" dirty="0" err="1"/>
              <a:t>ScrumInc</a:t>
            </a:r>
            <a:r>
              <a:rPr lang="en-US" sz="1600" dirty="0"/>
              <a:t>.</a:t>
            </a:r>
          </a:p>
          <a:p>
            <a:r>
              <a:rPr lang="en-US" sz="1600" dirty="0"/>
              <a:t>8. K. S. Rubin, (2013), “</a:t>
            </a:r>
            <a:r>
              <a:rPr lang="en-US" sz="1600" i="1" dirty="0"/>
              <a:t>Essential Scrum</a:t>
            </a:r>
            <a:r>
              <a:rPr lang="en-US" sz="1600" dirty="0"/>
              <a:t>,” Addison-Wesley, New Jersey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9.</a:t>
            </a:r>
            <a:r>
              <a:rPr lang="en-US" sz="1600" dirty="0"/>
              <a:t> </a:t>
            </a:r>
            <a:r>
              <a:rPr lang="en-US" sz="1600" dirty="0" smtClean="0"/>
              <a:t>S. </a:t>
            </a:r>
            <a:r>
              <a:rPr lang="en-US" sz="1600" dirty="0"/>
              <a:t>W. Ambler, (</a:t>
            </a:r>
            <a:r>
              <a:rPr lang="en-US" sz="1600" dirty="0" smtClean="0"/>
              <a:t>2018), </a:t>
            </a:r>
            <a:r>
              <a:rPr lang="en-US" sz="1600" i="1" dirty="0"/>
              <a:t>"2018 IT Project Success Rates Survey Results,”</a:t>
            </a:r>
            <a:r>
              <a:rPr lang="en-US" sz="1600" dirty="0"/>
              <a:t> http://www.ambysoft.com/surveys/success2018.html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083821-3EFB-4EBC-85E1-7B9496368926}" type="datetime1">
              <a:rPr lang="en-US" smtClean="0"/>
              <a:t>6/12/2019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895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800" b="1" dirty="0" smtClean="0">
                <a:cs typeface="B Nazanin" panose="00000400000000000000" pitchFamily="2" charset="-78"/>
              </a:rPr>
              <a:t>با تشکر از توجه شما</a:t>
            </a:r>
            <a:endParaRPr lang="en-US" sz="4800" b="1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11E1AD-F144-468E-B91B-8371459BA82B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86400" y="6858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dirty="0" smtClean="0">
                <a:cs typeface="B Nazanin" panose="00000400000000000000" pitchFamily="2" charset="-78"/>
              </a:rPr>
              <a:t>اجایل چیست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63840" y="1295400"/>
            <a:ext cx="2194560" cy="914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91178"/>
            <a:ext cx="6491920" cy="48768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031AA2-EE6D-4227-BDCA-2817E34815D4}" type="datetime1">
              <a:rPr lang="en-US" smtClean="0"/>
              <a:t>6/12/2019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24627" y="1438870"/>
            <a:ext cx="358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رضایت مشتری از محصول نهایی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رضایت توسعه </a:t>
            </a:r>
            <a:r>
              <a:rPr lang="fa-IR" dirty="0" smtClean="0">
                <a:cs typeface="B Nazanin" panose="00000400000000000000" pitchFamily="2" charset="-78"/>
              </a:rPr>
              <a:t>دهنده‌ها </a:t>
            </a:r>
            <a:r>
              <a:rPr lang="fa-IR" dirty="0">
                <a:cs typeface="B Nazanin" panose="00000400000000000000" pitchFamily="2" charset="-78"/>
              </a:rPr>
              <a:t>و ذینفع از کاری که انجام </a:t>
            </a:r>
            <a:r>
              <a:rPr lang="fa-IR" dirty="0" smtClean="0">
                <a:cs typeface="B Nazanin" panose="00000400000000000000" pitchFamily="2" charset="-78"/>
              </a:rPr>
              <a:t>داده‌اند </a:t>
            </a:r>
            <a:r>
              <a:rPr lang="fa-IR" dirty="0">
                <a:cs typeface="B Nazanin" panose="00000400000000000000" pitchFamily="2" charset="-78"/>
              </a:rPr>
              <a:t>و محصولی که تولید </a:t>
            </a:r>
            <a:r>
              <a:rPr lang="fa-IR" dirty="0" smtClean="0">
                <a:cs typeface="B Nazanin" panose="00000400000000000000" pitchFamily="2" charset="-78"/>
              </a:rPr>
              <a:t>کرده‌اند</a:t>
            </a:r>
            <a:r>
              <a:rPr lang="fa-IR" dirty="0">
                <a:cs typeface="B Nazanin" panose="00000400000000000000" pitchFamily="2" charset="-78"/>
              </a:rPr>
              <a:t>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6858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dirty="0">
                <a:cs typeface="B Nazanin" panose="00000400000000000000" pitchFamily="2" charset="-78"/>
              </a:rPr>
              <a:t>معیار موفقیت پروژه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1295400"/>
            <a:ext cx="3200400" cy="914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4145718" cy="3429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30" y="4786680"/>
            <a:ext cx="3207327" cy="2071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27" y="2541587"/>
            <a:ext cx="2860473" cy="218281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40A5E2-BEB9-41F0-B986-7E787DA26D28}" type="datetime1">
              <a:rPr lang="en-US" smtClean="0"/>
              <a:t>6/12/2019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2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92129"/>
            <a:ext cx="5200073" cy="31200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5400" y="1800285"/>
            <a:ext cx="358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بهبود روند حضور مشتری در جریان توسعه محصول</a:t>
            </a:r>
          </a:p>
          <a:p>
            <a:pPr algn="just" rtl="1"/>
            <a:endParaRPr lang="fa-IR" b="1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افزایش کیفیت محصول خروجی</a:t>
            </a:r>
          </a:p>
          <a:p>
            <a:pPr algn="just" rtl="1"/>
            <a:endParaRPr lang="fa-IR" b="1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dirty="0" smtClean="0">
                <a:cs typeface="B Nazanin" panose="00000400000000000000" pitchFamily="2" charset="-78"/>
              </a:rPr>
              <a:t>ساده‌سازی </a:t>
            </a:r>
            <a:r>
              <a:rPr lang="fa-IR" b="1" dirty="0">
                <a:cs typeface="B Nazanin" panose="00000400000000000000" pitchFamily="2" charset="-78"/>
              </a:rPr>
              <a:t>روند ارائه محصول نهایی</a:t>
            </a:r>
          </a:p>
          <a:p>
            <a:pPr algn="just" rtl="1"/>
            <a:endParaRPr lang="fa-IR" b="1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افزایش آگاهی توسعه دهنده از محصول در حال توسعه</a:t>
            </a:r>
          </a:p>
          <a:p>
            <a:pPr algn="just" rtl="1"/>
            <a:endParaRPr lang="fa-IR" b="1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کاهش چشمگیر ریسک</a:t>
            </a:r>
          </a:p>
          <a:p>
            <a:pPr algn="just" rtl="1"/>
            <a:endParaRPr lang="fa-IR" b="1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رضایت نهایی مشتری</a:t>
            </a:r>
          </a:p>
          <a:p>
            <a:pPr algn="just" rtl="1"/>
            <a:endParaRPr lang="fa-IR" b="1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رضایت نهایی توسعه دهنده محصول 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7252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dirty="0">
                <a:cs typeface="B Nazanin" panose="00000400000000000000" pitchFamily="2" charset="-78"/>
              </a:rPr>
              <a:t>مزایای استفاده از روش اجایل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8800" y="1356360"/>
            <a:ext cx="4419600" cy="914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1057E0-F416-4849-8B52-016458B2BD99}" type="datetime1">
              <a:rPr lang="en-US" smtClean="0"/>
              <a:t>6/12/2019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31864" y="551722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dirty="0" smtClean="0">
                <a:cs typeface="B Nazanin" panose="00000400000000000000" pitchFamily="2" charset="-78"/>
              </a:rPr>
              <a:t>پاسخگویی </a:t>
            </a:r>
            <a:r>
              <a:rPr lang="fa-IR" b="1" dirty="0">
                <a:cs typeface="B Nazanin" panose="00000400000000000000" pitchFamily="2" charset="-78"/>
              </a:rPr>
              <a:t>به تتغییرات </a:t>
            </a:r>
            <a:r>
              <a:rPr lang="fa-IR" dirty="0">
                <a:cs typeface="B Nazanin" panose="00000400000000000000" pitchFamily="2" charset="-78"/>
              </a:rPr>
              <a:t>سودمندتر از پیروی یک برنامه از پیش تعیین شده </a:t>
            </a:r>
            <a:r>
              <a:rPr lang="fa-IR" dirty="0" smtClean="0">
                <a:cs typeface="B Nazanin" panose="00000400000000000000" pitchFamily="2" charset="-78"/>
              </a:rPr>
              <a:t>می‌باشد</a:t>
            </a:r>
            <a:r>
              <a:rPr lang="fa-IR" dirty="0">
                <a:cs typeface="B Nazanin" panose="00000400000000000000" pitchFamily="2" charset="-78"/>
              </a:rPr>
              <a:t>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7252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dirty="0">
                <a:cs typeface="B Nazanin" panose="00000400000000000000" pitchFamily="2" charset="-78"/>
              </a:rPr>
              <a:t>بیانیه اجایل</a:t>
            </a:r>
            <a:endParaRPr lang="en-US" sz="3600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92" y="1375221"/>
            <a:ext cx="1582616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09440"/>
            <a:ext cx="1582615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93" y="4063330"/>
            <a:ext cx="1582615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297550"/>
            <a:ext cx="1582616" cy="1143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55280" y="1356360"/>
            <a:ext cx="2103120" cy="914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10400" y="171184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افراد و رابطه </a:t>
            </a:r>
            <a:r>
              <a:rPr lang="fa-IR" dirty="0">
                <a:cs typeface="B Nazanin" panose="00000400000000000000" pitchFamily="2" charset="-78"/>
              </a:rPr>
              <a:t>بین آنها با </a:t>
            </a:r>
            <a:r>
              <a:rPr lang="fa-IR" dirty="0" smtClean="0">
                <a:cs typeface="B Nazanin" panose="00000400000000000000" pitchFamily="2" charset="-78"/>
              </a:rPr>
              <a:t>ارزش‌تر </a:t>
            </a:r>
            <a:r>
              <a:rPr lang="fa-IR" dirty="0">
                <a:cs typeface="B Nazanin" panose="00000400000000000000" pitchFamily="2" charset="-78"/>
              </a:rPr>
              <a:t>و </a:t>
            </a:r>
            <a:r>
              <a:rPr lang="fa-IR" dirty="0" smtClean="0">
                <a:cs typeface="B Nazanin" panose="00000400000000000000" pitchFamily="2" charset="-78"/>
              </a:rPr>
              <a:t>مفیدتر </a:t>
            </a:r>
            <a:r>
              <a:rPr lang="fa-IR" dirty="0">
                <a:cs typeface="B Nazanin" panose="00000400000000000000" pitchFamily="2" charset="-78"/>
              </a:rPr>
              <a:t>از از </a:t>
            </a:r>
            <a:r>
              <a:rPr lang="fa-IR" dirty="0" smtClean="0">
                <a:cs typeface="B Nazanin" panose="00000400000000000000" pitchFamily="2" charset="-78"/>
              </a:rPr>
              <a:t>پروسه‌ها </a:t>
            </a:r>
            <a:r>
              <a:rPr lang="fa-IR" dirty="0">
                <a:cs typeface="B Nazanin" panose="00000400000000000000" pitchFamily="2" charset="-78"/>
              </a:rPr>
              <a:t>و ابزارها است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31864" y="282911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1" dirty="0" smtClean="0">
                <a:cs typeface="B Nazanin" panose="00000400000000000000" pitchFamily="2" charset="-78"/>
              </a:rPr>
              <a:t>محصول </a:t>
            </a:r>
            <a:r>
              <a:rPr lang="fa-IR" b="1" dirty="0">
                <a:cs typeface="B Nazanin" panose="00000400000000000000" pitchFamily="2" charset="-78"/>
              </a:rPr>
              <a:t>نهایی </a:t>
            </a:r>
            <a:r>
              <a:rPr lang="fa-IR" dirty="0">
                <a:cs typeface="B Nazanin" panose="00000400000000000000" pitchFamily="2" charset="-78"/>
              </a:rPr>
              <a:t>که بخوبی کار کند به تهیه و نوشتن اسناد طولانی و </a:t>
            </a:r>
            <a:r>
              <a:rPr lang="fa-IR" dirty="0" smtClean="0">
                <a:cs typeface="B Nazanin" panose="00000400000000000000" pitchFamily="2" charset="-78"/>
              </a:rPr>
              <a:t>بی‌فایده </a:t>
            </a:r>
            <a:r>
              <a:rPr lang="fa-IR" dirty="0">
                <a:cs typeface="B Nazanin" panose="00000400000000000000" pitchFamily="2" charset="-78"/>
              </a:rPr>
              <a:t>ارجعیت دارد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0400" y="3896166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استفاده </a:t>
            </a:r>
            <a:r>
              <a:rPr lang="fa-IR" dirty="0">
                <a:cs typeface="B Nazanin" panose="00000400000000000000" pitchFamily="2" charset="-78"/>
              </a:rPr>
              <a:t>مستقیم از </a:t>
            </a:r>
            <a:r>
              <a:rPr lang="fa-IR" b="1" dirty="0">
                <a:cs typeface="B Nazanin" panose="00000400000000000000" pitchFamily="2" charset="-78"/>
              </a:rPr>
              <a:t>حضور مشتری </a:t>
            </a:r>
            <a:r>
              <a:rPr lang="fa-IR" dirty="0">
                <a:cs typeface="B Nazanin" panose="00000400000000000000" pitchFamily="2" charset="-78"/>
              </a:rPr>
              <a:t>در روند توسعه محصول بهتر از نوشتن یک قرارداد مشخص و پایبندی بدون چون و چرا به آن </a:t>
            </a:r>
            <a:r>
              <a:rPr lang="fa-IR" dirty="0" smtClean="0">
                <a:cs typeface="B Nazanin" panose="00000400000000000000" pitchFamily="2" charset="-78"/>
              </a:rPr>
              <a:t>می‌باشد.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35F77C-1287-45FA-A517-C97FA1ADFBCD}" type="datetime1">
              <a:rPr lang="en-US" smtClean="0"/>
              <a:t>6/12/2019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چارچوب اسکرام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66800" y="4114800"/>
            <a:ext cx="8534400" cy="1752600"/>
          </a:xfrm>
          <a:prstGeom prst="rect">
            <a:avLst/>
          </a:prstGeom>
        </p:spPr>
        <p:txBody>
          <a:bodyPr/>
          <a:lstStyle/>
          <a:p>
            <a:pPr marL="0" indent="0" algn="ct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اسکرام یک </a:t>
            </a:r>
            <a:r>
              <a:rPr lang="fa-IR" dirty="0" smtClean="0">
                <a:solidFill>
                  <a:srgbClr val="00B050"/>
                </a:solidFill>
                <a:cs typeface="B Nazanin" panose="00000400000000000000" pitchFamily="2" charset="-78"/>
              </a:rPr>
              <a:t>چارچوب</a:t>
            </a:r>
            <a:r>
              <a:rPr lang="fa-IR" dirty="0" smtClean="0">
                <a:cs typeface="B Nazanin" panose="00000400000000000000" pitchFamily="2" charset="-78"/>
              </a:rPr>
              <a:t> بر مبنای </a:t>
            </a:r>
            <a:r>
              <a:rPr lang="fa-IR" dirty="0" smtClean="0">
                <a:solidFill>
                  <a:srgbClr val="00B050"/>
                </a:solidFill>
                <a:cs typeface="B Nazanin" panose="00000400000000000000" pitchFamily="2" charset="-78"/>
              </a:rPr>
              <a:t>متودولوژی</a:t>
            </a:r>
            <a:r>
              <a:rPr lang="fa-IR" dirty="0" smtClean="0">
                <a:cs typeface="B Nazanin" panose="00000400000000000000" pitchFamily="2" charset="-78"/>
              </a:rPr>
              <a:t> اجایل می‌باشد که برای توسعه محصولات و سرویس‌های </a:t>
            </a:r>
            <a:r>
              <a:rPr lang="fa-IR" dirty="0" smtClean="0">
                <a:solidFill>
                  <a:srgbClr val="00B050"/>
                </a:solidFill>
                <a:cs typeface="B Nazanin" panose="00000400000000000000" pitchFamily="2" charset="-78"/>
              </a:rPr>
              <a:t>خلاقانه</a:t>
            </a:r>
            <a:r>
              <a:rPr lang="fa-IR" dirty="0" smtClean="0">
                <a:cs typeface="B Nazanin" panose="00000400000000000000" pitchFamily="2" charset="-78"/>
              </a:rPr>
              <a:t> بکار می‌رود.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EFBFDE-04C0-4017-BA05-29EA82D29354}" type="datetime1">
              <a:rPr lang="en-US" smtClean="0"/>
              <a:t>6/12/2019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6340" y="533400"/>
            <a:ext cx="3931920" cy="6248400"/>
          </a:xfrm>
          <a:prstGeom prst="rect">
            <a:avLst/>
          </a:prstGeom>
          <a:ln w="6350" cap="rnd">
            <a:noFill/>
            <a:rou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153400" y="533400"/>
            <a:ext cx="3931920" cy="6248400"/>
          </a:xfrm>
          <a:prstGeom prst="rect">
            <a:avLst/>
          </a:prstGeom>
          <a:ln w="6350" cap="rnd">
            <a:noFill/>
            <a:rou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069080" y="533400"/>
            <a:ext cx="3931920" cy="6248400"/>
          </a:xfrm>
          <a:prstGeom prst="rect">
            <a:avLst/>
          </a:prstGeom>
          <a:ln w="6350" cap="rnd">
            <a:noFill/>
            <a:rou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8784" y="609476"/>
            <a:ext cx="3808284" cy="822960"/>
            <a:chOff x="113851" y="1822419"/>
            <a:chExt cx="4024796" cy="1357884"/>
          </a:xfrm>
        </p:grpSpPr>
        <p:sp>
          <p:nvSpPr>
            <p:cNvPr id="8" name="Rounded Rectangle 7"/>
            <p:cNvSpPr/>
            <p:nvPr/>
          </p:nvSpPr>
          <p:spPr>
            <a:xfrm>
              <a:off x="852937" y="1957044"/>
              <a:ext cx="3285710" cy="108863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 rtl="1"/>
              <a:r>
                <a:rPr lang="fa-IR" b="1" dirty="0" smtClean="0">
                  <a:cs typeface="B Nazanin" panose="00000400000000000000" pitchFamily="2" charset="-78"/>
                </a:rPr>
                <a:t>نقش‌های </a:t>
              </a:r>
              <a:r>
                <a:rPr lang="fa-IR" b="1" dirty="0">
                  <a:cs typeface="B Nazanin" panose="00000400000000000000" pitchFamily="2" charset="-78"/>
                </a:rPr>
                <a:t>اسکرام (</a:t>
              </a:r>
              <a:r>
                <a:rPr lang="en-US" b="1" dirty="0">
                  <a:cs typeface="B Nazanin" panose="00000400000000000000" pitchFamily="2" charset="-78"/>
                </a:rPr>
                <a:t>Scrum Roles</a:t>
              </a:r>
              <a:r>
                <a:rPr lang="fa-IR" b="1" dirty="0" smtClean="0">
                  <a:cs typeface="B Nazanin" panose="00000400000000000000" pitchFamily="2" charset="-78"/>
                </a:rPr>
                <a:t>)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851" y="1822419"/>
              <a:ext cx="869748" cy="1357884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42500" y="609476"/>
            <a:ext cx="3808284" cy="822960"/>
            <a:chOff x="113851" y="1822419"/>
            <a:chExt cx="4024796" cy="1357884"/>
          </a:xfrm>
        </p:grpSpPr>
        <p:sp>
          <p:nvSpPr>
            <p:cNvPr id="11" name="Rounded Rectangle 10"/>
            <p:cNvSpPr/>
            <p:nvPr/>
          </p:nvSpPr>
          <p:spPr>
            <a:xfrm>
              <a:off x="852937" y="1957044"/>
              <a:ext cx="3285710" cy="108863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 rtl="1"/>
              <a:r>
                <a:rPr lang="fa-IR" b="1" dirty="0" smtClean="0">
                  <a:cs typeface="B Nazanin" panose="00000400000000000000" pitchFamily="2" charset="-78"/>
                </a:rPr>
                <a:t>پروسه‌های اسکرام (</a:t>
              </a:r>
              <a:r>
                <a:rPr lang="en-US" b="1" dirty="0" smtClean="0">
                  <a:cs typeface="B Nazanin" panose="00000400000000000000" pitchFamily="2" charset="-78"/>
                </a:rPr>
                <a:t>Processes</a:t>
              </a:r>
              <a:r>
                <a:rPr lang="fa-IR" b="1" dirty="0" smtClean="0">
                  <a:cs typeface="B Nazanin" panose="00000400000000000000" pitchFamily="2" charset="-78"/>
                </a:rPr>
                <a:t>)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13851" y="1822419"/>
              <a:ext cx="869748" cy="1357884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186216" y="609476"/>
            <a:ext cx="3808284" cy="822960"/>
            <a:chOff x="113851" y="1822419"/>
            <a:chExt cx="4024796" cy="1357884"/>
          </a:xfrm>
        </p:grpSpPr>
        <p:sp>
          <p:nvSpPr>
            <p:cNvPr id="14" name="Rounded Rectangle 13"/>
            <p:cNvSpPr/>
            <p:nvPr/>
          </p:nvSpPr>
          <p:spPr>
            <a:xfrm>
              <a:off x="852937" y="1957044"/>
              <a:ext cx="3285710" cy="108863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fa-IR" b="1" dirty="0" smtClean="0">
                  <a:cs typeface="B Nazanin" panose="00000400000000000000" pitchFamily="2" charset="-78"/>
                </a:rPr>
                <a:t>مصنوعات اسکرام (</a:t>
              </a:r>
              <a:r>
                <a:rPr lang="en-US" b="1" dirty="0" smtClean="0">
                  <a:cs typeface="B Nazanin" panose="00000400000000000000" pitchFamily="2" charset="-78"/>
                </a:rPr>
                <a:t>Artifacts</a:t>
              </a:r>
              <a:r>
                <a:rPr lang="fa-IR" b="1" dirty="0" smtClean="0">
                  <a:cs typeface="B Nazanin" panose="00000400000000000000" pitchFamily="2" charset="-78"/>
                </a:rPr>
                <a:t>)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13851" y="1822419"/>
              <a:ext cx="869748" cy="1357884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8784" y="1670148"/>
            <a:ext cx="3808284" cy="822960"/>
            <a:chOff x="113851" y="1822419"/>
            <a:chExt cx="4024796" cy="1357884"/>
          </a:xfrm>
        </p:grpSpPr>
        <p:sp>
          <p:nvSpPr>
            <p:cNvPr id="17" name="Rounded Rectangle 16"/>
            <p:cNvSpPr/>
            <p:nvPr/>
          </p:nvSpPr>
          <p:spPr>
            <a:xfrm>
              <a:off x="852937" y="1957044"/>
              <a:ext cx="3285710" cy="108863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 rtl="1"/>
              <a:r>
                <a:rPr lang="fa-IR" b="1" dirty="0" smtClean="0">
                  <a:cs typeface="B Nazanin" panose="00000400000000000000" pitchFamily="2" charset="-78"/>
                </a:rPr>
                <a:t>اسکرام مستر (</a:t>
              </a:r>
              <a:r>
                <a:rPr lang="en-US" b="1" dirty="0" smtClean="0">
                  <a:cs typeface="B Nazanin" panose="00000400000000000000" pitchFamily="2" charset="-78"/>
                </a:rPr>
                <a:t>Scrum Master</a:t>
              </a:r>
              <a:r>
                <a:rPr lang="fa-IR" b="1" dirty="0" smtClean="0">
                  <a:cs typeface="B Nazanin" panose="00000400000000000000" pitchFamily="2" charset="-78"/>
                </a:rPr>
                <a:t>)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13851" y="1822419"/>
              <a:ext cx="869748" cy="1357884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8784" y="2526638"/>
            <a:ext cx="3808284" cy="822960"/>
            <a:chOff x="113851" y="1822419"/>
            <a:chExt cx="4024796" cy="1357884"/>
          </a:xfrm>
        </p:grpSpPr>
        <p:sp>
          <p:nvSpPr>
            <p:cNvPr id="20" name="Rounded Rectangle 19"/>
            <p:cNvSpPr/>
            <p:nvPr/>
          </p:nvSpPr>
          <p:spPr>
            <a:xfrm>
              <a:off x="852937" y="1957044"/>
              <a:ext cx="3285710" cy="108863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 rtl="1"/>
              <a:r>
                <a:rPr lang="fa-IR" b="1" dirty="0" smtClean="0">
                  <a:cs typeface="B Nazanin" panose="00000400000000000000" pitchFamily="2" charset="-78"/>
                </a:rPr>
                <a:t>مالک محصول (</a:t>
              </a:r>
              <a:r>
                <a:rPr lang="en-US" b="1" dirty="0" smtClean="0">
                  <a:cs typeface="B Nazanin" panose="00000400000000000000" pitchFamily="2" charset="-78"/>
                </a:rPr>
                <a:t>Product Owner</a:t>
              </a:r>
              <a:r>
                <a:rPr lang="fa-IR" b="1" dirty="0" smtClean="0">
                  <a:cs typeface="B Nazanin" panose="00000400000000000000" pitchFamily="2" charset="-78"/>
                </a:rPr>
                <a:t>)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13851" y="1822419"/>
              <a:ext cx="869748" cy="1357884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8784" y="3383128"/>
            <a:ext cx="3808284" cy="822960"/>
            <a:chOff x="113851" y="1822419"/>
            <a:chExt cx="4024796" cy="1357884"/>
          </a:xfrm>
        </p:grpSpPr>
        <p:sp>
          <p:nvSpPr>
            <p:cNvPr id="23" name="Rounded Rectangle 22"/>
            <p:cNvSpPr/>
            <p:nvPr/>
          </p:nvSpPr>
          <p:spPr>
            <a:xfrm>
              <a:off x="852937" y="1957044"/>
              <a:ext cx="3285710" cy="108863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 rtl="1"/>
              <a:r>
                <a:rPr lang="fa-IR" b="1" dirty="0" smtClean="0">
                  <a:cs typeface="B Nazanin" panose="00000400000000000000" pitchFamily="2" charset="-78"/>
                </a:rPr>
                <a:t>تیم توسعه (</a:t>
              </a:r>
              <a:r>
                <a:rPr lang="en-US" b="1" dirty="0" smtClean="0">
                  <a:cs typeface="B Nazanin" panose="00000400000000000000" pitchFamily="2" charset="-78"/>
                </a:rPr>
                <a:t>Development Team</a:t>
              </a:r>
              <a:r>
                <a:rPr lang="fa-IR" b="1" dirty="0" smtClean="0">
                  <a:cs typeface="B Nazanin" panose="00000400000000000000" pitchFamily="2" charset="-78"/>
                </a:rPr>
                <a:t>)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13851" y="1822419"/>
              <a:ext cx="869748" cy="1357884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42500" y="1670148"/>
            <a:ext cx="3808284" cy="822960"/>
            <a:chOff x="113851" y="1822419"/>
            <a:chExt cx="4024796" cy="1357884"/>
          </a:xfrm>
        </p:grpSpPr>
        <p:sp>
          <p:nvSpPr>
            <p:cNvPr id="26" name="Rounded Rectangle 25"/>
            <p:cNvSpPr/>
            <p:nvPr/>
          </p:nvSpPr>
          <p:spPr>
            <a:xfrm>
              <a:off x="852937" y="1957044"/>
              <a:ext cx="3285710" cy="108863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 rtl="1"/>
              <a:r>
                <a:rPr lang="fa-IR" b="1" dirty="0" smtClean="0">
                  <a:cs typeface="B Nazanin" panose="00000400000000000000" pitchFamily="2" charset="-78"/>
                </a:rPr>
                <a:t>جلسه برنامه‌ریزی اسپرینت   (</a:t>
              </a:r>
              <a:r>
                <a:rPr lang="en-US" b="1" dirty="0" smtClean="0">
                  <a:cs typeface="B Nazanin" panose="00000400000000000000" pitchFamily="2" charset="-78"/>
                </a:rPr>
                <a:t>Sprint Planning</a:t>
              </a:r>
              <a:r>
                <a:rPr lang="fa-IR" b="1" dirty="0" smtClean="0">
                  <a:cs typeface="B Nazanin" panose="00000400000000000000" pitchFamily="2" charset="-78"/>
                </a:rPr>
                <a:t>)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13851" y="1822419"/>
              <a:ext cx="869748" cy="1357884"/>
            </a:xfrm>
            <a:prstGeom prst="ellipse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42500" y="2525298"/>
            <a:ext cx="3808284" cy="822960"/>
            <a:chOff x="113851" y="1822419"/>
            <a:chExt cx="4024796" cy="1357884"/>
          </a:xfrm>
        </p:grpSpPr>
        <p:sp>
          <p:nvSpPr>
            <p:cNvPr id="29" name="Rounded Rectangle 28"/>
            <p:cNvSpPr/>
            <p:nvPr/>
          </p:nvSpPr>
          <p:spPr>
            <a:xfrm>
              <a:off x="852937" y="1957044"/>
              <a:ext cx="3285710" cy="108863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 rtl="1"/>
              <a:r>
                <a:rPr lang="fa-IR" b="1" dirty="0" smtClean="0">
                  <a:cs typeface="B Nazanin" panose="00000400000000000000" pitchFamily="2" charset="-78"/>
                </a:rPr>
                <a:t>اسپرینت (</a:t>
              </a:r>
              <a:r>
                <a:rPr lang="en-US" b="1" dirty="0" smtClean="0">
                  <a:cs typeface="B Nazanin" panose="00000400000000000000" pitchFamily="2" charset="-78"/>
                </a:rPr>
                <a:t>Sprint</a:t>
              </a:r>
              <a:r>
                <a:rPr lang="fa-IR" b="1" dirty="0" smtClean="0">
                  <a:cs typeface="B Nazanin" panose="00000400000000000000" pitchFamily="2" charset="-78"/>
                </a:rPr>
                <a:t>)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13851" y="1822419"/>
              <a:ext cx="869748" cy="1357884"/>
            </a:xfrm>
            <a:prstGeom prst="ellipse">
              <a:avLst/>
            </a:prstGeom>
            <a:blipFill dpi="0"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42500" y="3383128"/>
            <a:ext cx="3808284" cy="822960"/>
            <a:chOff x="113851" y="1822419"/>
            <a:chExt cx="4024796" cy="1357884"/>
          </a:xfrm>
        </p:grpSpPr>
        <p:sp>
          <p:nvSpPr>
            <p:cNvPr id="32" name="Rounded Rectangle 31"/>
            <p:cNvSpPr/>
            <p:nvPr/>
          </p:nvSpPr>
          <p:spPr>
            <a:xfrm>
              <a:off x="852937" y="1957044"/>
              <a:ext cx="3285710" cy="108863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 rtl="1"/>
              <a:r>
                <a:rPr lang="fa-IR" b="1" dirty="0" smtClean="0">
                  <a:cs typeface="B Nazanin" panose="00000400000000000000" pitchFamily="2" charset="-78"/>
                </a:rPr>
                <a:t>جلسه روزانه (</a:t>
              </a:r>
              <a:r>
                <a:rPr lang="en-US" b="1" dirty="0" smtClean="0">
                  <a:cs typeface="B Nazanin" panose="00000400000000000000" pitchFamily="2" charset="-78"/>
                </a:rPr>
                <a:t>Daily Scrum</a:t>
              </a:r>
              <a:r>
                <a:rPr lang="fa-IR" b="1" dirty="0" smtClean="0">
                  <a:cs typeface="B Nazanin" panose="00000400000000000000" pitchFamily="2" charset="-78"/>
                </a:rPr>
                <a:t>)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13851" y="1822419"/>
              <a:ext cx="869748" cy="1357884"/>
            </a:xfrm>
            <a:prstGeom prst="ellipse">
              <a:avLst/>
            </a:prstGeom>
            <a:blipFill dpi="0"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42500" y="4240958"/>
            <a:ext cx="3808284" cy="822960"/>
            <a:chOff x="113851" y="1822419"/>
            <a:chExt cx="4024796" cy="1357884"/>
          </a:xfrm>
        </p:grpSpPr>
        <p:sp>
          <p:nvSpPr>
            <p:cNvPr id="35" name="Rounded Rectangle 34"/>
            <p:cNvSpPr/>
            <p:nvPr/>
          </p:nvSpPr>
          <p:spPr>
            <a:xfrm>
              <a:off x="852937" y="1957044"/>
              <a:ext cx="3285710" cy="108863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 rtl="1"/>
              <a:r>
                <a:rPr lang="fa-IR" b="1" dirty="0" smtClean="0">
                  <a:cs typeface="B Nazanin" panose="00000400000000000000" pitchFamily="2" charset="-78"/>
                </a:rPr>
                <a:t>بازبینی اسپرینت (</a:t>
              </a:r>
              <a:r>
                <a:rPr lang="en-US" b="1" dirty="0" smtClean="0">
                  <a:cs typeface="B Nazanin" panose="00000400000000000000" pitchFamily="2" charset="-78"/>
                </a:rPr>
                <a:t>Sprint Review</a:t>
              </a:r>
              <a:r>
                <a:rPr lang="fa-IR" b="1" dirty="0" smtClean="0">
                  <a:cs typeface="B Nazanin" panose="00000400000000000000" pitchFamily="2" charset="-78"/>
                </a:rPr>
                <a:t>)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13851" y="1822419"/>
              <a:ext cx="869748" cy="1357884"/>
            </a:xfrm>
            <a:prstGeom prst="ellipse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42500" y="5099899"/>
            <a:ext cx="3808284" cy="822960"/>
            <a:chOff x="113851" y="1822419"/>
            <a:chExt cx="4024796" cy="1357884"/>
          </a:xfrm>
        </p:grpSpPr>
        <p:sp>
          <p:nvSpPr>
            <p:cNvPr id="38" name="Rounded Rectangle 37"/>
            <p:cNvSpPr/>
            <p:nvPr/>
          </p:nvSpPr>
          <p:spPr>
            <a:xfrm>
              <a:off x="852937" y="1957044"/>
              <a:ext cx="3285710" cy="108863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 rtl="1"/>
              <a:r>
                <a:rPr lang="fa-IR" b="1" dirty="0" smtClean="0">
                  <a:cs typeface="B Nazanin" panose="00000400000000000000" pitchFamily="2" charset="-78"/>
                </a:rPr>
                <a:t>جلسه رترو (</a:t>
              </a:r>
              <a:r>
                <a:rPr lang="en-US" b="1" dirty="0" smtClean="0">
                  <a:cs typeface="B Nazanin" panose="00000400000000000000" pitchFamily="2" charset="-78"/>
                </a:rPr>
                <a:t>Retrospective</a:t>
              </a:r>
              <a:r>
                <a:rPr lang="fa-IR" b="1" dirty="0" smtClean="0">
                  <a:cs typeface="B Nazanin" panose="00000400000000000000" pitchFamily="2" charset="-78"/>
                </a:rPr>
                <a:t>)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13851" y="1822419"/>
              <a:ext cx="869748" cy="1357884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142500" y="5958840"/>
            <a:ext cx="3808284" cy="822960"/>
            <a:chOff x="113851" y="1822419"/>
            <a:chExt cx="4024796" cy="1357884"/>
          </a:xfrm>
        </p:grpSpPr>
        <p:sp>
          <p:nvSpPr>
            <p:cNvPr id="41" name="Rounded Rectangle 40"/>
            <p:cNvSpPr/>
            <p:nvPr/>
          </p:nvSpPr>
          <p:spPr>
            <a:xfrm>
              <a:off x="852937" y="1957044"/>
              <a:ext cx="3285710" cy="108863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 rtl="1"/>
              <a:r>
                <a:rPr lang="fa-IR" b="1" dirty="0" smtClean="0">
                  <a:cs typeface="B Nazanin" panose="00000400000000000000" pitchFamily="2" charset="-78"/>
                </a:rPr>
                <a:t>جلسه اصلاح بک‌لاگ        (</a:t>
              </a:r>
              <a:r>
                <a:rPr lang="en-US" b="1" dirty="0" smtClean="0">
                  <a:cs typeface="B Nazanin" panose="00000400000000000000" pitchFamily="2" charset="-78"/>
                </a:rPr>
                <a:t>Backlog Grooming</a:t>
              </a:r>
              <a:r>
                <a:rPr lang="fa-IR" b="1" dirty="0" smtClean="0">
                  <a:cs typeface="B Nazanin" panose="00000400000000000000" pitchFamily="2" charset="-78"/>
                </a:rPr>
                <a:t>)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13851" y="1822419"/>
              <a:ext cx="869748" cy="1357884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186216" y="1670148"/>
            <a:ext cx="3808284" cy="822960"/>
            <a:chOff x="113851" y="1822419"/>
            <a:chExt cx="4024796" cy="1357884"/>
          </a:xfrm>
        </p:grpSpPr>
        <p:sp>
          <p:nvSpPr>
            <p:cNvPr id="44" name="Rounded Rectangle 43"/>
            <p:cNvSpPr/>
            <p:nvPr/>
          </p:nvSpPr>
          <p:spPr>
            <a:xfrm>
              <a:off x="852937" y="1957044"/>
              <a:ext cx="3285710" cy="108863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 rtl="1"/>
              <a:r>
                <a:rPr lang="fa-IR" b="1" dirty="0" smtClean="0">
                  <a:cs typeface="B Nazanin" panose="00000400000000000000" pitchFamily="2" charset="-78"/>
                </a:rPr>
                <a:t>بک‌لاگ محصول                (</a:t>
              </a:r>
              <a:r>
                <a:rPr lang="en-US" b="1" dirty="0" smtClean="0">
                  <a:cs typeface="B Nazanin" panose="00000400000000000000" pitchFamily="2" charset="-78"/>
                </a:rPr>
                <a:t>Product Backlog</a:t>
              </a:r>
              <a:r>
                <a:rPr lang="fa-IR" b="1" dirty="0" smtClean="0">
                  <a:cs typeface="B Nazanin" panose="00000400000000000000" pitchFamily="2" charset="-78"/>
                </a:rPr>
                <a:t>)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113851" y="1822419"/>
              <a:ext cx="869748" cy="1357884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86216" y="2525298"/>
            <a:ext cx="3808284" cy="822960"/>
            <a:chOff x="113851" y="1822419"/>
            <a:chExt cx="4024796" cy="1357884"/>
          </a:xfrm>
        </p:grpSpPr>
        <p:sp>
          <p:nvSpPr>
            <p:cNvPr id="47" name="Rounded Rectangle 46"/>
            <p:cNvSpPr/>
            <p:nvPr/>
          </p:nvSpPr>
          <p:spPr>
            <a:xfrm>
              <a:off x="852937" y="1957044"/>
              <a:ext cx="3285710" cy="108863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 rtl="1"/>
              <a:r>
                <a:rPr lang="fa-IR" b="1" dirty="0" smtClean="0">
                  <a:cs typeface="B Nazanin" panose="00000400000000000000" pitchFamily="2" charset="-78"/>
                </a:rPr>
                <a:t>بک‌لاگ اسپرینت                  (</a:t>
              </a:r>
              <a:r>
                <a:rPr lang="en-US" b="1" dirty="0" smtClean="0">
                  <a:cs typeface="B Nazanin" panose="00000400000000000000" pitchFamily="2" charset="-78"/>
                </a:rPr>
                <a:t>Sprint Backlog</a:t>
              </a:r>
              <a:r>
                <a:rPr lang="fa-IR" b="1" dirty="0" smtClean="0">
                  <a:cs typeface="B Nazanin" panose="00000400000000000000" pitchFamily="2" charset="-78"/>
                </a:rPr>
                <a:t>)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13851" y="1822419"/>
              <a:ext cx="869748" cy="1357884"/>
            </a:xfrm>
            <a:prstGeom prst="ellipse">
              <a:avLst/>
            </a:prstGeom>
            <a:blipFill dpi="0"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186216" y="3383128"/>
            <a:ext cx="3808284" cy="822960"/>
            <a:chOff x="113851" y="1822419"/>
            <a:chExt cx="4024796" cy="1357884"/>
          </a:xfrm>
        </p:grpSpPr>
        <p:sp>
          <p:nvSpPr>
            <p:cNvPr id="50" name="Rounded Rectangle 49"/>
            <p:cNvSpPr/>
            <p:nvPr/>
          </p:nvSpPr>
          <p:spPr>
            <a:xfrm>
              <a:off x="852937" y="1957044"/>
              <a:ext cx="3285710" cy="108863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 rtl="1"/>
              <a:r>
                <a:rPr lang="fa-IR" b="1" dirty="0" smtClean="0">
                  <a:cs typeface="B Nazanin" panose="00000400000000000000" pitchFamily="2" charset="-78"/>
                </a:rPr>
                <a:t>نمودار برن‌داون                       (</a:t>
              </a:r>
              <a:r>
                <a:rPr lang="en-US" b="1" dirty="0" smtClean="0">
                  <a:cs typeface="B Nazanin" panose="00000400000000000000" pitchFamily="2" charset="-78"/>
                </a:rPr>
                <a:t>Burn down Chart</a:t>
              </a:r>
              <a:r>
                <a:rPr lang="fa-IR" b="1" dirty="0" smtClean="0">
                  <a:cs typeface="B Nazanin" panose="00000400000000000000" pitchFamily="2" charset="-78"/>
                </a:rPr>
                <a:t>)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13851" y="1822419"/>
              <a:ext cx="869748" cy="1357884"/>
            </a:xfrm>
            <a:prstGeom prst="ellipse">
              <a:avLst/>
            </a:prstGeom>
            <a:blipFill dpi="0"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186216" y="4240958"/>
            <a:ext cx="3808284" cy="822960"/>
            <a:chOff x="113851" y="1822419"/>
            <a:chExt cx="4024796" cy="1357884"/>
          </a:xfrm>
        </p:grpSpPr>
        <p:sp>
          <p:nvSpPr>
            <p:cNvPr id="53" name="Rounded Rectangle 52"/>
            <p:cNvSpPr/>
            <p:nvPr/>
          </p:nvSpPr>
          <p:spPr>
            <a:xfrm>
              <a:off x="852937" y="1957044"/>
              <a:ext cx="3285710" cy="108863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 rtl="1"/>
              <a:r>
                <a:rPr lang="fa-IR" b="1" dirty="0" smtClean="0">
                  <a:cs typeface="B Nazanin" panose="00000400000000000000" pitchFamily="2" charset="-78"/>
                </a:rPr>
                <a:t>تخته کانبان (</a:t>
              </a:r>
              <a:r>
                <a:rPr lang="en-US" b="1" dirty="0" smtClean="0">
                  <a:cs typeface="B Nazanin" panose="00000400000000000000" pitchFamily="2" charset="-78"/>
                </a:rPr>
                <a:t>Kanban Board</a:t>
              </a:r>
              <a:r>
                <a:rPr lang="fa-IR" b="1" dirty="0" smtClean="0">
                  <a:cs typeface="B Nazanin" panose="00000400000000000000" pitchFamily="2" charset="-78"/>
                </a:rPr>
                <a:t>)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13851" y="1822419"/>
              <a:ext cx="869748" cy="1357884"/>
            </a:xfrm>
            <a:prstGeom prst="ellipse">
              <a:avLst/>
            </a:prstGeom>
            <a:blipFill dpi="0"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4711294" y="0"/>
            <a:ext cx="2769412" cy="4103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 smtClean="0">
                <a:cs typeface="B Nazanin" panose="00000400000000000000" pitchFamily="2" charset="-78"/>
              </a:rPr>
              <a:t>اجزای اسکرام</a:t>
            </a:r>
            <a:endParaRPr lang="en-US" sz="28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30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28" y="2440960"/>
            <a:ext cx="2923075" cy="25257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71" y="5047729"/>
            <a:ext cx="1476375" cy="1552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11" y="5354262"/>
            <a:ext cx="1990725" cy="1495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69" y="3636685"/>
            <a:ext cx="1916980" cy="1422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573" y="3316613"/>
            <a:ext cx="1743075" cy="1390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3" y="1029089"/>
            <a:ext cx="389369" cy="5145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92" y="857421"/>
            <a:ext cx="469697" cy="3816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28" y="1674453"/>
            <a:ext cx="726597" cy="11309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26" y="514739"/>
            <a:ext cx="409575" cy="5143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6628" y="2805453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100" b="1" i="1" u="sng" dirty="0" smtClean="0">
                <a:cs typeface="B Nazanin" panose="00000400000000000000" pitchFamily="2" charset="-78"/>
              </a:rPr>
              <a:t>بک لاگ محصول</a:t>
            </a:r>
            <a:endParaRPr lang="en-US" sz="1100" b="1" i="1" u="sng" dirty="0">
              <a:cs typeface="B Nazanin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1612" y="1281829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100" b="1" i="1" u="sng" dirty="0" smtClean="0">
                <a:cs typeface="B Nazanin" panose="00000400000000000000" pitchFamily="2" charset="-78"/>
              </a:rPr>
              <a:t>مالک محصول</a:t>
            </a:r>
            <a:endParaRPr lang="en-US" sz="1100" b="1" i="1" u="sng" dirty="0">
              <a:cs typeface="B Nazanin" panose="00000400000000000000" pitchFamily="2" charset="-7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76" y="268389"/>
            <a:ext cx="2028825" cy="1381125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2110980" y="1453496"/>
            <a:ext cx="3348733" cy="620399"/>
          </a:xfrm>
          <a:prstGeom prst="rightArrow">
            <a:avLst>
              <a:gd name="adj1" fmla="val 41960"/>
              <a:gd name="adj2" fmla="val 10444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96181" y="468528"/>
            <a:ext cx="120046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sz="1100" b="1" i="1" u="sng" dirty="0" smtClean="0">
                <a:cs typeface="B Nazanin" panose="00000400000000000000" pitchFamily="2" charset="-78"/>
              </a:rPr>
              <a:t>برنامه‌ریزی اسپرینت</a:t>
            </a:r>
            <a:endParaRPr lang="en-US" sz="1100" b="1" i="1" u="sng" dirty="0">
              <a:cs typeface="B Nazanin" panose="00000400000000000000" pitchFamily="2" charset="-78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85" y="1092407"/>
            <a:ext cx="1079331" cy="102668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02598" y="2119088"/>
            <a:ext cx="104978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sz="1100" b="1" i="1" u="sng" dirty="0" smtClean="0">
                <a:cs typeface="B Nazanin" panose="00000400000000000000" pitchFamily="2" charset="-78"/>
              </a:rPr>
              <a:t>بک لاگ اسپرینت</a:t>
            </a:r>
            <a:endParaRPr lang="en-US" sz="1100" b="1" i="1" u="sng" dirty="0">
              <a:cs typeface="B Nazanin" panose="00000400000000000000" pitchFamily="2" charset="-7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06696" y="1616261"/>
            <a:ext cx="3994981" cy="3383714"/>
            <a:chOff x="4907949" y="1703675"/>
            <a:chExt cx="3994981" cy="3383714"/>
          </a:xfrm>
        </p:grpSpPr>
        <p:sp>
          <p:nvSpPr>
            <p:cNvPr id="24" name="Block Arc 23"/>
            <p:cNvSpPr/>
            <p:nvPr/>
          </p:nvSpPr>
          <p:spPr>
            <a:xfrm>
              <a:off x="4907949" y="1703675"/>
              <a:ext cx="3870294" cy="3383714"/>
            </a:xfrm>
            <a:prstGeom prst="blockArc">
              <a:avLst>
                <a:gd name="adj1" fmla="val 16210706"/>
                <a:gd name="adj2" fmla="val 13878"/>
                <a:gd name="adj3" fmla="val 868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8352500" y="3250274"/>
              <a:ext cx="550430" cy="465512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06617" y="2878435"/>
            <a:ext cx="4569249" cy="3197632"/>
            <a:chOff x="4182931" y="2841158"/>
            <a:chExt cx="4569249" cy="3197632"/>
          </a:xfrm>
        </p:grpSpPr>
        <p:sp>
          <p:nvSpPr>
            <p:cNvPr id="27" name="Block Arc 26"/>
            <p:cNvSpPr/>
            <p:nvPr/>
          </p:nvSpPr>
          <p:spPr>
            <a:xfrm rot="5698819">
              <a:off x="4918997" y="2105092"/>
              <a:ext cx="3097118" cy="4569249"/>
            </a:xfrm>
            <a:prstGeom prst="blockArc">
              <a:avLst>
                <a:gd name="adj1" fmla="val 16352994"/>
                <a:gd name="adj2" fmla="val 26540"/>
                <a:gd name="adj3" fmla="val 10287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16200000">
              <a:off x="5902448" y="5557063"/>
              <a:ext cx="560704" cy="40275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38121" y="3885558"/>
            <a:ext cx="1658933" cy="2259533"/>
            <a:chOff x="3714435" y="3848281"/>
            <a:chExt cx="1658933" cy="2259533"/>
          </a:xfrm>
        </p:grpSpPr>
        <p:sp>
          <p:nvSpPr>
            <p:cNvPr id="30" name="Block Arc 29"/>
            <p:cNvSpPr/>
            <p:nvPr/>
          </p:nvSpPr>
          <p:spPr>
            <a:xfrm rot="13799656">
              <a:off x="3557740" y="4292187"/>
              <a:ext cx="2259533" cy="1371722"/>
            </a:xfrm>
            <a:prstGeom prst="blockArc">
              <a:avLst>
                <a:gd name="adj1" fmla="val 13395192"/>
                <a:gd name="adj2" fmla="val 18697750"/>
                <a:gd name="adj3" fmla="val 2164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20019037">
              <a:off x="3714435" y="4716126"/>
              <a:ext cx="559739" cy="336574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Block Arc 31"/>
          <p:cNvSpPr/>
          <p:nvPr/>
        </p:nvSpPr>
        <p:spPr>
          <a:xfrm rot="16200000">
            <a:off x="3125046" y="1861158"/>
            <a:ext cx="3870294" cy="3383714"/>
          </a:xfrm>
          <a:prstGeom prst="blockArc">
            <a:avLst>
              <a:gd name="adj1" fmla="val 16043666"/>
              <a:gd name="adj2" fmla="val 13878"/>
              <a:gd name="adj3" fmla="val 868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221629" y="4362341"/>
            <a:ext cx="1148971" cy="1600799"/>
            <a:chOff x="8397943" y="4325064"/>
            <a:chExt cx="1148971" cy="1600799"/>
          </a:xfrm>
        </p:grpSpPr>
        <p:sp>
          <p:nvSpPr>
            <p:cNvPr id="34" name="Block Arc 33"/>
            <p:cNvSpPr/>
            <p:nvPr/>
          </p:nvSpPr>
          <p:spPr>
            <a:xfrm rot="15346131" flipH="1">
              <a:off x="8172029" y="4550978"/>
              <a:ext cx="1600799" cy="1148971"/>
            </a:xfrm>
            <a:prstGeom prst="blockArc">
              <a:avLst>
                <a:gd name="adj1" fmla="val 13252315"/>
                <a:gd name="adj2" fmla="val 18929793"/>
                <a:gd name="adj3" fmla="val 2431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 rot="7078344" flipH="1">
              <a:off x="8556370" y="5489874"/>
              <a:ext cx="462680" cy="22787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312" y="6080227"/>
            <a:ext cx="582662" cy="70157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88" y="3723119"/>
            <a:ext cx="1485900" cy="1447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844" y="1071778"/>
            <a:ext cx="986412" cy="83297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844" y="2152594"/>
            <a:ext cx="986412" cy="819206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7018036" y="507264"/>
            <a:ext cx="2134896" cy="1865958"/>
            <a:chOff x="7194350" y="469987"/>
            <a:chExt cx="2134896" cy="1865958"/>
          </a:xfrm>
        </p:grpSpPr>
        <p:sp>
          <p:nvSpPr>
            <p:cNvPr id="41" name="Block Arc 40"/>
            <p:cNvSpPr/>
            <p:nvPr/>
          </p:nvSpPr>
          <p:spPr>
            <a:xfrm rot="16200000">
              <a:off x="7436147" y="442846"/>
              <a:ext cx="1865958" cy="1920240"/>
            </a:xfrm>
            <a:prstGeom prst="blockArc">
              <a:avLst>
                <a:gd name="adj1" fmla="val 16879647"/>
                <a:gd name="adj2" fmla="val 12464639"/>
                <a:gd name="adj3" fmla="val 14298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11865115">
              <a:off x="7194350" y="1129987"/>
              <a:ext cx="553882" cy="402465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31" y="789364"/>
            <a:ext cx="1325796" cy="141829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62" y="818069"/>
            <a:ext cx="447619" cy="43809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31" y="5177224"/>
            <a:ext cx="1095375" cy="67627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990600" y="5898841"/>
            <a:ext cx="120046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b="1" i="1" u="sng" dirty="0" smtClean="0">
                <a:cs typeface="B Nazanin" panose="00000400000000000000" pitchFamily="2" charset="-78"/>
              </a:rPr>
              <a:t>تیم توسعه</a:t>
            </a:r>
            <a:endParaRPr lang="en-US" sz="1100" b="1" i="1" u="sng" dirty="0">
              <a:cs typeface="B Nazanin" panose="00000400000000000000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24567" y="5100498"/>
            <a:ext cx="645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00" b="1" i="1" dirty="0" smtClean="0">
                <a:cs typeface="B Nazanin" panose="00000400000000000000" pitchFamily="2" charset="-78"/>
              </a:rPr>
              <a:t>ذینفعـان</a:t>
            </a:r>
            <a:endParaRPr lang="en-US" sz="1000" b="1" i="1" dirty="0">
              <a:cs typeface="B Nazanin" panose="00000400000000000000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39963" y="2910700"/>
            <a:ext cx="645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00" b="1" i="1" dirty="0" smtClean="0">
                <a:cs typeface="B Nazanin" panose="00000400000000000000" pitchFamily="2" charset="-78"/>
              </a:rPr>
              <a:t>ذینفعـان</a:t>
            </a:r>
            <a:endParaRPr lang="en-US" sz="1000" b="1" i="1" dirty="0">
              <a:cs typeface="B Nazanin" panose="00000400000000000000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30065" y="4046284"/>
            <a:ext cx="94618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b="1" i="1" u="sng" dirty="0" smtClean="0">
                <a:cs typeface="B Nazanin" panose="00000400000000000000" pitchFamily="2" charset="-78"/>
              </a:rPr>
              <a:t>اصلاح بک‌لاگها</a:t>
            </a:r>
            <a:endParaRPr lang="en-US" sz="1100" b="1" i="1" u="sng" dirty="0">
              <a:cs typeface="B Nazanin" panose="00000400000000000000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44356" y="6088237"/>
            <a:ext cx="617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800" b="1" i="1" dirty="0" smtClean="0">
                <a:cs typeface="B Nazanin" panose="00000400000000000000" pitchFamily="2" charset="-78"/>
              </a:rPr>
              <a:t>معیار کیفیت</a:t>
            </a:r>
            <a:endParaRPr lang="en-US" sz="800" b="1" i="1" dirty="0">
              <a:cs typeface="B Nazanin" panose="00000400000000000000" pitchFamily="2" charset="-7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389990" y="5726755"/>
            <a:ext cx="102815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b="1" i="1" u="sng" dirty="0" smtClean="0">
                <a:cs typeface="B Nazanin" panose="00000400000000000000" pitchFamily="2" charset="-78"/>
              </a:rPr>
              <a:t>محصول قابل ارائه</a:t>
            </a:r>
            <a:endParaRPr lang="en-US" sz="1100" b="1" i="1" u="sng" dirty="0">
              <a:cs typeface="B Nazanin" panose="00000400000000000000" pitchFamily="2" charset="-7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0707" y="4635119"/>
            <a:ext cx="71576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sz="1100" b="1" i="1" u="sng" dirty="0" smtClean="0">
                <a:cs typeface="B Nazanin" panose="00000400000000000000" pitchFamily="2" charset="-78"/>
              </a:rPr>
              <a:t>جلسه رترو</a:t>
            </a:r>
            <a:endParaRPr lang="en-US" sz="1100" b="1" i="1" u="sng" dirty="0">
              <a:cs typeface="B Nazanin" panose="00000400000000000000" pitchFamily="2" charset="-7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23125" y="2373255"/>
            <a:ext cx="7317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sz="1200" b="1" i="1" u="sng" dirty="0" smtClean="0">
                <a:cs typeface="B Nazanin" panose="00000400000000000000" pitchFamily="2" charset="-78"/>
              </a:rPr>
              <a:t>اسپرینت</a:t>
            </a:r>
            <a:endParaRPr lang="en-US" sz="1200" b="1" i="1" u="sng" dirty="0">
              <a:cs typeface="B Nazanin" panose="00000400000000000000" pitchFamily="2" charset="-7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42996" y="587532"/>
            <a:ext cx="120046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sz="1100" b="1" i="1" u="sng" dirty="0" smtClean="0">
                <a:cs typeface="B Nazanin" panose="00000400000000000000" pitchFamily="2" charset="-78"/>
              </a:rPr>
              <a:t>جلسه روزانه اسکرام</a:t>
            </a:r>
            <a:endParaRPr lang="en-US" sz="1100" b="1" i="1" u="sng" dirty="0">
              <a:cs typeface="B Nazanin" panose="00000400000000000000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59373" y="623800"/>
            <a:ext cx="645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00" b="1" i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15 دقیقه</a:t>
            </a:r>
            <a:endParaRPr lang="en-US" sz="1000" b="1" i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633575" y="1890984"/>
            <a:ext cx="12689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sz="1100" b="1" i="1" u="sng" dirty="0" smtClean="0">
                <a:cs typeface="B Nazanin" panose="00000400000000000000" pitchFamily="2" charset="-78"/>
              </a:rPr>
              <a:t>مشاهده روند انجام کار</a:t>
            </a:r>
            <a:endParaRPr lang="en-US" sz="1100" b="1" i="1" u="sng" dirty="0">
              <a:cs typeface="B Nazanin" panose="00000400000000000000" pitchFamily="2" charset="-78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983980" y="4993340"/>
            <a:ext cx="8562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sz="1100" b="1" i="1" u="sng" dirty="0" smtClean="0">
                <a:cs typeface="B Nazanin" panose="00000400000000000000" pitchFamily="2" charset="-78"/>
              </a:rPr>
              <a:t>اسکرام مستر</a:t>
            </a:r>
            <a:endParaRPr lang="en-US" sz="1100" b="1" i="1" u="sng" dirty="0">
              <a:cs typeface="B Nazanin" panose="00000400000000000000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846900" y="6433817"/>
            <a:ext cx="8211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b="1" i="1" u="sng" dirty="0" smtClean="0">
                <a:cs typeface="B Nazanin" panose="00000400000000000000" pitchFamily="2" charset="-78"/>
              </a:rPr>
              <a:t>تعریف هدف</a:t>
            </a:r>
            <a:endParaRPr lang="en-US" sz="1100" b="1" i="1" u="sng" dirty="0">
              <a:cs typeface="B Nazanin" panose="00000400000000000000" pitchFamily="2" charset="-7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46934" y="5236593"/>
            <a:ext cx="10129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100" b="1" i="1" u="sng" dirty="0" smtClean="0">
                <a:cs typeface="B Nazanin" panose="00000400000000000000" pitchFamily="2" charset="-78"/>
              </a:rPr>
              <a:t>بازبینی اسپرینت</a:t>
            </a:r>
            <a:endParaRPr lang="en-US" sz="1100" b="1" i="1" u="sng" dirty="0">
              <a:cs typeface="B Nazanin" panose="00000400000000000000" pitchFamily="2" charset="-78"/>
            </a:endParaRPr>
          </a:p>
        </p:txBody>
      </p:sp>
      <p:sp>
        <p:nvSpPr>
          <p:cNvPr id="60" name="TextBox 59"/>
          <p:cNvSpPr txBox="1"/>
          <p:nvPr/>
        </p:nvSpPr>
        <p:spPr>
          <a:xfrm rot="18249977">
            <a:off x="3529496" y="2390410"/>
            <a:ext cx="910644" cy="26161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560088"/>
              </a:avLst>
            </a:prstTxWarp>
            <a:spAutoFit/>
          </a:bodyPr>
          <a:lstStyle/>
          <a:p>
            <a:pPr algn="r" rtl="1"/>
            <a:r>
              <a:rPr lang="fa-IR" sz="1600" b="1" u="sng" dirty="0" smtClean="0">
                <a:solidFill>
                  <a:schemeClr val="bg1"/>
                </a:solidFill>
                <a:cs typeface="B Nazanin" panose="00000400000000000000" pitchFamily="2" charset="-78"/>
              </a:rPr>
              <a:t>1 تا 4 هفته</a:t>
            </a:r>
            <a:endParaRPr lang="en-US" sz="1600" b="1" u="sng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711294" y="0"/>
            <a:ext cx="2769412" cy="408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 smtClean="0">
                <a:cs typeface="B Nazanin" panose="00000400000000000000" pitchFamily="2" charset="-78"/>
              </a:rPr>
              <a:t>اسکرام در یک نگاه</a:t>
            </a:r>
            <a:endParaRPr lang="en-US" sz="28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6445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3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  <p:bldP spid="20" grpId="0" animBg="1"/>
      <p:bldP spid="22" grpId="0" animBg="1"/>
      <p:bldP spid="32" grpId="0" animBg="1"/>
      <p:bldP spid="46" grpId="0" animBg="1"/>
      <p:bldP spid="47" grpId="0"/>
      <p:bldP spid="48" grpId="0"/>
      <p:bldP spid="49" grpId="0" animBg="1"/>
      <p:bldP spid="50" grpId="0"/>
      <p:bldP spid="51" grpId="0" animBg="1"/>
      <p:bldP spid="52" grpId="0" animBg="1"/>
      <p:bldP spid="53" grpId="0" animBg="1"/>
      <p:bldP spid="53" grpId="1" animBg="1"/>
      <p:bldP spid="54" grpId="0" animBg="1"/>
      <p:bldP spid="55" grpId="0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3a7aab4f-caf6-4735-bc95-696d0ee3ea44" Revision="1" Stencil="System.MyShapes" StencilVersion="1.0"/>
</Control>
</file>

<file path=customXml/item2.xml><?xml version="1.0" encoding="utf-8"?>
<Control xmlns="http://schemas.microsoft.com/VisualStudio/2011/storyboarding/control">
  <Id Name="3a7aab4f-caf6-4735-bc95-696d0ee3ea44" Revision="1" Stencil="System.MyShapes" StencilVersion="1.0"/>
</Control>
</file>

<file path=customXml/itemProps1.xml><?xml version="1.0" encoding="utf-8"?>
<ds:datastoreItem xmlns:ds="http://schemas.openxmlformats.org/officeDocument/2006/customXml" ds:itemID="{6488DB62-6A7E-49E1-AA49-0AAACC3E141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02BEEC9-9115-4477-B5CE-AF6228B4070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933</Words>
  <Application>Microsoft Office PowerPoint</Application>
  <PresentationFormat>Widescreen</PresentationFormat>
  <Paragraphs>175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 Nazanin</vt:lpstr>
      <vt:lpstr>B Yekan</vt:lpstr>
      <vt:lpstr>Calibri</vt:lpstr>
      <vt:lpstr>Calibri Light</vt:lpstr>
      <vt:lpstr>Office Theme</vt:lpstr>
      <vt:lpstr>Storyboard Layouts</vt:lpstr>
      <vt:lpstr>Custom Design</vt:lpstr>
      <vt:lpstr>مدل پیشنهادی برمبنای متودولوژی اجایل و چارچوب اسکرام  برای راهبرد پروژه­های گروه MAPCS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چارچوب اسکرام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اسكرام  مدل پيشنهادي برمبناي متودولوژي اجايل و چارچوب MAPCS براي راهبرد پروژه هاي گروه</dc:title>
  <dc:creator>Vahid Asbaghi</dc:creator>
  <cp:lastModifiedBy>Vahid</cp:lastModifiedBy>
  <cp:revision>151</cp:revision>
  <dcterms:created xsi:type="dcterms:W3CDTF">2006-08-16T00:00:00Z</dcterms:created>
  <dcterms:modified xsi:type="dcterms:W3CDTF">2019-06-12T16:49:25Z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