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4"/>
  </p:notesMasterIdLst>
  <p:handoutMasterIdLst>
    <p:handoutMasterId r:id="rId15"/>
  </p:handoutMasterIdLst>
  <p:sldIdLst>
    <p:sldId id="265" r:id="rId3"/>
    <p:sldId id="266" r:id="rId4"/>
    <p:sldId id="276" r:id="rId5"/>
    <p:sldId id="273" r:id="rId6"/>
    <p:sldId id="270" r:id="rId7"/>
    <p:sldId id="275" r:id="rId8"/>
    <p:sldId id="271" r:id="rId9"/>
    <p:sldId id="274" r:id="rId10"/>
    <p:sldId id="272" r:id="rId11"/>
    <p:sldId id="267" r:id="rId12"/>
    <p:sldId id="263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8" autoAdjust="0"/>
    <p:restoredTop sz="94672" autoAdjust="0"/>
  </p:normalViewPr>
  <p:slideViewPr>
    <p:cSldViewPr snapToGrid="0" snapToObjects="1" showGuides="1">
      <p:cViewPr varScale="1">
        <p:scale>
          <a:sx n="139" d="100"/>
          <a:sy n="139" d="100"/>
        </p:scale>
        <p:origin x="858" y="126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subtitle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www.NoavaranGermi.ir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www.NoavaranGermi.ir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www.NoavaranGermi.ir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subtitle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6273934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www.NoavaranGermi.ir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www.NoavaranGermi.ir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www.NoavaranGermi.ir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www.NoavaranGermi.ir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media" Target="../media/media2.mp4"/><Relationship Id="rId7" Type="http://schemas.openxmlformats.org/officeDocument/2006/relationships/image" Target="../media/image12.jp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6.xml"/><Relationship Id="rId4" Type="http://schemas.openxmlformats.org/officeDocument/2006/relationships/video" Target="../media/media2.mp4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2286335"/>
            <a:ext cx="6400800" cy="70574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Firefly algorithm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600" y="3082067"/>
            <a:ext cx="6400800" cy="544002"/>
          </a:xfrm>
        </p:spPr>
        <p:txBody>
          <a:bodyPr>
            <a:normAutofit/>
          </a:bodyPr>
          <a:lstStyle/>
          <a:p>
            <a:r>
              <a:rPr lang="en-US" dirty="0" err="1" smtClean="0"/>
              <a:t>Vahid</a:t>
            </a:r>
            <a:r>
              <a:rPr lang="en-US" dirty="0" smtClean="0"/>
              <a:t> </a:t>
            </a:r>
            <a:r>
              <a:rPr lang="en-US" dirty="0" err="1" smtClean="0"/>
              <a:t>maghboulian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7240">
            <a:off x="1318670" y="1102579"/>
            <a:ext cx="1857047" cy="18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694" y="2537054"/>
            <a:ext cx="1444877" cy="1865538"/>
          </a:xfrm>
          <a:prstGeom prst="rect">
            <a:avLst/>
          </a:prstGeom>
        </p:spPr>
      </p:pic>
      <p:sp>
        <p:nvSpPr>
          <p:cNvPr id="3" name="Название 1"/>
          <p:cNvSpPr txBox="1">
            <a:spLocks/>
          </p:cNvSpPr>
          <p:nvPr/>
        </p:nvSpPr>
        <p:spPr>
          <a:xfrm>
            <a:off x="457199" y="617140"/>
            <a:ext cx="6273934" cy="62048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alibri (Body)"/>
              </a:rPr>
              <a:t>conclusions</a:t>
            </a:r>
            <a:endParaRPr lang="ru-RU" dirty="0">
              <a:latin typeface="Calibri (Body)"/>
            </a:endParaRPr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457199" y="1460599"/>
            <a:ext cx="6273934" cy="254350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 smtClean="0"/>
              <a:t>Fine-tuning </a:t>
            </a:r>
            <a:r>
              <a:rPr lang="en-US" dirty="0"/>
              <a:t>the right amount of </a:t>
            </a:r>
            <a:r>
              <a:rPr lang="en-US" dirty="0" smtClean="0"/>
              <a:t>randomness and </a:t>
            </a:r>
            <a:r>
              <a:rPr lang="en-US" dirty="0"/>
              <a:t>balancing local search and global search are crucially important in controlling </a:t>
            </a:r>
            <a:r>
              <a:rPr lang="en-US" dirty="0" smtClean="0"/>
              <a:t>the performance </a:t>
            </a:r>
            <a:r>
              <a:rPr lang="en-US" dirty="0"/>
              <a:t>of any metaheuristic algorithm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FA reveals better performance in several tasks like digital image compression, antenna design optimization, etc.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646317" y="43577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ru-RU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www.NoavaranGermi.ir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7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1258"/>
            <a:ext cx="8229600" cy="620483"/>
          </a:xfrm>
        </p:spPr>
        <p:txBody>
          <a:bodyPr/>
          <a:lstStyle/>
          <a:p>
            <a:r>
              <a:rPr lang="en-US" dirty="0" smtClean="0"/>
              <a:t>Thank you for attention</a:t>
            </a:r>
            <a:r>
              <a:rPr lang="ru-RU" dirty="0" smtClean="0"/>
              <a:t>!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7319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1" y="617140"/>
            <a:ext cx="6273934" cy="620483"/>
          </a:xfrm>
        </p:spPr>
        <p:txBody>
          <a:bodyPr/>
          <a:lstStyle/>
          <a:p>
            <a:r>
              <a:rPr lang="en-US" dirty="0" smtClean="0">
                <a:latin typeface="Calibri (Body)"/>
              </a:rPr>
              <a:t>History</a:t>
            </a:r>
            <a:endParaRPr lang="ru-RU" dirty="0">
              <a:latin typeface="Calibri (Body)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35891"/>
            <a:ext cx="8251371" cy="3188474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Firefly algorithm was proposed in 2008 by </a:t>
            </a:r>
            <a:r>
              <a:rPr lang="en-US" dirty="0"/>
              <a:t>Xin-She </a:t>
            </a:r>
            <a:r>
              <a:rPr lang="en-US" dirty="0" smtClean="0"/>
              <a:t>Yang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One firefly can be attracted to any other fireflies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Attractiveness is proportional to the brightness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 brightness of firefly is determined by the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landscape of objective function</a:t>
            </a:r>
          </a:p>
          <a:p>
            <a:pPr>
              <a:buFont typeface="Arial" pitchFamily="34" charset="0"/>
              <a:buChar char="•"/>
            </a:pP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383" y="2487387"/>
            <a:ext cx="1794188" cy="190046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7986573" y="3780692"/>
            <a:ext cx="308343" cy="328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228115" y="3282044"/>
            <a:ext cx="152400" cy="2503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5400000" flipH="1" flipV="1">
            <a:off x="7799524" y="2275025"/>
            <a:ext cx="344061" cy="320151"/>
          </a:xfrm>
          <a:prstGeom prst="curved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986573" y="2365804"/>
            <a:ext cx="673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random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Название 1"/>
          <p:cNvSpPr txBox="1">
            <a:spLocks/>
          </p:cNvSpPr>
          <p:nvPr/>
        </p:nvSpPr>
        <p:spPr>
          <a:xfrm>
            <a:off x="457201" y="2055562"/>
            <a:ext cx="6273934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alibri (Body)"/>
              </a:rPr>
              <a:t>Rules</a:t>
            </a:r>
            <a:endParaRPr lang="ru-RU" dirty="0">
              <a:latin typeface="Calibri (Body)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46317" y="4357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88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звание 1"/>
          <p:cNvSpPr txBox="1">
            <a:spLocks/>
          </p:cNvSpPr>
          <p:nvPr/>
        </p:nvSpPr>
        <p:spPr>
          <a:xfrm>
            <a:off x="457199" y="617140"/>
            <a:ext cx="6273934" cy="62048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Calibri (Body)"/>
              </a:rPr>
              <a:t>Definitions</a:t>
            </a:r>
            <a:endParaRPr lang="ru-RU" sz="3200" dirty="0">
              <a:latin typeface="Calibri (Body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Содержимое 2"/>
              <p:cNvSpPr txBox="1">
                <a:spLocks/>
              </p:cNvSpPr>
              <p:nvPr/>
            </p:nvSpPr>
            <p:spPr>
              <a:xfrm>
                <a:off x="457198" y="1435891"/>
                <a:ext cx="8251371" cy="284849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SzPct val="100000"/>
                  <a:buFontTx/>
                  <a:buBlip>
                    <a:blip r:embed="rId2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 smtClean="0"/>
                  <a:t>Variation of </a:t>
                </a:r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attractiveness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 smtClean="0"/>
                  <a:t> with </a:t>
                </a:r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distance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w</a:t>
                </a:r>
                <a:r>
                  <a:rPr lang="en-US" sz="2400" dirty="0" smtClean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is </a:t>
                </a:r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attractiveness</a:t>
                </a:r>
                <a:r>
                  <a:rPr lang="en-US" sz="2400" dirty="0" smtClean="0"/>
                  <a:t>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The </a:t>
                </a:r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movement</a:t>
                </a:r>
                <a:r>
                  <a:rPr lang="en-US" sz="2400" dirty="0" smtClean="0"/>
                  <a:t> of attracted firefly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smtClean="0"/>
                  <a:t> to firefly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5" name="Содержимое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8" y="1435891"/>
                <a:ext cx="8251371" cy="2848490"/>
              </a:xfrm>
              <a:prstGeom prst="rect">
                <a:avLst/>
              </a:prstGeom>
              <a:blipFill>
                <a:blip r:embed="rId3"/>
                <a:stretch>
                  <a:fillRect l="-1108" t="-17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646317" y="4357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www.NoavaranGermi.ir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6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Название 1"/>
              <p:cNvSpPr txBox="1">
                <a:spLocks/>
              </p:cNvSpPr>
              <p:nvPr/>
            </p:nvSpPr>
            <p:spPr>
              <a:xfrm>
                <a:off x="457200" y="617140"/>
                <a:ext cx="6273934" cy="620483"/>
              </a:xfrm>
              <a:prstGeom prst="rect">
                <a:avLst/>
              </a:prstGeom>
            </p:spPr>
            <p:txBody>
              <a:bodyPr/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b="1" i="0" kern="1200" baseline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200" dirty="0" smtClean="0">
                    <a:latin typeface="Calibri (Body)"/>
                  </a:rPr>
                  <a:t>Tuning</a:t>
                </a:r>
                <a:r>
                  <a:rPr lang="en-US" sz="3200" dirty="0" smtClean="0">
                    <a:latin typeface="Moon" panose="020005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endParaRPr lang="ru-RU" sz="3200" dirty="0"/>
              </a:p>
            </p:txBody>
          </p:sp>
        </mc:Choice>
        <mc:Fallback xmlns="">
          <p:sp>
            <p:nvSpPr>
              <p:cNvPr id="4" name="Название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617140"/>
                <a:ext cx="6273934" cy="620483"/>
              </a:xfrm>
              <a:prstGeom prst="rect">
                <a:avLst/>
              </a:prstGeom>
              <a:blipFill>
                <a:blip r:embed="rId2"/>
                <a:stretch>
                  <a:fillRect l="-2430" t="-17647" b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Содержимое 2"/>
              <p:cNvSpPr txBox="1">
                <a:spLocks/>
              </p:cNvSpPr>
              <p:nvPr/>
            </p:nvSpPr>
            <p:spPr>
              <a:xfrm>
                <a:off x="457199" y="1435891"/>
                <a:ext cx="8251371" cy="284849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SzPct val="100000"/>
                  <a:buFontTx/>
                  <a:buBlip>
                    <a:blip r:embed="rId3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 smtClean="0"/>
                  <a:t>Controlling the </a:t>
                </a:r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randomness</a:t>
                </a:r>
                <a:r>
                  <a:rPr lang="en-US" sz="2400" dirty="0" smtClean="0"/>
                  <a:t> with iterations: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w</a:t>
                </a:r>
                <a:r>
                  <a:rPr lang="en-US" sz="2400" dirty="0" smtClean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is </a:t>
                </a:r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initial randomness scaling factor,</a:t>
                </a:r>
                <a:r>
                  <a:rPr lang="en-US" sz="2400" dirty="0" smtClean="0"/>
                  <a:t> and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 smtClean="0"/>
                  <a:t> is a </a:t>
                </a:r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cooling factor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97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Содержимое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1435891"/>
                <a:ext cx="8251371" cy="2848490"/>
              </a:xfrm>
              <a:prstGeom prst="rect">
                <a:avLst/>
              </a:prstGeom>
              <a:blipFill>
                <a:blip r:embed="rId4"/>
                <a:stretch>
                  <a:fillRect l="-1108" t="-1713" b="-197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азвание 1"/>
          <p:cNvSpPr txBox="1">
            <a:spLocks/>
          </p:cNvSpPr>
          <p:nvPr/>
        </p:nvSpPr>
        <p:spPr>
          <a:xfrm>
            <a:off x="457200" y="3184494"/>
            <a:ext cx="8405446" cy="62048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Calibri (Body)"/>
              </a:rPr>
              <a:t>Parameters that proved to work</a:t>
            </a:r>
            <a:endParaRPr lang="ru-RU" sz="3200" dirty="0">
              <a:latin typeface="Calibri (Body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46317" y="4357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www.NoavaranGermi.ir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86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199" y="617140"/>
            <a:ext cx="6273934" cy="620483"/>
          </a:xfrm>
        </p:spPr>
        <p:txBody>
          <a:bodyPr/>
          <a:lstStyle/>
          <a:p>
            <a:r>
              <a:rPr lang="en-US" dirty="0" smtClean="0">
                <a:latin typeface="Calibri (Body)"/>
              </a:rPr>
              <a:t>Algorithm</a:t>
            </a:r>
            <a:endParaRPr lang="ru-RU" dirty="0">
              <a:latin typeface="Calibri (Body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198" y="1435891"/>
                <a:ext cx="8686801" cy="305446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Population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𝑈𝑛𝑖𝑓𝑜𝑟𝑚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Define brightness,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𝑏𝑟𝑖𝑔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𝑡𝑛𝑒𝑠𝑠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while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𝑔𝑒𝑛𝑒𝑟𝑎𝑡𝑖𝑜𝑛𝑠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b="1" dirty="0" smtClean="0"/>
                  <a:t>for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		</a:t>
                </a:r>
                <a:r>
                  <a:rPr lang="en-US" b="1" dirty="0" smtClean="0"/>
                  <a:t>for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			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𝑏𝑟𝑖𝑔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𝑡𝑛𝑒𝑠𝑠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𝑏𝑟𝑖𝑔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𝑡𝑛𝑒𝑠𝑠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Calculate attractiveness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Move </a:t>
                </a:r>
                <a:r>
                  <a:rPr lang="en-US" dirty="0" err="1"/>
                  <a:t>i</a:t>
                </a:r>
                <a:r>
                  <a:rPr lang="en-US" dirty="0" smtClean="0"/>
                  <a:t> towards j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Update position and brightness of </a:t>
                </a:r>
                <a:r>
                  <a:rPr lang="en-US" dirty="0" err="1" smtClean="0"/>
                  <a:t>i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198" y="1435891"/>
                <a:ext cx="8686801" cy="3054468"/>
              </a:xfrm>
              <a:blipFill>
                <a:blip r:embed="rId2"/>
                <a:stretch>
                  <a:fillRect l="-632" t="-2595" b="-3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646317" y="4357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95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617140"/>
            <a:ext cx="6273934" cy="620483"/>
          </a:xfrm>
        </p:spPr>
        <p:txBody>
          <a:bodyPr/>
          <a:lstStyle/>
          <a:p>
            <a:r>
              <a:rPr lang="en-US" dirty="0" smtClean="0">
                <a:latin typeface="Calibri (Body)"/>
              </a:rPr>
              <a:t>complexity</a:t>
            </a:r>
            <a:endParaRPr lang="ru-RU" dirty="0">
              <a:latin typeface="Calibri (Body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435891"/>
                <a:ext cx="6273934" cy="284849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Extreme case: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is relatively large: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435891"/>
                <a:ext cx="6273934" cy="2848490"/>
              </a:xfrm>
              <a:blipFill>
                <a:blip r:embed="rId2"/>
                <a:stretch>
                  <a:fillRect l="-1458" t="-17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646317" y="4357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524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617140"/>
            <a:ext cx="6273934" cy="620483"/>
          </a:xfrm>
        </p:spPr>
        <p:txBody>
          <a:bodyPr/>
          <a:lstStyle/>
          <a:p>
            <a:r>
              <a:rPr lang="en-US" dirty="0" smtClean="0">
                <a:latin typeface="Calibri (Body)"/>
              </a:rPr>
              <a:t>Demo</a:t>
            </a:r>
            <a:endParaRPr lang="ru-RU" dirty="0">
              <a:latin typeface="Calibri (Body)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900958" y="379855"/>
            <a:ext cx="6273934" cy="5475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Ackley’s function</a:t>
            </a:r>
            <a:endParaRPr lang="ru-RU" dirty="0"/>
          </a:p>
        </p:txBody>
      </p:sp>
      <p:pic>
        <p:nvPicPr>
          <p:cNvPr id="6" name="mich_firefly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13865" y="1307661"/>
            <a:ext cx="2942492" cy="22068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469" y="2636377"/>
            <a:ext cx="2555372" cy="2319491"/>
          </a:xfrm>
          <a:prstGeom prst="rect">
            <a:avLst/>
          </a:prstGeom>
        </p:spPr>
      </p:pic>
      <p:pic>
        <p:nvPicPr>
          <p:cNvPr id="5" name="ackley_firefly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950124" y="1307661"/>
            <a:ext cx="2942492" cy="2206869"/>
          </a:xfrm>
          <a:prstGeom prst="rect">
            <a:avLst/>
          </a:prstGeom>
        </p:spPr>
      </p:pic>
      <p:sp>
        <p:nvSpPr>
          <p:cNvPr id="7" name="Содержимое 2"/>
          <p:cNvSpPr txBox="1">
            <a:spLocks/>
          </p:cNvSpPr>
          <p:nvPr/>
        </p:nvSpPr>
        <p:spPr>
          <a:xfrm>
            <a:off x="413865" y="3872441"/>
            <a:ext cx="4484077" cy="1271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9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err="1" smtClean="0"/>
              <a:t>Michalewicz’s</a:t>
            </a:r>
            <a:r>
              <a:rPr lang="en-US" dirty="0" smtClean="0"/>
              <a:t> function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8646317" y="4357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239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617140"/>
            <a:ext cx="6273934" cy="620483"/>
          </a:xfrm>
        </p:spPr>
        <p:txBody>
          <a:bodyPr/>
          <a:lstStyle/>
          <a:p>
            <a:r>
              <a:rPr lang="en-US" dirty="0" smtClean="0">
                <a:latin typeface="Calibri (Body)"/>
              </a:rPr>
              <a:t>Some Applications </a:t>
            </a:r>
            <a:endParaRPr lang="ru-RU" dirty="0">
              <a:latin typeface="Calibri (Body)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334966"/>
            <a:ext cx="6506308" cy="1743853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Digital image compression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Highly nonlinear, multimodal problems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Engineering design problems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Classification and clustering</a:t>
            </a:r>
          </a:p>
          <a:p>
            <a:pPr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46317" y="4357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5" name="Название 1"/>
          <p:cNvSpPr txBox="1">
            <a:spLocks/>
          </p:cNvSpPr>
          <p:nvPr/>
        </p:nvSpPr>
        <p:spPr>
          <a:xfrm>
            <a:off x="457200" y="3072119"/>
            <a:ext cx="6273934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alibri (Body)"/>
              </a:rPr>
              <a:t>modifications</a:t>
            </a:r>
            <a:endParaRPr lang="ru-RU" dirty="0">
              <a:latin typeface="Calibri (Body)"/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457200" y="3659984"/>
            <a:ext cx="5890846" cy="943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dirty="0" smtClean="0"/>
              <a:t>Discrete versions of algorithm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Combinations with other algorithms like DE</a:t>
            </a:r>
          </a:p>
          <a:p>
            <a:pPr>
              <a:buFont typeface="Arial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7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617140"/>
            <a:ext cx="6273934" cy="620483"/>
          </a:xfrm>
        </p:spPr>
        <p:txBody>
          <a:bodyPr/>
          <a:lstStyle/>
          <a:p>
            <a:r>
              <a:rPr lang="en-US" dirty="0" smtClean="0">
                <a:latin typeface="Moon" panose="02000500000000000000" pitchFamily="2" charset="0"/>
              </a:rPr>
              <a:t>+/-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199" y="1435891"/>
            <a:ext cx="8189117" cy="284849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+ </a:t>
            </a:r>
            <a:r>
              <a:rPr lang="en-US" dirty="0" err="1" smtClean="0"/>
              <a:t>Automatical</a:t>
            </a:r>
            <a:r>
              <a:rPr lang="en-US" dirty="0" smtClean="0"/>
              <a:t> subdivision</a:t>
            </a:r>
          </a:p>
          <a:p>
            <a:pPr marL="0" indent="0" algn="just">
              <a:buNone/>
            </a:pPr>
            <a:r>
              <a:rPr lang="en-US" dirty="0" smtClean="0"/>
              <a:t>+ Ability of dealing with multimodality</a:t>
            </a:r>
          </a:p>
          <a:p>
            <a:pPr marL="0" indent="0" algn="just">
              <a:buNone/>
            </a:pPr>
            <a:r>
              <a:rPr lang="en-US" dirty="0" smtClean="0"/>
              <a:t>- Possibility to get stuck in local optima in high dimensional problems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46317" y="4357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458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7643</TotalTime>
  <Words>193</Words>
  <Application>Microsoft Office PowerPoint</Application>
  <PresentationFormat>On-screen Show (16:9)</PresentationFormat>
  <Paragraphs>76</Paragraphs>
  <Slides>11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(Body)</vt:lpstr>
      <vt:lpstr>Cambria Math</vt:lpstr>
      <vt:lpstr>Moon</vt:lpstr>
      <vt:lpstr>Cover</vt:lpstr>
      <vt:lpstr>1_Cover</vt:lpstr>
      <vt:lpstr>Firefly algorithm</vt:lpstr>
      <vt:lpstr>History</vt:lpstr>
      <vt:lpstr>PowerPoint Presentation</vt:lpstr>
      <vt:lpstr>PowerPoint Presentation</vt:lpstr>
      <vt:lpstr>Algorithm</vt:lpstr>
      <vt:lpstr>complexity</vt:lpstr>
      <vt:lpstr>Demo</vt:lpstr>
      <vt:lpstr>Some Applications </vt:lpstr>
      <vt:lpstr>+/-</vt:lpstr>
      <vt:lpstr>PowerPoint Presentation</vt:lpstr>
      <vt:lpstr>Thank you for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RePack by Diakov</cp:lastModifiedBy>
  <cp:revision>88</cp:revision>
  <dcterms:created xsi:type="dcterms:W3CDTF">2014-06-27T12:30:22Z</dcterms:created>
  <dcterms:modified xsi:type="dcterms:W3CDTF">2023-09-27T08:02:37Z</dcterms:modified>
</cp:coreProperties>
</file>