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7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1" d="100"/>
          <a:sy n="91" d="100"/>
        </p:scale>
        <p:origin x="-10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771156" y="3124200"/>
            <a:ext cx="8610600" cy="2308324"/>
          </a:xfrm>
          <a:prstGeom prst="rect">
            <a:avLst/>
          </a:prstGeom>
          <a:noFill/>
        </p:spPr>
        <p:txBody>
          <a:bodyPr wrap="square" rtlCol="0">
            <a:spAutoFit/>
          </a:bodyPr>
          <a:lstStyle/>
          <a:p>
            <a:r>
              <a:rPr lang="en-US" sz="2400" dirty="0"/>
              <a:t>STUDENT </a:t>
            </a:r>
            <a:r>
              <a:rPr lang="en-US" sz="2400" dirty="0" smtClean="0"/>
              <a:t>NAME  : VAHITHA I</a:t>
            </a:r>
            <a:endParaRPr lang="en-US" sz="2400" dirty="0"/>
          </a:p>
          <a:p>
            <a:r>
              <a:rPr lang="en-US" sz="2400" dirty="0"/>
              <a:t>REGISTER </a:t>
            </a:r>
            <a:r>
              <a:rPr lang="en-US" sz="2400" dirty="0" smtClean="0"/>
              <a:t>NO        </a:t>
            </a:r>
            <a:r>
              <a:rPr lang="en-US" sz="2400" smtClean="0"/>
              <a:t>: 312215102 (asunm1485312215102)</a:t>
            </a:r>
            <a:endParaRPr lang="en-US" sz="2400" dirty="0"/>
          </a:p>
          <a:p>
            <a:r>
              <a:rPr lang="en-US" sz="2400" dirty="0" smtClean="0"/>
              <a:t>DEPARTMENT       : Commerce   </a:t>
            </a:r>
            <a:endParaRPr lang="en-US" sz="2400" dirty="0"/>
          </a:p>
          <a:p>
            <a:r>
              <a:rPr lang="en-US" sz="2400" dirty="0" smtClean="0"/>
              <a:t>COLLEGE                : </a:t>
            </a:r>
            <a:r>
              <a:rPr lang="en-US" sz="2400" dirty="0" err="1" smtClean="0"/>
              <a:t>soka</a:t>
            </a:r>
            <a:r>
              <a:rPr lang="en-US" sz="2400" dirty="0" smtClean="0"/>
              <a:t> </a:t>
            </a:r>
            <a:r>
              <a:rPr lang="en-US" sz="2400" dirty="0" err="1" smtClean="0"/>
              <a:t>ikeda</a:t>
            </a:r>
            <a:r>
              <a:rPr lang="en-US" sz="2400" dirty="0" smtClean="0"/>
              <a:t> arts and science colleg</a:t>
            </a:r>
            <a:r>
              <a:rPr lang="en-US" sz="2400" dirty="0" smtClean="0"/>
              <a:t>e for </a:t>
            </a:r>
          </a:p>
          <a:p>
            <a:r>
              <a:rPr lang="en-US" sz="2400" dirty="0"/>
              <a:t> </a:t>
            </a:r>
            <a:r>
              <a:rPr lang="en-US" sz="2400" dirty="0" smtClean="0"/>
              <a:t>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2" name="AutoShape 2" descr="data:image/png;base64,iVBORw0KGgoAAAANSUhEUgAABLAAAALmCAYAAABSJm0fAAAAAXNSR0IArs4c6QAAIABJREFUeF7s3Qd81dX9//FPEjIgEAgz7L2XgCICoogiKlbFqnX/XIijWmtr+/Nnh3b8bau21VqVOuqoVm2rtQ6mIoIgQxQQGcqeCRAgZJKE//0c/KbfXO7OHd97v6/TBw9s8h3nPM83ae/bzznftKOeJjQEEEAAAQQQQAABBBBAAAEEEEAAAQQcKpBGgOXQmaFbCCCAAAIIIIAAAggggAACCCCAAAJGgACLBwEBBBBAAAEEEEAAAQQQQAABBBBAwNECBFiOnh46hwACCCCAAAIIIIAAAggggAACCCBAgMUzgAACCCCAAAIIIIAAAggggAACCCDgaAECLEdPD51DAAEEEEAAAQQQQAABBBBAAAEEECDA4hlAAAEEEEAAAQQQQAABBBBAAAEEEHC0AAGWo6eHziGAAAIIIIAAAggggAACCCCAAAIIEGDxDCCAAAIIIIAAAggggAACCCCAAAIIOFqAAMvR00PnEEAAAQQQQAABBBBAAAEEEEAAAQQIsHgGEEAAAQQQQAABBBBAAAEEEEAAAQQcLUCA5ejpoXMIIIAAAggggAACCCCAAAIIIIAAAgRYPAMIIIAAAggggAACCCCAAAIIIIAAAo4WIMBy9PTQOQQQQAABBBBAAAEEEEAAAQQQQAABAiyeAQQQQAABBBBAAAEEEEAAAQQQQAABRwsQYDl6eugcAggggAACCCCAAAIIIIAAAggggAABFs8AAggggAACCCCAAAIIIIAAAggggICjBQiwHD09dA4BBBBAAAEEEEAAAQQQQAABBBBAgACLZwABBBBAAAEEEEAAAQQQQAABBBBAwNECBFiOnh46hwACCCCAAAIIIIAAAggggAACCCBAgMUzgAACCCCAAAIIIIAAAggggAACCCDgaAECLEdPD51DAAEEEEAAAQQQQAABBBBAAAEEECDA4hlAAAEEEEAAAQQQQAABBBBAAAEEEHC0AAGWo6eHziGAAAIIIIAAAggggAACCCCAAAIIEGDxDCCAAAIIIIAAAggggAACCCCAAAIIOFqAAMvR00PnEEAAAQQQQAABBBBAAAEEEEAAAQQIsHgGEEAAAQQQQAABBBBAAAEEEEAAAQQcLUCA5ejpoXMIIIAAAggggAACCCCAAAIIIIAAAgRYPAMIIIAAAggggAACCCCAAAIIIIAAAo4WIMBy9PTQOQQQQAABBBBAAAEEEEAAAQQQQAABAiyeAQQQQAABBBBAAAEEEEAAAQQQQAABRwsQYDl6eugcAggggAACCCCAAAIIIIAAAggggAABFs8AAggggAACCCCAAAIIIIAAAggggICjBQiwHD09dA4BBBBAAAEEEEAAAQQQQAABBBBAgACLZwABBBBAAAEEEEAAAQQQQAABBBBAwNECBFiOnh46hwACCCCAAAIIIIAAAggggAACCCBAgMUzgAACCCCAAAIIIIAAAggggAACCCDgaAECLEdPD51DAAEEEEAAAQQQQAABBBBAAAEEECDA4hlAAAEEEEAAAQQQQAABBBBAAAEEEHC0AAGWo6eHziGAAAIIIIAAAggggAACCCCAAAIIEGDxDCCAAAIIIIAAAggggAACCCCAAAIIOFqAAMvR00PnEEAAAQQQQAABBBBAAAEEEEAAAQQIsHgGkkKgoqJCFixYIEuWLJGDBw/K0aNHJScnRwYPHiyTJ0+Wxo0bJ8U4nNjJ0tJS+ctf/iI7d+40ptddd5107949Zl196623ZOHCheb648ePl0mTJsXsXlwYAQQQQAABBBBAAAEEEEAgNQQIsFJjHlN6FPv27ZPnnntOCgsLfY7zkksukZNOOimlDWI5OA0EH3/8cTlw4IC5zdVXX22CwVi1v/3tb/L555+byw8dOlSuvPLKWN0qpa6rPwcvvPCC7Nq1S/Ly8uR//ud/pFOnTik1RgaDAAIIIIAAAggggAACCPgTSMoAq7i4WJYvX24+BO/fv1+OHDlixpeZmSktW7aUPn36yMiRI6Vt27aSlpbG7CexgFZa/fOf/zSVV/7axIkT5cwzzww4Sn1GXnzxRVm7dq05bsiQIXL55ZdLRkZGUB0NDp5++mnRv/V50oohrRwKpdmrm/Tca6+9VgYMGBDKqXE7hgArbtQNutGqVavMM2y1UJ77Bt2QkxFAAAEEEEAAAQQQQAABBwkkVYB16NAh+de//iVffvmlWUIWrHXs2FEuvfRSad++fbBDXfP98vJy+etf/yqbNm0ygZ9WcfTu3dux49eqoD//+c911UH9+/eXKVOmSPPmzUXH8sUXX5gqlIKCgqBj0CDsk08+Mcfl5+fLbbfdZipZgrXPPvtMXn755brDunXrJtdff71Zbhesff311/LMM89IdXW1NGrUSG644Qbp2bNnsNPi+n0CrLhy191sxYoV8tprr0lNTY0JNbUSTX8m/TUCrMTME3dFAAEEEEAAAQQQQAABZwgkTYClgYsun9GKlnBamzZt5JZbbpGmTZuGc1rKHhvvsKKhkPYAqEmTJjJ16lTp0KFDRJdduXKl6PI1DT/DCZPswZfeODc3V26++eaQQrM5c+bIrFmzTH+139p/HYeTWryfCZYQHpt9+7MRSijKEkIn/dTQFwQQQAABBBBAAAEEEIi3QFIEWJs3bzZVQ2VlZXU+rVu3ljPOOEO0IkcDBW260bduRL1o0SJZvXq1qWxo0aKFqbTRih2amA3Q47nfUUPN7VUn4VRN+bqvdzVXKEuw9JmbPn26ea7sLZR9t3TZoj63GzZsMKeefPLJcvHFFzeUJOrnx/uZIMCKLMCK+sRzQQQQQAABBBBAAAEEEEAgiQQcH2BpxZXuP7Rjxw7DqvsInXbaaXL22WcH3L9Iw6y3335btm3bZqperJArieYmJl2Nd1jR0EHYA6xQqlQC3U8DTa3i0yWo2nTppC6hDLRsa/v27eYNfbpc0d5OOOEEs4dWoD3W7IGZHqdLxHTvLae1eD8TBFgEWE77GaA/CCCAAAIIIIAAAggg4HwBxwdY9mU2yjlu3Dg577zz2Jw9wmcr3mFFhN2sOy2aAZZedMGCBfLWW2+Z6zdr1swsL9VqPn9t6dKl8vrrr5tvaxWf+mkLZWmqbhivFVi1tbXmXF12GOheDbWK9Px4PxMEWMdmKtwlhJHOL+chgAACCCCAAAIIIIAAAqkg4OgASzdtf/LJJ2Xv3r3GWjdlv/HGG6NaTaVVOWvWrJGPP/7YvJ7eWqaob6fT5YcDBw6UMWPGmE2/AzUNRRYuXGgO0eO/9a1vhXz8OeecI6effvpxx2uf/v3vf5uvX3jhhXLKKaeYMESXpM2bN090aaX2XyuIunTpIhMmTDAbhHtXBWkVmzru2bMn6DMbjUqhhpouW7bMhEbBNuqPpK9bt241FX1aoRfsfL3/K6+8IrqJe3p6uqn6mz9/vtmHLZQ9tP7zn//IRx99ZMx1qes111zjs2pQ77N7925z7FdffWVCMv2a9k8rB7t27SqnnnqqaAWa9sNfs8+z7rd10003mf229G2dug+X7qGk5+uzotVj+nxrCzXA0oqyl156yVQ1av9OPPFE85KEcFu4AVZlZaUZw+LFi83vAp07bdZbR4cNG2aWZ4ZTZaljVm9daqxvNdXx6M98q1atZPjw4X6vp8tC9edPg9UtW7bI4cOH6/qj86VBpVb26VsqfYWV1s90sGc7mKnOnQai2t9ATcemv5f0ZQc6f/qzqU2fC325xejRo80G8sHexvnmm2+a35H2Fz/otXRfuQ8//ND87tQx6YsN9HeQLs/l5RnBZpHvI4AAAggggAACCCCAQDgCjg6w7Jtu66AmT55sKrCi1fSDqG7QvX///oCX1A+m+kHv3HPP9bvcLNwP5fbj/e3FZK/Q0GNGjhxpNiHXDe19Ne2nhlznn39+vQ+k3gFFML9Q9obyd41omHpX3QXqb7h91fDj2WefNeGftkD7Umk48cQTT0hRUZEJJvQNgvoWTOvcQPf2vo8GmmPHjj1uKBrS/uMf/5B169YFDew6d+4sV1xxhd/Qwj7PVsChIY3uCecdmFx99dUyePBg059QAiz72yv1HA0ydB8wXUoZbgv1Z0X7/Omnn5qKOe8lnN731P6cddZZ5vdDoJBPA2ANIWfPni0aRvlrer1JkyaZObMCYQ0ZdTlpSUlJ0CHrORp4apBlD5TDebYD3USDIg3zNYz01TT00yXUS5YsCfpctWzZ0gSaGpT6a/Y502dHKxB1Oa71Lxe8z9NATIN5DV4DLbMNCskBCCCAAAIIIIAAAggggMA3Ao4OsLT6RV81ry2U5V7hzKpW1WiVT6APsd7XGzFihHz729/2Wa0Q6ody65rhBlj9+vUzVQ7WEjZ/Y7U+OOsG91aLVwVWtExjWYGlJvbKqEBvBrRXa1n7Zc2YMaOuqirQHloadjz11FOmWstf2KAVUc8995wUFhaG/OhqxY0GF74qb+xBlAZuffv2FV0C6avaJ5wAS8MQ/VnRQFlbQ8IrPT+UnxXt8wcffCAzZ84MGsBYePrsa4illYi+QhO95ty5c014FUoFlPdLA+zLWUOZMA1xNBiy73sWrQqsQAGWhn0vvviiqeYLtWlFlu4Hp1V+vpp9zjS01OWxViWcv3v4Gn+o/eE4BBBAAAEEEEAAAQQQQMBbwLEBlncFS/fu3eX666+X7OzsBs+ivlFOKyk0XLA+kGulhVZZ5eXlmQ+/+j1dtqQfoK3qD1/hkNWZUD6U2zseboBl/5CuwYRWWekSpaqqKvnkk09MP60wTr8+bdo0MxbvFkq1TSTAsTDVfkR7Dyy9pn1vqkBBgH2/LKvayn5uoFBVw7yXX37ZUHbq1Mks52vcuHEdrc7V888/L+vXrzdf02erT58+puqnoKDAhKR6jC5Te+edd+peYqDH9ujRw4QN2nd781dpp9e77LLLRMM6XSKrwYYGFdabOQM9E7pMTCvEli9fXvezEmnlVTg/K+qsPtaSN7XTiqahQ4eapYIaQGn1mgZCOk/Wsx8oNPG+plYeqbcuE9ZQTq+hG/xrlZQGkN5vMNXKR93TTB01xNHfSRpyWS8B8PU7Q5fT6e8tXy8KCHcPLHug6u+5VZc33njDLLe0mi691n0DtcJK+6GmOj4NY/X5s8I8/b2hL7ywlpb6+31l/1100kknmeWC+rtGx68BoS5ZtK4ZaPyR/J7hHAQQQAABBBBAAAEEEHCvgGMDLO8P1frBVd/i1tCmH940PNK9b7Rp5YHuTaShgK+mVTK6Z5L+rc1fOBSPAEs/nOuHeF/LpPRDvFYWWXsn6Zj0g7l3i0WAFStT7XssAiz72wH1Hr6W99nfWGjf7yrUNwvq0lQNFrXpMioNHO3NXmWm4ZVWDZ155pk+l795h0i6RE7nV/cusjdfAZaGLNdee615zv01f8+Ed8WShia659WgQYMa9GMY7GdFA2MNmPUNkNq02kxDIF225qvpkk4Nlqz963yFJhpO6dLRr7/+uu6a/irZ1Furv3TfqEj23NM99XR5nS5XDBRyxiLA0pBNf19ZgZ7uD6ZVo74CNF8Vaf6WadvnTAH1WdDr6jJUe7Wbd4CmwaOGtxri0hBAAAEEEEAAAQQQQACBhgg4NsCyL8HSAYa715E/FPt19YOXBgu+9iayn68VK7rUSz8U6jlagaIbWNtbsA/l3v0JtwIr2PIo7w3v/XnFIsCKlamaxSLAsm/OrvfwtcG6ff8rrUi59dZbTWWKd1jnaw8tDVKmT58uWpWmYZNWS+kSUKvpc6SBi+4Xpk0rrzRk8hUyWOdodYsGEzt27DBf0hBJA1375tvec6uVShoeaMVQoObrmdDr25fwRSu80n4E+1mxV7np+NTG7udrLLrXk4aGOrfqqMGThndWs1cv+QsAG/KL1H6uhpyPP/64We4bqMIvFgGWPTht27at2ehdQzR/TZ9nXW6ooZs2X9WC3nOmc6IVff72P9PnXp9/K1C0L1eNljHXQQABBBBAAAEEEEAAAfcJODbAsn/g1GmJVoClewLpfj7a7MFEoKkPZePvYB/Kva8fboClmzXrh3LvZWPWde0VQ/o1f5uTxyLAipWpjiMWAZZeN1iftVLnmWeekerq6uMCLvu5vvbQsj+7vp4x3fhaN4fXzcCDvQnR/tzYAw+tRrrlllukadOmdYd4z+2UKVNk1KhRQX+r+Xom9Hl69dVXTWAXzfDKOwzxVVlp36NMlzpq9ZW/594aXLCqOvtyUF92QZHCOMDuGehtldEOsOzBaTi/M+0vy9DQU0MvXXZqb/bfV1p1ddVVV/ndnN27H/5eYBAGKYcigAACCCCAAAIIIIAAAuK6AMteoeCr8sbfM2E/z9fm3bEOsEL5IB9KH2IRYMXKNJYBlr1qzFeVlD1c8P4AHmyDdntYolUqupG3fZlVqPtoeT+L9vN8BQ2Rzq33eboXnO7hpUFEtMOrYAGWd3War+WXvn5Gvc/zDnDtL4QIFsCE8r8LxcXF5gUTuhRZ32JqVRv5OtdfBVK0Ayz7cxkoOPPuY7CfhWBz5n0978A/Wv/yIZR54RgEEEAAAQQQQAABBBBIXQHHBlj2ZTjKr3u5aBDQ0GYPefxVKfm6R7APm6GER/brhluB5eQAK1amsQywvPdEsgcl9mo2fWmAVr7pBthW8/6Abg+4vCvhdLmpbnRtb/aqsnCqgYJt4h2tAEsDPd2/SVugtx5G+rMY6GclkG2w+wW6bqTPqPc9NajSTe11f6xQ3mSo58crwLI/H/4qqXwZhvLchPP7jQAr2JPK9xFAAAEEEEAAAQQQQCASAccGWLqnk+4jo5UO2nxVPUUy4FCCI1/XJcDyrx0rU71jrJYQ6rX9zal9OZq/gMm+zM1eyWffO8tfiBDpmOIVYJ177rlmA3rrxQW6l5Tu42V/i2IkP3vWOeEEWOHsnxRqgBVpRZBuLq97l+lG6eG0RARY3m9QDNRfAqxwZpNjEUAAAQQQQAABBBBAIFECjg2wvJcEhbpfVTDISCsxCLBCC7CiWdUW6wDLvs+VPWyyL9XztQRQ+2U/xv5s2q/p62143mNyYgWWBi7WRvdaUaZN33x53nnn+d33KNjPnf374QRY4eyfFGqAFeqyRHufvd+up9/r2LGjnHXWWWazeHu4F0ogpOcH+53ibRoswKQCK5ynkGMRQAABBBBAAAEEEEAg2QQcG2AppL3KJVpvDrN/yI10Dyxfe+iEs8RGxxZK1VK4H3BD6UOoH67DeZBjZeod9oSyjDKcfturpeybqc+cOVPmzp1rLuVrCaB+3V6lZd9Dyz5n/ip97BVY+oY43Yy9devWQbtuD82aN28ut912m3kRgdUinVt/byFUg9mzZ5swK9ib54J23nZAOAFWqGGTd+A9YcIEOfvss+vuGs4m5L7GYn9W9PsjRoyQb3/72/XeAhnuPIT78x1OgBXpHli+lsx6/77ytfG+3YwlhOH8NHAsAggggAACCCCAAAIIhCrg6ABLl+o8/fTToh9OtfXp00euvfZayczMDHV8xx33/vvvy4wZM8zXNTSYNm2a5OXlBbyeLh36y1/+Itu3bzfH+Qomwt3IPJUCrFiZqnWky+1CeUA0mNF5W7JkiTlcq8e04keXiW3YsMFsYK77X+kbIL2b915XGrRMmjSp7txAAYI+R/o86XMVTjD77rvvyrx580xXfIV50QywNKTVn7vnn39e1q9fb+7ZpEkTs5RQ792QFixotW+47q+Kzfv++mbHp556StTA15sd7aGkrzdHBhuPPTzyF/JY1wh1HqIdYHkvu548ebKpnAvWli1bZt7Mqj8P/ipdg82Z/R4EWMHE+T4CCCCAAAIIIIAAAghEIuDoAMt7o239YKpLdrS6wv5Wt3AGbl/ipde4+OKLZeTIkQEvsWbNGnnhhRfMxtYanmmoocuG7M3+YTRYMLZ582YTdFhvLvNXqRPuB9xQPmTqh0sNBfUDubYrrrhCdJlcQ1qsTLVPsQyw9PorV6401XD64V2DjSlTppjQpqSkxPz3qVOnmuDGV7O/bVBDnQsuuECeffZZc26gpYE679OnT5edO3eayw4YMMBs9K1VTv6ahhNPPvmkaFCj7fTTTxfdq8reQg1OvO8R6DzdB0ufF2s/LA3zbrjhhgbthxXsOV26dKkJVLTpz9t1110nvXr1CviIzp8/X95++21zjFan3XzzzfWq2uzVa+GEhtZNg1U/2TtXWFho5kqrtrT52wNL3/T48ssvm2PUVX+vaGjqrwXrg3eoqksc9Zq6PNZf8/4dO2jQILnyyiuPexaDzZn9+gRYAR9VvokAAggggAACCCCAAAIRCjg6wNIx6QdPDRSsvXj0Q/75558vo0aNMtUrgT6Y6Yda/TCsVSMFBQXmUO9qqvz8fPMB2fq+9/WKiopMKGF9gPdXBaZvJdOQS4MQDca0j2PHjj2uezqev//973XhlR4Q7wBLx6MhmjYN7zTEizQQjKWpXjvWAZYGQk888YQJnTQ80Ofqww8/NPMYbD8v7z2H9FytRtNzg7naq6n0mdbwS+/nax40ZNA3361YscLMmQYSN910kwnY7C0WAZavn8FAy+dC+T0ULAyxV1Pp9TTcueaaa/xWSm7cuNH87FmBsM7DRRddVM/SOwBs166dCeLsSzCtvmtQ/emnn4oGlPq7Q4/ZvXu3qfAqLS011/UXfOtx2hcraNRr+guw7M+2hqQalnrPqd0zWIClx9qrqbSfp512mllK6Ssc1XFqSK5LRa1lolrh2q9fv+OmMdic2U8gwArlp4BjEEAAAQQQQAABBBBAIFwBxwdY+sHKvhePNUANnM4880zzdkJrA2X9oK+B0+LFi82H/crKSp/LwJYvX24qPPQDnDYNLnQJmIYOupxQP/jpB15dWvbRRx+Z0EtboCVU3h+Q9QPj+PHjzQfIrKws2b9/vxmH3lvHZG/xDLD03i+99JIJhqwx6T5Puh+YhoTr1q2Ttm3bmj/htFiY6v1jHWB5752kz4J+ANfmb/8ry8U7DLXO9bWEzdtSA1GtwrLesqnnDBw40FQX6rOtz4/27csvvzQhgwYj2gJVIcYqwPL+GWxoJWSwMETvp3tv6bitpnuFafWlLm3UAE+P0Z8pDak1tLGWGbdq1cpUHenf3k3DRV1KaP38tWzZ0iz7VHet9PL2ti8h9a5U0u/ppvbDhw835+rP/8KFC03oZfXFur+/AGvLli2muk1/T2nTsWkFoP6e0bFt27bNfM0Kn0IJsPSZfOaZZ+oqLPW6Wi2qdl27djV91Z9zDbDVWJdpWx6Bgslgc2a3JsAK5zcnxyKAAAIIIIAAAggggECoAo4PsHQg+oFLN3RftGjRceFPsIHa3y5nHavX072PfIVJ/q6nHyJ102b9wOqvWsn7A7K/a2mf9DoajmmLZ4Cl97NXafjqo7/+BLKOlWmsAywdk335mTVGX8+Nr/HbXzRgfT/Ujdl1CZkGqd6BRyDnYcOGmefQ1z5wsQqwtD/R3A8rlDBEg5gXX3xRvvrqq2A/4nXf1+BHK7V69Ojh8xy9pi7d1dAmlOb9DOhyU92fy6oG9XcN/f2gobpVEeYvwPIOQL2vp5VfulG/LonUFkqAZR333HPPmWqxUJuGXFp95W+5bChzZt2LACtUdY5DAAEEEEAAAQQQQACBcASSIsDSAWmVgC7reeedd+r2lgk2UK1k0U25dSNo79BJP4TqhtgaOgULELQqS0ODvn37BlxqF0rQ1rlzZ7PvlO5/pB/QtcU7wNIPmLrMyV84EKzyyJ97LEzjEWDZgwFrbKG+8dC+t5J1rlYF6tKzUF42oJvFa5iqFTeBmgaoWs2nFVr+rhvLAEv75r0fVqBqp0BjCTUM0cok3ddKKyG9qxa9r68Vg5dffrnovk+BmoZGr732mui+doGuqcZataSboFtLlfX4Dz74oF4Vl/e9dJ50jqqrq83vFm3+Aiz9nj7fuqTY1+8g7z3YQg2w9Lp79uwx192xY0dAD/29qG8V1MqvQPtvhTpnejMCrGD/y8T3EUAAAQQQQAABBBBAIBKBpAmwrMFpSKJvRdMPtboER6sMrA+i+gFMN1DXjYj1Q5kuEQq2t5N+6Nd9srQaRj+gW9UVei39MDx69GizyXagDbbt8NoX3dRclwvqB079YKrn6odRXVKo19IPxPoBWvf20nbOOeeYTbm9m1acvfnmm+bLOp7LLrssYD/eeusts4xJ25gxY0x4569pvz7++GNzvBpov7X6QpdT6dvLrGWZkTxU0TTVgEerZrS/GiBeddVVom+Bi2bTD9z6AV2fK2svIN03yNeceN9X987S/umbBfVc7ZvOkz6DoTYd2+rVq80zrYGDtYRRnxsNibRaT/fHCrQZt95Lfxb07YYajur86d5uobwxMJzz9NlWK92gPNSXIHg72J/TM844w+zRFKjpsmD9WdCfGV1yaf286/OqlUO6/FfHGWhPPO+fUf3doXudaTWWVSll/f448cQTzc+bP28Nh/TnW8NLnSt10Ko7nXMNGXVfPQ3H33vvPfM86Dx4v/TB3p9du3aZYF77Yv2+0HnXJYq6tNdqel+dX12uqKG67oOme3n5a7pEWp/pTz75pN44tb/aR+2v/p7Qfw7WwpkzHYM+Izpfeq8LL7xQTjnllGC34PsIIIAAAggggAACCCCAQECBpAuwmE8EEEAAAQQQQAABBBBAAAEEEEAAAXcJEGC5a74ZLQIIIIAAAggggAACCCCAAAIIIJB0AgRYSTdldBgBBBBAAAEEEEAAAQQQQAABBBBwlwABlrvmm9EigAACCCCAAAIIIIAAAggggAACSSdAgJV0U0aHEUAAAQQQQAABBBBAAAEEEEAAAXcJEGC5a74ZLQIIIIAAAggggAACCCCAAAIIIJB0AgRYSTdldBgBBBBAAAEEEEAAAQQQQAABBBBwlwABlrvmm9EigAACCCCAAAIIIIAAAggggAACSSdAgJVUrnxQAAAgAElEQVR0U0aHEUAAAQQQQAABBBBAAAEEEEAAAXcJEGC5a74ZLQIIIIAAAggggAACCCCAAAIIIJB0AgRYSTdldBgBBBBAAAEEEEAAAQQQQAABBBBwlwABlrvmm9EigAACCCCAAAIIIIAAAggggAACSSdAgJV0U0aHEUAAAQQQQAABBBBAAAEEEEAAAXcJEGC5a74ZLQIIIIAAAggggAACCCCAAAIIIJB0AgRYSTdldBgBBBBAAAEEEEAAAQQQQAABBBBwlwABlrvmm9EigAACCCCAAAIIIIAAAggggAACSSdAgJV0U0aHEUAAAQQQQAABBBBAAAEEEEAAAXcJEGC5a74ZLQIIIIAAAggggAACCCCAAAIIIJB0AgRYSTdldBgBBBBAAAEEEEAAAQQQQAABBBBwlwABlrvmm9EigAACCCCAAAIIIIAAAggggAACSSdAgJV0U0aHEUAAAQQQQAABBBBAAAEEEEAAAXcJEGC5a74ZLQIIIIAAAggggAACCCCAAAIIIJB0AgRYSTdldBgBBBBAAAEEEEAAAQQQQAABBBBwlwABlrvmm9EigAACCCCAAAIIIIAAAggggAACSSdAgJV0U0aHEUAAAQQQQAABBBBAAAEEEEAAAXcJEGC5a74ZLQIIIIAAAggggAACCCCAAAIIIJB0AgRYSTdldBgBBBBAAAEEEEAAAQQQQAABBBBwlwABlrvmm9EigAACCCCAAAIIIIAAAggggAACSSdAgJV0U0aHEUAAAQQQQAABBBBAAAEEEEAAAXcJEGC5a74ZLQIIIIAAAggggAACCCCAAAIIIJB0AgRYSTdldBgBBBBAAAEEEEAAAQQQQAABBBBwlwABlrvmm9EigAACCCCAAAIIIIAAAggggAACSSdAgJV0U0aHEUAAAQQQQMAJAlVHaqW65qj5c6Tmv/9c7fnng6XVkpGeZv40yjj2t/lj++e6r3/ztZysdCcMiz4ggAACCCCAAAKOFCDAcuS00CkEEEAAAQQQiJVAeWWtlFVWS1lFjZSaP8f++dh/P/bPFVW1tlDKE05VHwuqNJyq8vxzsLZ4zf5gh/j9fm5OhjTPzZQWzTx/mh77k98069g/f/O15uZrmZLnOc6Ti9EQQAABBBBAAIGUFyDASvkpZoAIIIAAAgikroCGSqXl1VJa6Qmfyj0hlC2YKvOEURpQ1QunPMcdDZ4/NRisIQFWODdP84RXzZo0qhdyabj13+DLHoRlSdPGGeFcnmMRQAABBBBAAAHHCBBgOWYq6AgCCCCAAAII+BPQ0KmkrFqKS6o8f45I8WHPH+ufPX8f8nwvHsFUqDMUrwAr1P609FRutWuZI23zs6Vd3R/Pf2+ZLe09X2f5YqiSHIcAAggggAACiRIgwEqUPPdFAAEEEEAAgXoCWi3131DKFlAdrpKDnsDKs3ovaZrTAqxgcFqx1aVtY+ncron5u8s3f7dpkS1a5UVDAAEEEEAAAQQSLUCAlegZ4P4IIIAAAgi4UOCIZ+nfnv0Vnj+VstvzZ09xhfm73LPELxVasgVY/sy1MqtTm/8GWhpsdfYEXB09X8v0bD5PQwABBBBAAAEE4iVAgBUvae6DAAIIIICACwV0u6n9h6q+Cao8gVWxBlYVUnzoiMRhK6qEiadKgOUPUDeOb986x1Ot5anYauep3NK/PcFWJ8+fZo0bJcydGyOAAAIIIIBA6goQYKXu3DIyBBBAAAEE4iqgb/fbZaqqvqms8lRVFXqqqrTaym0t1QMsX/Op1Vr9uzaTgd3yZFCPPPPPTbLZNN5tzz7jRQABBBBAIFYCBFixkuW6CCCAAAIIuEBAl/xt2lVm/mzeXWqWAdJE3Bhgec+77p3Vo32uDOzuCbS++dOmRRaPBwIIIIAAAgggEJEAAVZEbJyEAAIIIICAOwV0o/VNu0qPBVaeP4UHCKx8PQkEWL5/PjTA0jDLCrW6ewIuXY5IQwABBBBAAAEEggkQYAUT4vsIIIAAAgi4WOBwebVs3KkVVqWeCqsy2XuwysUaoQ+dACs0q/atcuTEvi1kRN98OaFXc8nNYclhaHIchQACCCCAgPsECLDcN+eMGAEEEEAAAb8CRz3bVW0rLJe1W0tk3dbDVFhF+KwQYIUPp5VYfbs0kxF9NNBqYfbQyqA8K3xIzkAAAQQQQCBFBQiwUnRiGRYCCCCAAAKhClQeqZWvdpSa0Gr9tsNS5lkmSGuYAAFWw/z07MaeDeC1KkvDrBP75EvHNjkNvyhXQAABBBBAAIGkFSDAStqpo+MIIIAAAghELnDg8BFZs1mrrErM0sBa970oMHK8EM4kwAoBKcxD2rbINmGWCbQ8Sw5ZbhgmIIcjgAACCCCQ5AIEWEk+gXQfAQQQQACBUARYGhiKUvSOIcCKnqWvKzVr0khGDWgpYwe3kuGeJYc5WemxvSFXRwABBBBAAIGECxBgJXwK6AACCCCAAAKxEWBpYGxcQ7kqAVYoStE5Jjsz3VRlaZiloZaGWzQEEEAAAQQQSD0BAqzUm1NGhAACCCDgYgFdCvi1Zz+r1RsPypotJVJRVetijcQNnQArMfa65/vgns1l7KBWMnpQS2mbn52YjnBXBBBAAAEEEIi6QEoFWJs2bZJbbrlFRo4cKffee6/k5LDZZ9SfmAZccPny5XL55ZfLd7/7XfOHhgACCCAQHQFdHrhpV5ms0tDKs69VWSWbsEdHNvKrEGBFbhfNM3t1zDWVWaM9f7oXNInmpbkWAggggAACCMRZICkCrB07dsjrr78u7733nqxevVpyc3Nl2LBhctppp8kFF1wgHTt2NGxff/21TJs2TYYPHy7333+/KwKs4uJi+d73vif79u2TRx99VHr06BH2I3TgwAG54447zHl6jRYtWoR9jVBOWLp0qVx44YXygx/8QO666y5zSjT6H8q9OQYBBBBINQENrbYWamh1SL7YdEgOlxNaOWmOCbCcNBsiWpmle2VNGtlORg1sKbrskIYAAggggAACySXg6ADrqOf/nWto9fOf/1w0xPLVNMR6/PHHJT8/35UBVlFRkQmwSktL5bHHHpPOnTuH/QRqiHTbbbeZ8yzLsC8Swgm+Aqxo9D+EW3MIAgggkBIC+qLArXsIrZJhMgmwnDtL+vbC04e1kbNPaiv9uzZzbkfpGQIIIIAAAgjUE3B0gPXhhx/KTTfdJJmZmXLnnXfKpZdeaqqDamtrpbCwUBYsWCAfffSRqbbSr7uxAisaz3MiA6xo9J9rIIAAAqkusL2o3FRarfb8OVRWnerDTYnxEWAlxzR2adfYVGWddWJbadE0Mzk6TS8RQAABBBBwqYBjA6y9e/fKD3/4Q1m4cKE8+eSTMn78eElL89R/B2gEWJE9xQRYkblxFgIIIBBLAd2MfcO2w/LJl/tlw/bSWN6Ka8dAgAArBqgxvGS6Z0Xhyf1bytmeMGtk/3zJzAj8/zlj2BUujQACCCCAAAJ+BBwbYM2fP99s+H399dfLfffdJ9nZwd8iYw+wfvSjH8m//vUveeGFF2T37t0mANONwwcNGnQcRVlZmdljS/+sWLHC7Kl1+umnm+O9l+TpMr1FixaZ5Xpr166V6dOny5w5c6Rnz55y7bXXypVXXllv7y1rY/mpU6eaPbv+9re/yUsvvSS675S/PmmF2aeffip///vfZcmSJaayTK8/YcIEU5HWoUOHujFUVFTIAw88IKtWrTJ96tatW9gPu78Ay7p2TU2N2RRfK96efvpp0yfdg0z7ct5550mjRvVfV+3tOXbsWLn99tslKytLpkyZUm8PLH/9D8cg7AFzAgIIIOBggbKKGlm6tliWeP4cKqXaysFTFbBrBFjJOnMizRo3kgkj2pjKrJ6eTeBpCCCAAAIIIOAMAccGWBrGPPjgg/Lcc8/JxIkTQ9KyAixrmeHixYvrnaehy+9//3vp3bt33dd1D6Z77rlHZs2addw9NDR6+OGH5aSTTqr7np6v4drQoUPl5ZdfNntP2ZsGPTfffHNdqGP1ady4caJv4dN9oOzNV59eeeUVE/L4aqNHjzYbrbdv3958WwOgn/3sZybw0ko17XO4LVCApdfWsE03zn/11VfrXVq/9pvf/MZszG5Vx2l49ctf/lKef/75444dMmSICf/sm7j76384BuGOl+MRQAABJwpsKyz3VFsVm2WCNVp+RUtqAQKspJ6+us4P691cLjy1g5wyoKXn/+ukxpgYBQIIIIAAAskq4MgAywo1dPmgVjgNGDAgJF8rLFqzZo0JnX7605/KCSecYN50p2GYBk4//vGPTWWVNq0seuSRR+Svf/2raMXWRRddJM2aNZOqqiqZN2+eqfwaM2aM/OpXv5ImTY69elkDrIceesgEOrfccovceOON5p/ff/99U6XUsmVLeeKJJ6R79+7m+HD7pOdoldaXX35pqrk0bNMKJx3Db3/7W1NRZg/14hFgacWYhoI/+clP6sIqrW7TcGvUqFH13lz47rvvmsosDex0bzLt/+HDh0UDqT/+8Y8mDAslwArHIKSHg4MQQAABBwocqTkqn204IJ+sKZY9xZUO7CFdilSAACtSOWee16FVjlwwtr1MPKmdNG2c4cxO0isEEEAAAQRSXMDRAVa4VUVWWKTLDb0rrXRpoC5H1GouDVZycnJk+/bt5u17I0eONAGWfSmcvgFRw60ZM2bUq2yyAizvSqvKykpTefTss8/Km2++WVe1FW6fAj1v1lv8/vCHP8gll1xiDo1HgPXGG28cV2mlQdTdd98tW7durfOxlgPqmyM1xNNwy9405Lv66qtDCrD8OfgySPGfUYaHAAIpKLD3YJVZJvjp+gNSUVWbgiNkSARYqfkMZGemm+WF3z6to3Ru2zg1B8moEEAAAQQQcKiAowOsZcuWyVNPPSW9evUKiS/QJu5WWNWvX7+6AEuX9Ok+W97LAL1vZg+krADL/jXreK0W03DMV4A1fPjwuvtax/vqk/W9bdu2maolfcuiBnn2FkoFU0hg3xwUbAmhryBRq9R+/etf122yr0sXrevo/lWPP/64tGrVql43rPAp1P6HahDOWDkWAQQQSJSArgr8ckuJLFmzXzbuKktUN7hvnAQIsOIEncDbWMsLR3k2f9dN4GkIIIAAAgggEFsBRwZYurRPl8v96U9/MiGOLkcLpQUKsKxwRTdltyqwrEAl0LV1Q3etqrI2fw8UYOmyOl2eGGqA5atP2hfdJ+rOO++UHTt2+OxaqAFQKGZ6TCQBlp6nFrpk0Np7K9jbDMMJsMIxCHWcHIcAAggkQsBT0CurNx2SDz/byzLBRExAgu5JgJUg+ATctm2LbDl/TIGcc3KBNM+t/2KbBHSHWyKAAAIIIJCyAo4MsFTbCoO+973vyfe//33JyAi+30CkAZY9EAo207EOsA4dOmSW2H322WdmWeNZZ50leXl5plvhBEDBxmH/frQDrIZWYIVrEM5YORYBBBCIl0CNZ2Xgyq8PyvzP94ouGaS5S4AAy13zraPNapQuk0cXyKXjO0qrvCz3ATBiBBBAAAEEYizg2ABL91a69dZbpbCw0Gz+fcoppwSlCDfA2rRpk9mIvW/fvmb/Kt3APViLdYBl9Ukrvn7xi19I48b/3V9B36p48cUXN2gPKV/ji1aAVV5ebjZ6nzt3rqla0zcsWk33FNOvX3vttUH7H65BsDnj+wgggEA8Bao9G7Pr/lYLVu6TQ2XV8bw193KQAAGWgyYjzl0hyIozOLdDAAEEEHCNgGMDLA08nnnmGfOmO91fScOsSZMmmbfh6fd0E3F9U+DMmTPN2wI7depU98Y/X/tN+VquZ994fdq0aeaNggUFBWbyi4qKTODy1VdfyQ9/+EOz6bu2WAdYOq477rhD1q5dKw8//LB5C6LuNzV//nz53e9+J/qGxVCWEOp17rrrLtFqpkcffVR0KaS/Fq0AS6+vSz61fxMmTJCf//zn5m2MBw8elNdeey3ktxCGa+Can1YGigACjhaoqj7qeZvgflm4ap+UVtQ4uq90LvYCBFixN3b6HQiynD5D9A8BBBBAINkEHBtgKWRZWZkJXx577DG/rieeeKLZMDySAEsvqlVb+jY9XZ7nq2nF0E9/+tO4BVj24M67P7opur7pT6vGNJzS5u8thFYopUGctUdVPAIsvd8999wjs2bNqne73NxcOf/88+WTTz4xVWSB+h+uQbL90NFfBBBILYHyyhpZvKZYFn2xX/SfaQioAAEWz4ElYAVZF4/rIG3zs4FBAAEEEEAAgQgFHB1g6Zh0PyV9C97f//53WbJkiQmctApr6NChMnbsWBOKaHiVlpYm1tIzrcCyh056HauqR4/1/t6+fftM5ZBWc+m9NGw56aSTZPLkyeaPfWmhhmn6R48fMWJEPfZ///vfplrL/r1I+qSVYe+99548/fTTsmLFCrOB/CWXXCKjRo0y1U1TpkyRqVOn1gVYDzzwgKxatcr0q1u3bubr1hLM3r17y69+9Stp0qSJ30fEstEDNDBUX20ajum11eSJJ54w1VT2pvd75513jvueemrf//nPfxr38ePHy+233y75+flmc/rTTz/dbHZvv4d3/8MxiPDZ5zQEEECgQQKHy2vko5V7zXLBI57qKxoCdgECLJ4Hb4FGGWkyaWQ7uXxCJ4IsHg8EEEAAAQQiEHB8gBXBmFx/ilXBNH369JD3D3M9GgAIIIBAiALFJUdkgWeZ4KfrD4jud0VDwJcAARbPhT8BgiyeDQQQQAABBCITIMCKzM3RZ+3atcvso6WVTjfffLM0asQrnR09YXQOAQSSQuCIJ6z6xLNM8EPPWwUrqjyvGKQhEECAAIvHI5gAQVYwIb6PAAIIIIBAfQECrBR8InQJo+5B9dvf/lbatGmTgiNkSAgggED8BDzvDTHVVnM/LZIS3ioYP/gkvxMBVpJPYBy73zg7Qy47o6N8+7SOkp2ZHsc7cysEEEAAAQSSS4AAK7nmi94igAACCMRR4OsdpfLuJ3uksLgyZnfNklLJTSs21y89mi9Vkhuze3Hh+AkQYMXPOlXu1CovS647p6ucdVJbSU9LlVExDgQQQAABBKInQIAVPUuuhAACCCCQIgI7ispl1rJC2bizLKYjapW2WZqn7a53Dw2x9hztG9P7cvHYCxBgxd44Ve/QraCJ3HJBdxne59hLdWgIIIAAAgggcEyAAIsnAQEEEEAAgW8Eig8fkVlLCmX1pkMxN8mTXdI6fYvP+xQf7ST6h5a8AgRYyTt3Tun5sN7NTZDVvT1VmU6ZE/qBAAIIIJBYAUcGWPPnz5eKiorEynB3BBBAAAHXCBypPiqbd5eKVl7pnlfxaJ3zq6Vxlu/N4I9ItmyrHRaPbnCPGAkQYMUI1mWXTfMsJZx4Ylu5amIXKWiZ7bLRM1wEEEAAAQTqCzgywPrFL34hJSUlzBUCCCCAAAIpK9CnTx/JyMjwO76NtaNSduxuGBgBlhtmOX5j1DcWXjC2vVx5Vmdp1pi3S8dPnjshgAACCDhJwJEBFhVYTnpE6AsCCCCQmgJ7D1bKhu2lUlFZk5ABBqrAqjzaRHYcHZKQfnHT6AgQYEXHkavUF2jWpJHcNLmbTBrZTrQ6i4YAAggggICbBBwZYLlpAhgrAggggEB8BQ569rl66+Pdsn7b4fje2OtuTWS/FKSv99mHwtoecljaJrR/3LxhAgRYDfPj7MACA7o2k+9f2ku6ejZ8pyGAAAIIIOAWAQIst8w040QAAQRcLlBdc1QWrtonH362V454/tkJrakUSqu0LZKR9t8qMDZwd8LMNLwPBFgNN+QKgQXS00UuHtfRLCvMzfG/HBlHBBBAAAEEUkWAACtVZpJxIIAAAgj4FVi3tUTeWbxHikuOOE6pkVRKlpSaflVJrlR7NnCnJb8AAVbyz2GyjCC/WaZM+1Z3OWN4m2TpMv1EAAEEEEAgIgECrIjYOAkBBBBAIBkE9h+qMsFVopcLJoMVfYyuAAFWdD25WnCBE3o1l7su6SkdWjcOfjBHIIAAAgggkIQCBFhJOGl0GQEEEEAgsIAuF5znWSq4YOU+qal1xnJB5sxdAgRY7ppvp4w20/O2wsvO6GT+5GR51hjSEEAAAQQQSCEBAqwoTGZJSYksWLBA9uzZI0ePHpWCggIZO3asNGvW7Lirb9y40Rw7ePBgGTZsWBTuziUQQAABBOwCTl4uyEy5R4AAyz1z7cSRtmmeJXd8u6eMGtDSid2jTwgggAACCEQkkBQBVkVFhSxatEg2b94snTt3ljPPPNPnYKuqqmTlypXy1VdfSXl5uTkmKyvLnDNq1Cjzz6G0mpoaWbt2raxZs0YOHz72lqpGjRpJ+/bt5eSTT64XTOmxs2bNktLSUpkwYYI5du7cuZKTkyNnn322ZGZm1t2yuLjYHGt9T/+mIYAAAghER4DlgtFx5CrRESDAio4jV2mYwMn9802Q1bYFe+s1TJKzEUAAAQScIOD4AGvTpk3yySef1AVSHTt2lIkTJx5nV1ZWJu+9954cOnTIp2ubNm2OC5R8HVhdXS2zZ8+W3bt3+7xO06ZN5ZxzzhH9W1thYaE5vkePHnLKKaeYr2nYppVWZ511lrRte+w16Bp0ffDBB+a6Z5xxhnTo0MEJ808fEEAAgaQX0AWCS78slplL9khVNcsFk35CU2QABFgpMpEpMIzmuY3kjot7yrihrVNgNAwBAQQQQMDNAo4NsDTw+fjjj001VV5ennTq1MlURPkLsHQZ38yZM0211YABA0yVlIZRq1atks8//1zS0tLk9NNPl65duwac78rKShNI6flDhgyR/Px8Ez5pIKVB2pEjR+Skk06SQYMGmets2LDBLAkcM2aM9OnTx3xt/fr1pu/jxo0zwZY27fuSJUtk6NChLB10808cY0cAgagKHCo9Iq/P2ymbd5dF9bpcDIGGChBgNVSQ86MtcOqQVibIatH0v6sDon0ProcAAggggEAsBRwbYGkgpRVVGjgNHz5ctBJr4cKFfgMsf0gaYs2YMUOKiorqhUyRoGoFlS5j1IBMlxKGGmDt27fPhGutW7c2ywwzMjIiuT3nIIAAAgjYBD7bcNDzhsHdUlFViwsCjhMgwHLclNAhjwDVWDwGCCCAAALJLODYAEtRtfLJCnu0qimSAEv3ptIgTPfE0qV7WsEVSdO+aBCmSwZHjx4tffv2NZfZtWuXzJkzR3r16uVzCWHz5s1NeKX316WPWtFFQwABBBCIXECrrt5csEs2bC+N/CKciUCMBQiwYgzM5RskQDVWg/g4GQEEEEAgQQKODrDsJuEGWPo2QK180mV/Gjrp0sLx48dHVP2k+2otW7ZMtmzZIi1btjR7aVkbsOuSQg2odOmhBlQauOl/b9y4sdkDS8/TDeFHjhwp/fv3T9A0c1sEEEAgNQS+2HTIhFdUXaXGfKbyKAiwUnl2U2NsVGOlxjwyCgQQQMBNAikVYOlbCLXaav/+/XVzqG8eHDx4sAwcODCs8EqrqrZt21Z3HX0LoVZZjRgx4ri3GR48eNBs0K5vGdS9tvRthaeeeqrpx7x588x/1/23WDroph8txooAAtEUKC2vlrc+3i1rNpdE87JcC4GYCRBgxYyWC0dZQKuxvn9pL2nauFGUr8zlEEAAAQQQiK5AygdYyqXBUb9+/Uz4FGqI5B1gWezdunUze2lpMBaoVVRUmCWHuvRQ31qof+tm7/oWQg252rVrJ2PHjjWbxdMQQAABBPwLaNWVhldlFTUwIZA0AgRYSTNVdNQj0DIvU+6+tLeM7M9WFzwQCCCAAALOFUipAMubWfe/0rcE6psIdTN3fXOgvkEw3KbLA3UT+RUrVogGU126dAlaUaWVV1rBpcsWNazSZYW63FCXH+p+WBqQ6f5Yusww1FAt3H5zPAIIIJDMAuWVNWa5IFVXyTyL7u07AZZ75z6ZRz5heBtTjZWVmZ7Mw6DvCCCAAAIpKpDSAZY1Z2vWrJElS5aYaqdzzz3X7E8VSdu+fbtZKqiB06RJk8x+WL7aunXrZPHixabqS99WuGPHDnn//fdNgDZs2DBzykcffWQCrkDXiaSPnIMAAgikgsD6bYdNeFVSVp0Kw2EMLhQgwHLhpKfIkLu2ayz3XdNPuhU0SZERMQwEEEAAgVQRcEWAVVJSIm+//baZs8mTJ0e8bE8rsXSPLb2evzca6j5Ys2bNMiGZVltlZ2eLtQG9Lj3s06eP6YduLq9fb8ibEVPlIWQcCCCAgCVQe1RkzrJC+WjlPlAQSGoBAqyknj7Xdz6rUbrcdlEPOXdUO9dbAIAAAggg4BwBVwRYuvxv/vz50rRp0wZVYOlbDXVfK93DylfllO5zNXfuXCkqKjJLA9u2bWtmmgDLOQ88PUEAAecKaLXVax/skM27y5zbSXqGQIgCBFghQnGYowVGD2opP76ijzTOznB0P+kcAggggIA7BFImwFq2bJnoEr/+/fuLbrSulU8aKG3evNksH9S9q7T6SaugrKah1saNG6VHjx4ybtw482XdM+vzzz+Xvn37mq/n5ubK0aNHzebrCxcuNNVX+lZBX3tX6V5by5cvN5vF65sPrbZlyxbzNsIhQ4bUW0Ko/dUljboXFg0BBBBws8CmXaUmvDpczkbtbn4OUmnsBFipNJvuHkv7Vjly39V9pU/npu6GYPQIIIAAAgkXcGyAVVVVZZbr7d+/3y+S7kGlb/jTNwJq6PTpp58GPFaX9OXk5NQdo0v9dH8q+3U08NKwSUMrX61JkyYyceJEyc+v/5aWwsJCmT17ttmwXTdut2/MruHZu+++ayq37Ju4t27dOuhm8Al/QugAAgggEEMB/U07/7O9MvfTIs/v3RjeiEsjEGcBAqw4g3O7mApkpKfJTZO7yZRxHTz/fzamt+LiCCCAAAII+BVImQBLAyfdFH3lypWi+1DpWwe16bJB3Uxd/2RmZtaD8FWBpQdoGPXZZ5+Zv/XNgdp0T6vu3eedLFYAACAASURBVLvL0KFD64Vg+j2t9NK3DGp1lq9wS4/Zu3evLFiwwPRNgyytEhs9erQJ32gIIICAGwXKPG8Z/Me8HbJhe6kbh8+YU1yAACvFJ9ilwxvRp4X8n6caq1mTRi4VYNgIIIAAAokUcGyAlUgU7o0AAgggEFuB7UXl8ve52+VgKW8ZjK00V0+UAAFWouS5b6wF2jTPknuv6iuDeuTF+lZcHwEEEEAAgXoCBFg8EAgggAACcRVY9MV+mblkj9TUxvW23AyBuAoQYMWVm5vFWcCzolCuPruLXDGhs6Snx/nm3A4BBBBAwLUCBFiunXoGjgACCMRXoLKqRv710S5Zs7kkvjfmbggkQIAAKwHo3DLuAmcMby13XdJLcrJ4S2Hc8bkhAggg4EIBAiwXTjpDRgABBOItsHt/hbziWTK4/9CxfQVpCKS6AAFWqs8w47MEenbIlV/dOEBaeZYW0hBAAAEEEIilAAFWLHW5NgIIIICAfLmlRF7/YIccqeE1gzwO7hEgwHLPXDNSkZZ5mfLTa/vJwG7si8XzgAACCCAQOwECrNjZcmUEEEDA9QJLviyW/3y82/UOALhPgADLfXPu9hE3ykiT2y7sIZNHF7idgvEjgAACCMRIgAArRrBcFgEEEHCzQG3tUXl70W5ZuvaAmxkYu4sFCLBcPPkuH/p5p7ST707pKRm60zsNAQQQQACBKAoQYEURk0shgAACCIhUeDZr1/2uNu4sgwMB1woQYLl26hm4R2BY7+Zy39V9JS83Ew8EEEAAAQSiJkCAFTVKLoQAAgggUFxSJS/M3CZ7D1aBgYCrBQiwXD39DN4j0C4/W35+XT/p1bEpHggggIBjBHbs2CF33HGHLF68uF6fBg0aJOeff75cfvnl0qpVK8f0l47UFyDA4olAAAEEEIiKwNY9ZfLS7O1SXlkTletxEQSSWYAAK5lnj75HSyA7M13uuqSXTBjRJlqX5DoIIIBAgwS+/vprmTZtmqxZs8bndYYNGya///3vpXfv3g26TyJPnjNnjtx6663yu9/9Ti644IJEdiXq9ybAijopF0QAAQTcJ6BvGnz1/e1SU+u+sTNiBHwJEGDxXCDwX4Frzu4iV0/sDAkCCCCQcAErwBo+fLjcf//9kpOTI7W1tbJ582Z56KGH5N///rfcdNNNcu+990pWVlbC+xtJB/71r3/Jd7/7XXnsscdkypQpkVzCsecQYDl2augYAgggkBwC8z/fK7OXFSVHZ+klAnESIMCKEzS3SRqBs09qK3df1kvS0tjcPWkmjY4ikIICvgIsa5hbt241lUt5eXny+OOPS35+flIKEGAl5bTRaQQQQACBWApU1xyVNz7aKSu/PhTL23BtBJJSgAArKaeNTsdYYNyQVvKjK/tIVqP0GN+JyyOAAAK+BQIFWMXFxXLbbbeZE70DrLKyMnn99dfNnxUrVkjHjh3l9NNPN5VOnTv/t8K0oqJCHnjgAampqTFVXB988IE8/fTT5pyxY8fK7bffLmPGjBE9Tq/1wgsvyLZt22T8+PHmWroXl3ez7v3WW2+Zvbtyc3PlpJNOkksuuUQmTZpkqsi0rVy5Uq699lopLCw87ho/+9nPZOrUqebrR48eNUson3nmGZk5c6YcOHBARo0aJVdffbWcc845kp2d7djHhwosx04NHUMAAQScK1BWUW32u9pWWO7cTtIzBBIoQICVQHxu7WiBIT3y5IHr+0tu40aO7iedQwCB1BQIFGCtW7fOhDx9+/Y1ywm1EktbUVGR3HPPPTJr1qzjUHr27CkPP/ywCZS0aTClYZGGQho0vfrqq/XO0a9pwKXB1ttvv13ve7r/1qOPPio9evSo+3qge+tBGljdd9990qRJk5ACLA2v3nzzTfnRj34kpaWlx43nxhtvlP/93/+tC8Wc9hQQYDltRugPAggg4HCBogOV5k2DBw4fcXhP6R4CiRMgwEqcPXd2vkDXdo3l/00dKG1aOPff8jtfkR4igEAkAv72wFq7dq0Joj766KN6m59rJdUjjzwif/3rX03oc9FFF0mzZs2kqqpK5s2bZ8Ijraj61a9+ZUIkK8B66aWXpEWLFvKTn/xELrzwQrPP1hNPPGGupU2Dr5/+9KemiuvgwYPy4IMPyssvv2z+1koobdXV1SZI072srrzySlOh1alTJ1PdtXr1avnNb34j8+fPN8fo2xOtFmgJoRXS9erVS+6++27p16+fWdq9e/du0zfdA0wrs0499dRIeGN+DgFWzIm5AQIIIJA6AvsOVcmz726RQ6XVqTMoRoJADAQIsGKAyiVTSqB18ywTYnUraJJS42IwCCDgbIFAbyHUwEmrp3Tj80aNjlWJbt++3SwrHDlypAmwrK/r97SaSUOfGTNmyJNPPmlCKSvAeuONN0zApOGVtfefdW8NrP74xz/KKaecUoe1dOlSE1Jdd911ptorIyNDrOM1tNI3CrZu3boeri5LvP76603Y9Otf/1qaNm1qvh8owJo+fbpZtqj99V6u+NVXX8nNN98skydPlrvuusuRE0mA5chpoVMIIICA8wS2F5XLS7O2SWlFjfM6R48QcJgAAZbDJoTuOFKgSU6GWU44tGdzR/aPTiGAQOoJ+AuwWrVqJd/73vdMiGTfA2r58uWmusnXcju7ji7L02WEVoD16aef1oVa1nGB9tjyVRmmoZYGYD/+8Y9N9ZV3O3TokPzgBz+Q/fv3y5/+9CcpKCgIGGBZ+3M9//zzASf2qquuqntDo9OeAAIsp80I/UEAAQQcKLBxZ6lnz6ttcqT6qAN7R5cQcJ4AAZbz5oQeOVMgMyPNbOx+2tD6lQXO7C29QgCBZBfwDoo0rNK3D2q1lC6fu//+++WGG26oq5qyQqRA49YN3Z999llT0RTNACvY2wT93cvfefbljYHGo29i/OEPfyhZWVmOm24CLMdNCR1CAAEEnCWwbmuJvDJ3h9TUEl45a2bojZMFCLCcPDv0zYkCt1zQXaaM6+DErtEnBBBIIQF/m7jrmwC1ykkrrazlgDpsK8DSSqdQltVFM8DSNw5efPHFQSuwtBJL35qoVWTaggVYvqrDkmWKCbCSZaboJwIIIJAAgZVfH5R/frhTyK4SgM8tk1qAACupp4/OJ0jgolPbiwZZ1n4xCeoGt0UAgRQW8Bdg6X5Wuom67j+lm6vr2wj1d9GmTZvklltuMW8m/OUvf2k2cA/UohlgrVmzpu6tiLrBvO7RZW/WHlgTJ06st+RPK8m0iuoPf/iDXHLJJfXO0Q3h9c9f/vIXOe2005Jupgmwkm7K6DACCCAQH4Fla4vl3wt3x+dm3AWBFBMgwEqxCWU4cRP41pgC+e6UnnG7HzdCAAF3CfgLsFRBlxJq8KMbtWvI07lzZ6msrDTBlS4RnDZtmtx44411e00VFRXJ3LlzRTc/1yV3OTk5UV1CWFZWJv/3f/8nr732Wr1761sIlyxZIr/97W9FQy7vMMqqGtO9u37+85+b8WiVVtu2bcUKvXRD+Hvvvde8QVGXCupbFb/44guzwbvugTVixAhHPhgEWI6cFjqFAAIIJFZgwap9MnNJYWI7wd0RSGIBAqwknjy6nnABQqyETwEdQCBlBQIFWBoM6VsFtXLpoYceMpu3a9Nz7r77brOc0Fe79tprTdVWtAMsvdeGDRvM0kUNnnw1DaH0zYH2tyNaQZz9HGsJZHV1teibCHWMvjamz83NlVdeeYUAK2V/AhgYAgggkGICMz7ZIwtX70+xUTEcBOIrQIAVX2/ulnoChFipN6eMCAEnCFhLAocPH14XOtn7pRVNumRwwIABpsLJWjK4b98+E+zMnDlTdA8pDXr0rYOTJ082f6zjrDf96TFPPPGEdO/eve7yBw4ckDvuuMP890cffbTekkCrXyNHjjSVURqGWc2693/+8x9ZvXq1OW/s2LFyzTXXyCmnnCLp6en1aHU55MKFC00V2YIFC2TYsGFmaeS4cePMcbW1tbJo0SJ58cUXzVh27NghPXv2NEsKL730Uhk4cOBx13TC3GkfqMByykzQDwQQQCDBArpJ+38+3i3L1x1IcE+4PQLJL0CAlfxzyAgSL6Ah1u0X9WBPrMRPBT1AAAEEHCFAgOWIaaATCCCAQGIFqmtqzZsG1287nNiOcHcEUkSAACtFJpJhJFzgzBFt5J7LexNiJXwm6AACCCCQeAECrMTPAT1AAAEEEiqglVcvz9lOeJXQWeDmqSZAgJVqM8p4EilAiJVIfe6NAAIIOEeAAMs5c0FPEEAAgbgL1HrWyP9j3k5ZtfFQ3O/NDRFIZQECrFSeXcYWqkB+TqV0yjtW2bv9UFMprsgO9dTjjiPEipiOExFAAIGUESDASpmpZCAIIIBA+AJvLdwlS9ey51X4cpyBQGABAiyeELcLjOuysy68sizW7m0hn+5uGzGNhlg/uKy3ZGSkRXwNTkQAAQQQSF4BAqzknTt6jgACCDRIYNbSQvlo5b4GXYOTEUDAtwABFk+GmwUGt90n+sdXW76rjazblx8xz5hBLeUn1/QjxIpYkBMRQACB5BUgwEreuaPnCCCAQMQC8z/fJ7OXFUZ8PicigEBgAQIsnhA3C3yrz0ZpmlXtk+BA6VH5dHNtg3i6FTSRsYNbsbF7gxQ5GQEEEPAvkJOTI+PGjXMcEQGW46aEDiGAAAKxFVjyZbH85+Pdsb0JV0fA5QIEWC5/AFw+/CsGrfcrUFNTI+vX+/++y+kYPgIIIOAIgby8PLnvvvsc0Rd7JwiwHDcldAgBBBCIncDKrw+aTduPxu4WXBkBBDwCBFg8Bm4WmNRzs7RsXOWTIBoVWNaFh/RoLkN7NXczNWNHAAEEYiJABVZMWLkoAggggECoApt2lcpf39sqtaRXoZJxHAIRCxBgRUzHiSkg0LdVsYxoX+RzJHM3dZY9pY2jNso7L+4pk0cXRO16XAgBBBBAwLkCVGA5d27oGQIIIBA1ge1F5fKcJ7yqOtKwfUei1iEuhECKCxBgpfgEM7ygAt4buVfVpItu4L7pQHQrptI8LyT88RV95IzhbYL2iQMQQAABBJJbgAArueeP3iOAAAJBBfYUV8oz72yR8sqaoMdyAAIIREeAACs6jlwluQVyM49Ii5wKM4gDFTlSeiQzJgNKTxe5/7r+MmpAy5hcn4sigAACCDhDgADLGfNALxBAAIGYCOw/VCVPe8KrkjLfb4OKyU25KAIIsAcWzwACcRbIbJQmv79tsPTt0izOd+Z2CCCAAALxEiDAipc090EAAQTiLHCw7JA883ahFJccifOduR0CCFCBxTOAQPwFmjVpJI94QqxuBU3if3PuiAACCCAQcwECrJgTcwMEEEAg/gIVR0rl0Q/vlibp3aVw83ly9GhG/DvBHRFwsQABlosnn6EnVKBlXqb84fYh0r5VTkL7wc0RQACBRAuUlJTIggULZM+ePZ7PAkeloKBAxo4dK82aHV+punHjRnPs4MGDZdiwYYnuut/7E2A5dmroGAIIIBCZQE1ttTy18D7ZUPSZuUCX5sPlwNYrpLaWECsyUc5CIHwBAqzwzTgDgWgJFLTMNiFWq+ZZ0bok10EAAQTqBI4cOSJr1641fw4fPmy+npOTI3369JEhQ4ZIZmbg/f6WLVsmq1atMud17dpVzjjjjJB1KyoqZMmSJbJ161bRfmhr3ry5DB8+XLp161Z3nZqaGpk1a5aUlpbKhAkTzNfnzp1r+nn22WfX62NxcbE51vqe/u3URoDl1JmhXwgggECEAi8ve0iWbp1T7+yOeQOlfNdVUlXl3P9BinC4nIaAIwUIsBw5LXTKRQJd2zWWR+8YKk1y+Jc3Lpp2hopAzAU0QJoxY4Zo6OOrtW7dWiZOnCjZ2dk+v79v3z6ZOXOmVFZWmu937NjRHB9K03vOmTOnLjTzPkerp0488UTz5cLCQpk9e7b06NFDTjnlFPO1RYsWiVZanXXWWdK2bVvzNQ26PvjgA9m9e7cJ0jp06BBKVxJ2DAFWwui5MQIIIBB9gRlfvigzv/yb7/9Bze0iaXtvlvIK9gaJvjxXRKC+AAEWTwQCiRcYN6SV/N/VfSU9PS3xnaEHCCCQEgK6LE8DqPbt28uAAQMkPz/fhEBaUfXZZ8dWP+gyvV69eh03Xiss2rlzp3Tp0kU2bdoUcoBlnbtt2zbJy8uTcePGSZs2bUQDtcWLF5traeXUpEmTTJ82bNhglgSOGTPGVIZpW79+vXz88cfmXA22tK1Zs8ZUdA0dOtTRSwctTAKslPgxYhAIIICAyJIts+WV5Q8HpMhv3F5ySqZKSUkLyBBAIIYCBFgxxOXSCIQhcNkZHeXG87qFcQaHIoAAApEJ6DK8HTt2mGDr5JNPPu4iX3/9tXz00UfSuXNnE1xpRVSoFVhWRZVe1F5Bpf9dlxJqVdjevXvlhBNOMEFUKAGWVQ2mVWO6zDAjw/kVqwRYkT2bnIUAAgg4SmB94Qqz71Xt0Zqg/crNai6tqqfJ/n0FQY/lAAQQiEyAACsyN85CIBYCd13SU84dxf/mxcKWayKAwH8FNJDSfbF8BVjW0kP9W/egKioqkoULF4YcYOl19frt2rUz53uHTZ988ompprICsV27dpnlhloJ5msJoe6bpZVk5eXlZgmjVm0lQyPASoZZoo8IIIBAAIGdBzeZNw5WVpeF7JSZkS2d0m+TosLOIZ/DgQggELoAAVboVhyJQKwFMjxLCB+6dZAM6p4X61txfQQQcKmALvHTQEjf+KdLCHv37l1PYsWKFfL555/XLdXT5XzhBFhWQNWvX7+6QMp+A+t6LVu2lHPOOUfS0tLq9trSgEoDL+1f48aNTQWXbiSvodjIkSOlf//+STNrBFhJM1V0FAEEEDhe4ED5XvnDB3fKwYp9YfNkpDeSHo1vkF3b+4V9LicggEBgAQIsnhAEnCXQPLeR/Pn7J0jbFr43VnZWb+kNAggkm4AuHXz//ffNPlQaIDVt2rRuCLr5uoZH1vd0g/dwAyytptL9r/wtT7Tu36xZM3N/vcfBgwfNBu16fw20dN+uU089Vfbv3y/z5s0z//30009PiqWDFiYBVrL9ZNBfBBBA4BuBiiOlpvJq16HNDTLpk/cd2bnl+HX6DbooJyPgcgECLJc/AAzfkQI9O+TKw7cNktycRo7sH51CAIHkFNBlgRpQaVCke195VzRpWLR161Y57bTTpGvXrmaQ4QZYwfbX8hVg+dK0ljJqxZgGXfq3bvaubyHUkEuXKGoFmQZhTmwEWE6cFfqEAAIIBBGoqa02e15tKDr2tpOGtt4tzpVdm85q6GU4HwEEvhEgwOJRQMCZAiP6tpBf3ziANxM6c3roFQJJJ2B/O6Buzj5+/Ph6FU1btmyRDz/80OxNZa92SlSApWGaVnJpPzWs0uBNN4HXfbV0Pyyt9NL9sXSZoRM3dSfASrofETqMAAIIiPzjsz/Jwo1vR5Wie/NTZd+WKZ6N4KN6WS6GgCsFCLBcOe0MOkkEeDNhkkwU3UTA4QIaXlnVVRpeaYVVZmZmXa81GNKA6NChQyYgatWqVd33wg2wgu2BZb11sE2bNjJp0iRp1Oj4StN169bJ4sWLRffR0koxq2pr0KBB5s2F2vQtiRpw6TV0Py2nNQIsp80I/UEAAQSCCCzZMkteWf5ITJy6NB8uh7ZfJtXVWTG5PhdFwC0CBFhumWnGmawCvJkwWWeOfiPgDAF75VWHDh1MRVNWVv3//1xYWCizZ8+WqqqqoJ0OFDzpyatXr5alS5cGfQtht27dTF+8my5v1GWIuom7hmn2fbjGjBkjffr0MadoUKbh2hlnnGGqxpzWCLCcNiP0BwEEEAggsL34K3l0/t1ypKYyZk4FTXtJ1Z4bPP9jmxOze3BhBFJdgAAr1WeY8SW7AG8mTPYZpP8IJE5AK6t0WaBWKvkLr7R3GhrNmDFDdN+pYK1t27YmWPJVOaXn6r10Q3b9vnc1V1lZmbz33num0mv06NHSt2/ferfTsG3u3LlSVFRklgbqvbRZVWAEWMFmh+8jgAACCIQtUFJxQB754LtyoLwo7HPDPaF1bhfJKL5RSkuduYFjuOPheATiLUCAFW9x7odA+AItmmbKn+4cIu1a8i9swtfjDATcKRBK5VUoMoGWEM6fP182btwoPXr0kHHjxpnLVVZWmpBKQ7H8/HyzXFH/1vBKN2HX5YD65kPvNyDquatWrZLly5fLiBEjZPDgwXXd0/25dAnkkCFD6i0h3L59u5x77rlmLyynNSqwnDYj9AcBBBDwIVB7tFYen3+PbNy3Om4+edmtJbf0NikpaRG3e3IjBFJFgAArVWaScaS6QO9OufLoHUOkUUZ6qg+V8SGAQBQENFjSgOnoUf+bxmqV1Jlnnint27f3e8dAAZb1xkHdg0oDKWtpogZLGjhpBZh30723dJP4Tp061fuWtYxRN2z33mBeK8Peffdd8/ZB+yburVu3rrfhfBTYonYJAqyoUXIhBBBAIHYC/1n9jLy//vXY3cDPlXOzmkur6mmyf19B3O/NDRFIZgECrGSePfruNoGLTu0gt17Y3W3DZrwIIBCBwObNm02I1NAAy9p0XTd/17DL3nxVYFnf10BqyZIlsn//ftFqMH1ToAZdo0aNEg2e7E2/r5vIl5SUyMSJE03Flnfbu3evqeDSyi4NsnQPLV2G6L2fVwRUMTmFACsmrFwUAQQQiJ7Aml1L5C+Lfhq9C4Z5pcyMbOmSeZPs2dUzzDM5HAH3ChBguXfuGXlyCvzoit5y5ohj+8LQEEAAAQScKUCA5cx5oVcIIICAEdhTsk3+8MGdUlFdllCR9LR06dnkJtm1vV9C+8HNEUgWAQKsZJkp+onAMYHszHT5811DpUu7JpAggAACCDhUgADLoRNDtxBAAIHyI6UmvCo8vN0xGH3yviM7t5zsmP7QEQScKkCA5dSZoV8I+Bfo3Lax2Q+raeNGMCGAAAIIOFCAAMuBk0KXEEAAARWY/vFP5MvdSx2H0bvFubJz05mS5vkPDQEEfAsQYPFkIJCcAqMG5MsvbhiQnJ2n1wgggECKCxBgpfgEMzwEEEhOgTnrXpV3vnjOsZ3v3mK07N08xbOBZYZj+0jHEEikAAFWIvW5NwINE7jlgu4yZVyHhl2EsxFAAAEEoi5AgBV1Ui6IAAIINExg074v5NEP727YReJwdqe8oXJ455VSfSQzDnfjFggklwABVnLNF71FwC6QkZ4mv7l5oAzt1RwYBBBAAAEHCRBgOWgy6AoCCCBQVlUiD79/u+wv25MUGAVNe0lN0XVSXsGmt0kxYXQybgIEWHGj5kYIxESgRdNMmf6DEyS/WVZMrs9FEUAAAQTCFyDACt+MMxBAAIGYCTy/5Nfy2fb5Mbt+LC6c37i9ZB28RUpLm8Xi8lwTgaQUIMBKymmj0wjUExjSM09+N22QpHsqsmgIIIAAAokXIMBK/BzQAwQQQMAIfLp9nry45MGk1MjLbi15lTfLgeLWSdl/Oo1AtAUIsKItyvUQSIzA1RM7yzVnd0nMzbkrAggggEA9AQIsHggEEEDAAQKHKvbLg7OnSvmRww7oTWRdyGmUK21rPcsf9xVEdgHOQiCFBAiwUmgyGYqrBdI8xVd//O4Q6d+VKmNXPwgMHgEEHCFAgOWIaaATCCDgZoHao7Xy5IJ7ZUPRZ0nPkJmRLV0yb5I9u3om/VgYAAINESDAaoge5yLgLIGCltny57tOkGZNGjmrY/QGAQQQcJkAAZbLJpzhIoCA8wTmrHtV3vniOed1LMIepaelS6+m18jOrUMjvAKnIZD8AgRYyT+HjAABu8BpJ7SW+67uCwoCCCCAQAIFCLASiM+tEUAAgV0HN5u3DtYcrU45jD5535GdW05OuXExIARCESDACkWJYxBILoF7r+or44ex12NyzRq9RQCBVBIgwEql2WQsCCCQVAKV1RXyh3l3yu5DW5Kq3+F0tneLc2XnpjMlzfMfGgJuEiDActNsM1a3CDRtnGGWErZvleOWITNOBBBAwFECBFiOmg46gwACbhJ4bcWjsmjTuyk/5O4tRsu+LVOktjYj5cfKABGwBAiweBYQSE2Bfl2amk3d09P5FzOpOcOMCgEEnCxAgOXk2aFvCCCQsgLrC1fIEwv+N2XH5z2wjnkDpXTHNVJdneWaMTNQdwsQYLl7/hl9agvccG5X+c6ETqk9SEaHAAIIOFCAAMuBk0KXEEAgtQUOVx6Q3865RUoqi1N7oF6jK2jaW6r3XisV5bmuGjeDdacAAZY7551Ru0OgUUaaPHLbYOnftZk7BswoEUAAAYcIEGA5ZCLoBgIIuEfg+SW/ls+2z3fPgG0jzW/cXnJKpkpJSQtXjp9Bu0eAAMs9c81I3SlQ0DJbpv9gmDTOZnm8O58ARo0AAokQIMBKhDr3RAAB1wqs2vmxPLv4AdeOXweem9Vc8qtulwPFvMnJ1Q9Cig+eACvFJ5jhIeAROOvEtnLP5b2xQAABBBCIkwABVpyguQ0CCCBQWlXiWTp4sxyq2O96jJxGudI+7WYpKuzsegsAUlOAACs155VRIeAtcO9VfWX8MP6FDE8GAgggEA8BAqx4KHMPBBBAwCPw8rKHZOnWOVh8I5CR3ki6ZU2TPbt6YoJAygkQYKXclDIgBHwKtGmeJU/fM1ya5LCUkEcEAQQQiLUAAVashbk+Aggg4BH4cvdSmf7xT7DwEkhPS5deTa+RnVuHYoNASgkQYKXUdDIYBAIKXHRqB7n1wu4oIYAAAgjEWIAAK8bAXB4BBBCorK6QX8+6nqWDAR6F/vkXy7aNY3lYEEgZAQKslJlKBoJAUIH0NJHH7hwqfTo3DXosByCAAAIIRC5AgBW5HWcigAACIQm8tuJRWbTp3ZCOdfNBPVuMl92bzpc0z39oCCS7AAFWss8g/UcgPIHenXJNiJWhaRYNAQQQQCAmAgRYMWHloggggMAxgU37vpBHKOVESAAAIABJREFUP7wbjhAFurcYLfu2TJHaWvYSCZGMwxwqQIDl0ImhWwjEUOCWC7rLlHEdYngHLo0AAgi4W4AAy93zz+gRQCCGArp08Hdzb5F9pbtieJfUu3THvIFSvusqqarKSb3BMSLXCBBguWaqGSgCdQKNs9PNhu5tW2SjggACCCAQAwECrBigckkEEEBABd74/EmZ//WbYEQg0Dq3i6TtvVnKK5pEcDanIJB4AQKsxM8BPUAgEQKjB7aU+6/vn4hbc08EEEAg5QUIsFJ+ihkgAggkQkCXDj724Q/kqOc/tMgE8hu3l5ySqVJS0iKyC3AWAgkUIMBKID63RiDBAj+/rr+MGdQywb3g9ggggEDqCRBgpd6cMiIEEHCAwIOzp8qekq0O6Elyd6FpVr60qpkq+/YWJPdA6L3rBAiwXDflDBiBOoE2zbPMUsImOeznyGOBAAIIRFOAACuamlwLAQQQ8Ah8+NUb8ubKp7CIkkBmRrZ0Sr9Nigo7R+mKXAaB2AsQYMXemDsg4GSBi07tILde2N3JXaRvCCCAQNIJEGAl3ZTRYQQQcLLA4cqD8suZ/yOV1eVO7mbS9S0jvZH0aHyD7NreL+n6TofdKUCA5c55Z9QIWALpaSKP3TlU+nRuCgoCCCCAQJQECLCiBMllEEAAARV4bcWjsmjTu2DESKBPs/+RnVuHxujqXBaB6AkQYEXPkishkKwCvTvlyp/vOiFZu0+/EUAAAccJEGA5bkroEAIIJKvA1uJ18ocP7vJs216brENIin73z79Ytm0cmxR9pZPuFSDAcu/cM3IE7AL3XtVXxg9rDQoCCCCAQBQECLCigMglEEAAARV45P07ZNuB9WDEQaBni/FSuPk8OXqUDXLjwM0tIhAgwIoAjVMQSEGBNi08G7r/kA3dU3BqGRICCCRAgAArAejcEgEEUk/g0+3z5MUlD6bewBw8oi7Nh8uBrVdIbS0hloOnybVdI8By7dQzcASOE7jsjI5y43ndkEEAAQQQaKAAAVYDATkdAQQQqDhSJr+ZM1UOlO8FI84CHfMGSvmuq6SqKifOd+Z2CAQWIMDiCUEAAUsgMyNN/vq/I6RtfjYoCCCAAAINECDAagAepyKAAAIq8J/Vz8j7618HI0ECrXO7SEbxjVJa2ixBPeC2CBwvQIDFU4EAAnaB005oLfdd3RcUBBBAAIEGCBBgNQCPUxFAAIHisiL51azrpab2CBgJFMjLbi25pbdJSUmLBPaCWyPwXwECLJ4GBBDwFnhw6kAZ0Zf/neLJQAABBCIVIMCKVI7zEEAAAY/AM4vul9W7FmHhAIHcrObSqnqa7N9X4IDe0AW3CxBguf0JYPwIHC/QpV1jmf6DYZKRngYPAggggEAEAgRYEaBxCgIIIKACX+5ZJtMX3geGgwQyM7KlS+ZNsmdXTwf1iq64UYAAy42zzpgRCC5wx8U95fzR/IuW4FIcgQACCBwvQIDFU4EAAghEKPC7ubfIzoObIjyb02Ip0Dt3quza3j+Wt+DaCAQUIMDiAUEAAV8CzXMbyQv3nihNcniDLk8IAgggEK4AAVa4YhyPAAIIeASWbJklryx/BAsHC/TJ+47s3HKyg3tI11JZgAArlWeXsSHQMIGLTu0gt17YvWEX4WwEEEDAhQIEWC6cdIaMAAINEzhSUyUPzr5J9pftadiFODvmAr1bnCu7Np0V8/twAwS8BQiweCYQQMCfgG6BpXthdS1oAhICCCCAQBgCBFhhYHEoAgggoAIffvWGvLnyKTCSRKBni/FSuPk8OXqU5RpJMmUp0U0CrJSYRgaBQMwETvS8jfD/ed5KSEMAAQQQCF2AACt0K45EAAEERKuvHphxjRyuPIBGEgl0aT5cDm2/TKqrs5Ko13Q1mQUIsJJ59ug7AvEReOL7Q6VXx6bxuRl3QQABBFJAgAArBSaRISCAQPwE5qx7Vd754rn43ZA7RU2goGkvqdpzg1RV5UTtmlwIAX8CBFg8GwggEExg9MCWcv/1vHAkmBPfRwABBCwBAiyeBQQQQCBEgfIjpfLAe1dLRXVZiGdwmNME/j979wEfVZW2AfyZmSQzySSTBEKHSAm9CSuoWFGUT5F1xQJ2URFRFHsB1i7qKrKi7oqKqAiIomABAUEQYcECLE1AakJISAIJENLbN+9lB0NImZnMnbnluf74+a2595z3/M9FPx/POTfBmQhbzp3Iy4vRWmmsx2ACDLAMNqEcDgVUEuAqLJVg2SwFKGBIAQZYhpxWDooCFFBD4JvNU/HDH5+r0TTbDKKAy54AV9FIHM5JCGKv7MpsAgywzDbjHC8F/BPgKiz/3PgUBShgTgEGWOacd46aAhTwUSC3MEc5+6q0vMTHJ3m7FgUcYU40Lh+N7ENNtVgeazKAAAMsA0wih0CBIAlwFVaQoNkNBSigewEGWLqfQg6AAhQIhsDcDe9gxa55weiKfQRJINxmR2L4CGSktwtSj+zGTAIMsMw02xwrBeonwFVY9fPj0xSggHkEGGCZZ645UgpQwE+BQ3kH8PL3I7j6yk8/LT9mtViRFH0L0lJ6arlM1qZDAQZYOpw0lkyBEApwFVYI8dk1BSigGwEGWLqZKhZKAQqESmDmb6/h15Qloeqe/QZBoINrGNKSzwxCT+zCLAIMsMwy0xwnBQIjwFVYgXFkKxSggLEFGGAZe345OgpQoJ4CB/PS8OKi2+vZCh/Xg0BS3P/hwJ6BeiiVNepAgAGWDiaJJVJAYwJchaWxCWE5FKCA5gQYYGluSlgQBSigJQGuvtLSbKhfS5u4fji4dwgqKmzqd8YeDC3AAMvQ08vBUUAVAa7CUoWVjVKAAgYSYIBloMnkUChAgcAKHCk45P7y4M0orygPbMNsTdMCibG9cTR1KEpLIzRdJ4vTtgADLG3PD6ujgFYFuApLqzPDuihAAS0IMMDSwiywBgpQQJMC/PKgJqclKEU1jU5CWdZwFBRGBaU/dmI8AQZYxptTjogCwRDgKqxgKLMPClBArwIMsPQ6c6ybAhRQVSC/OBfPLLgRJeXFqvbDxrUrEB/ZDBFHRiEvL0a7RbIyzQowwNLs1LAwCmhe4K0xPdAxkf/s0fxEsUAKUCDoAgywgk7ODilAAT0ILNw6HYu2ztBDqaxRRQGXPQGuopE4nJOgYi9s2ogCDLCMOKscEwWCI3DB6QkYf3PH4HTGXihAAQroSIABlo4mi6VSgALBESguK1JWXxWUHAtOh+xF0wKOMCeaWUYiK7OVputkcdoSYIClrflgNRTQk4DVCswYfwYSYu16Kpu1UoACFFBdgAGWD8Rr167F9ddfjwceeAD33HNPrU/6cq8PJfh9a2FhIZ577jmsW7cO//73v9GmTRu/2+KDgRN488038c477+CTTz5Br169Atewny3t2bMHo0aNQu/evfHUU0/B4XD42ZK+H/tx51zM2zhF34Ng9QEVsFnD0DribmSktwtou2zMuAIMsIw7txwZBYIhMPSiFrhzUOtgdMU+KEABCuhGQDcB1pIlS5TQKC4uDu+99x569uwZdORff/0Vf/vb3/DII4/gwQcfrLV/X+4NxkAkwHr66aeVAEsCk3bt/PuXsI8++ggvvvgiwsPD8fLLL2Pw4MGnlK/lEKS4uBgTJkxQ3qHarieeeAL33Xef6lMzadIkvPbaa5g3bx769Omjen91dbBr1y7cfffdSoD17LPPmjLAKisvU748eLQwuy4u/txkAlaLFUnRtyAtJfj//DEZtSGGywDLENPIQVAgZALRkTZ8PPYMxESFhawGdkwBClBAawK6CLCKiorwwgsv4IMPPlD8ZAXUQw89BJvNFlRPX0IpX+4NxiACFWB5AhepuV+/fpg8eTKaNWt20hC0HIJ4G2B5E1IGYt4YYAVCMbBt/JK8GLPWvh7YRtmaoQQ6x1+NfbvPNdSYOJjACzDACrwpW6SA2QTuuPw0DLu4pdmGzfFSgAIUqFFAFwGWJxC54IILsHv3buTn5+ONN95AkyZNgjq1voRSvtwbjEEEOsC6+OKLsXTpUmWVzh133AGLxXJiGFoOsGqzFiMJSj/77DPI1r6BAweqPjUMsFQn9qmDiooKvPT9ncg6tt+n53iz+QTaxfXHgT2DYXH/wYsC1QkwwOJ7QQEK1FegoStCOQvLZuM/a+pryecpQAFjCOgiwJo1axb+8Y9/KCuwJBiS0ET+2vnnnx/UWfAllPLl3mAMItABlpyjNXPmTBw6dOiULYl6DLAkuJBtfI8//jhuv/12ZZtoWJj6S7YZYAXj7fe+j01p/8EHa57z/gHeaWqBNnH9cCh5CMrLg7sa2NToOho8AywdTRZLpYCGBR4Z1h4D+zTWcIUsjQIUoEDwBDQfYB07dgxjx45VtgvK2Uv79u3DXXfdpYRX48ePh91+8tc5Nm7ciFtvvVUJIaqeYXT48GHcf//9aNmy5SkHVEsQI6GYrL6RAEbOiJJVRtJOq1bHvzxVXSglwcfXX3+t1HjVVVfh73//u1JTTQFWTk6OEpQsXLgQ69evV9qVs49uvPFGXHrppSeFJp6D4GfMmIGmTZsq5zZ98cUXyjOXX365cg5X8+bNT3pbpJ7ff/8dU6dOxaJFi+B0OnH11Vcr7cuqovqegVU5cJG5EGP5VTnwqS3AKi8vx+rVq5X6Vq5ceWL8cu7SOeecA6v7syuyZfT555/HTz/9hHfffRcdO/75GeGjR48qfcmfq67Cy83NxWOPPYa8vDxla6Ocl+bttWPHDsUzMjLylG2RVU3lPTrrrLNw880347LLLjvpHZR7d+7cqYR7//nPf7B582a0aNEC5513Hu6880507tz5pJKqC7B8bUPmVUzlz9u2bVPM5Mw4eYfl94LMfdXD2MVY7vn444+VeZAD5KU+sZbfI2Y9A2vSsjFIydnu7WvD+yiAFq6uKEi/CcXF5vzgAV+BmgUYYPHtoAAFAiHQspEDHzze+6TdDoFol21QgAIU0KOA5gMsTyAlwYR8AdCzkmjLli3417/+hcTExJPca1v5JOHRvffeqwRSlQ+o9oQXnkCpcoM33XTTiXurtl05vDr33HOV7WeNGjWqMezKyMjAmDFjlGCmuktWmd1www0n/gHl6U/O/Prmm2+UYK3yJYGXPOPpU34mQYb0sX//yVugOnTocCIcq88h7pUDl/bt2ysrlsSt8sH6NQVYpaWlmDJlinKIetVLgraHH35YCVEkrJw+fTrkIHUJZYYMGXLidgnnJMCUg+KrrsLz/OzKK6/06Yw02ZIqB9xLoCP9yVx6rsorsyQYq3pJvU8++eSJgEjmVrZUVndvUlKS8gXILl26nGimugDLnzZWrFihfNhAgrOqfUu4OnLkyBPzX9s8nHHGGUhJSVHCVLMd4r43eyveWF77xxn0+Dd51qy+QIIzEZaDI1FQGKV+Z+xBNwIMsHQzVSyUApoXmDCiC/p0itd8nSyQAhSggNoCmg6wJDyQ1SQS3lQOqxYsWIARI0YoX2+TUKvy5WuAVfmAeDkYXsIHWbkjq3nmz5+PvXv3KmFIRETEKauqPGGRrMaRAKRhw4YnSqmujgMHDij3/d///R/69++v9CNhgqzUkVVFp59+ujIml8ultONpQ/5veWbcuHFo06aNEjDISi85g0pcJLCRS1YGSQgkAYgEfhK+Sd2bNm3C66+/rgQ0Ep4EKsCSlWM//vijMhey+swTeNQUYHmCGfmSo6zakpVwMscSRsmzycnJJ1ZcecKoAQMGKKvbZBxyffnllydW1j366KNKWOc5f0sCLXH0ZXup9C9tyqojaW/06NEnrYLbvn27EphJ+CS2nTp1UvqTuRTTr776SllNJius5JIg6dNPP8Vtt92mzKfULQHZ+++/j1deeUWZf2nPc1UXYPnbhoSAo0aNUkJA+b9/+OEHxa5BgwZKcCbvjlwSOMrKwoSEBCV0lXmUw+3lfZdVbTJ/lYNbtf8mpJX2Z/72Gn5NWaKVcliHzgTiI5vBkXuX+58d3q/81NkQWa6PAgywfATj7RSgQI0CZ3SMw0t3daUQBShAAdMLaDrAys7OVsKKtm3bnrRdUMIDCRpkJZVsK4yK+vO/evsaYHnCFlnJNXHixFq3nVVuW0IrCU/kYHkJCeLjT/6vIr6cgeVZVSYBzttvv30iCPO0Ud1KK0+IV/lreZ4th5XDJM8bLlvupE4JZAIZYHlqnzt3rrIKSzyqC7A8X//bsGGDMsaqWx/XrFmjbHX0rLjybBWUVWtyv4RdnjbESYI/2e7nCfw8dUjfb731lrLl0ptLgjIJfeQdq7qaTZ6XAFW22YlZt27dTmpStgrKyqYrrrhC2X5Y2+UxkSBSAlFP6ObLGVh1tVF1pVXlcFa2rUpQJZcYv/zyy6esbpOfyZZHz3ZOM63AyivOxbPf3YSSsiJvXhveQ4FqBZwRsYgvHo3DOQkUogAYYPEloAAFAinw1pge6JgYE8gm2RYFKEAB3QloOsDyrNiR1SuVD2wvKytTVr/IdqmPPvoIPXr0OAHva4DluV+2q1U9M6vqbHruvfDCC3HkyBHItrxnnnnmxIqpyvfXVIeECrIyRlbuyHlUlbf6VV0dVdtYPFsrb7nllhPhiWd10j//+U9ce+21J5Uf6EPcKwciEkrJKiw5R0lWGcl5YhKCVD5HyXP+mKwaq+2qHMhJeFT5wH5PcCmBnlyyqsgz/6mpqcr2UKmh8oqt2vqSVXZyjpqspJOVR2efffYpZs8995zSR21X1dVKMv7PP/8cy5YtU1Y7Vd7SV/XemgKsQLQhNXsMPfPleQ9+++03ZTunrCyrfOnxAP5A/F13yfbZmL9lWiCaYhsmF3CEOdHMMhJZmcfPTuRlXgEGWOade46cAmoIXHB6Asbf/Oe5sGr0wTYpQAEKaF1AswGWhFSyIkZW09R2PfXUU8qWLM+KFl8DLE/oU/Wsper69LR93XXXKdv15Byu6oIPeba6OmQrmWzZqikQ8SXA8gQNnsPcpc/axqJmgCWroWQllHwlUhwlFKkaYHnOH5Mth7Vd4jN8+HDlFk9IJweRy2o3CV1ki6ds2ZOD8uWvy2omOUx98eLFynPTpk1Tzm+q65Ktg9KObOmrunLJ86zH7JNPPqm1uXvuuUfZfijbBWs7T00a8SbACkQbnoI970TVAKumw/zNGGDJu/DcwptxuOBgXa8Nf04BrwRs1jC0jbwD6amdvLqfNxlTgAGWMeeVo6JAqARsVgtmP90HsdHhoSqB/VKAAhQIuYBmAyw550mCgeoOVq+sJquhJDSRc34qhx4SFFTeqiU/q+4Qd8/WNV9WYMkqocrbxmQVjRxoXvmqLsDyhCxyZpWcp3Taaacp5y3VFC7VFsbVFmAFewWWjLvyVkzZkicHm1degeWxl3tlS2DVLZfV/U7wnOklPjLHc+bMUYIqCTUlLPKcoyXngcnPZS492w3r+p3lWTXWvXt3JSitfH6Z51lfQz/PFkdZGShbCocNG6ZsSZVwtaZgqOoKrEC0UXnsNQVYXIH1p9LWjN/w7qrxdb0y/DkFfBboEHMb0lJ6+vwcHzCGAAMsY8wjR0EBLQmMurINhpx/8hfItVQfa6EABSigtoBmA6zaDmoXFM/5PrNnzz7pEG1PUNC5c2fla3fR0dEnDOWwcAk9unbteuLAcc9h4XLgttzvOUC9OviqgdLKlSuV9uTZqucnVRc+ec4e+uKLLyBnaHmugoIC5VB2CVUqn0/la4DlCePkgG7ZGierlDyXhEGy0khW9wTyDCxP+7JiTg6Ul7OVJMCSlVaVAywJg2Q73qpVq075El9NL7msjJEVbrJiTUIrmWsJKmUc8qVC2UYq/Tz//PPKCrCqZ6XV1K5sz5ND7uVwewm8PGdDVXe/zJn88pzvVdtvSM82SQmhKp9lJs94zsuSr/xVPluqaoAViDYq11g1wBJTcZNfMiZZwVf5kndQtmKec845pvkK4dTVz2Jz+mq1/17L9k0q0Dn+auzb/eeXTU3KYMphM8Ay5bRz0BRQVaB10yi8+8jpJ3aeqNoZG6cABSigQQFNBliy1U6+uCfbnOQMn44dq9/v7Qm55EB3CSQk1PAc/C7hjwQFQ4YMUb50J192e/XVVyGBVeVtXJ6+PvvsM2XFlucrhPLXFy1apNwvq6UcDscp2wJl65ycIyTBl2xnk9DIc6B8deGTnHslq8rk3KrHH38csbGxkLObZCubhAn13UIoB57LVjtxk61xcii6rPCSg7klKKnuK4QSLEn9CxcuVLYAVj2ovOo7W9uh4/v27VMCPRm7XFW3y3nmS84zk/FLX1KfWMsB9LLC6oEHHjjxtTxpQ9q68cYbIV8ulNV4Eo7JnMolcypfoZStg/IFPQkBPT+r6feaBG0yZ3L4v7wfMt+e7afVPVP5i30SnEmwI6u/JKSSLaRywLuM8y9/+Yuykk5COhmHtC+H6cslY5NVcVJvXVsIA9FGbQGW/Mxztpyc4SYGcm6Y9Pvdd9+Z7iuEOflZeGHRrSivKNfg355ZklEE2sX1R+beQe5/FtmMMiSOwwsBBlheIPEWClDAZ4HXRnVDz6RYn5/jAxSgAAWMIKDJAEu+lCfnWskKnqpfGayM7jnUW/7lW1b/yJcEJaySLVwSaFW9JNCRw9flC3WVV8HIId4S/FQ+UN3zbOXAobZzrSS0kAPMJWiRQKS6e6sGPJ4+nE6nEpA1adKkXiuwZOxy1pGEQ5UPDpd+JDSSPiQwq7wCq/I5T5UPZq/p5a4twKpqXzWskaBKVmhJYFfdJdv55GD2Nm3anPixJ5ST0EX+ugSaEvTJ5Tm4XbbDVQ3/aqrf27O4Lr74YkyePFlZwSd9SgBV1VT6kLmbNWuWEmDJJaGnhHhV75UtimJd9QuR1XkGog3P+KuuwJK/XttZbHL4vwRzlVfPGeFvdDWN4ZvNU/HDH58beYgcm0YEEmN743DKDSgvZ4ilkSlRvQwGWKoTswMKmFLgkjMa47HrTz66xJQQHDQFKGBKAU0GWPIv3XImlayYkvOiaro8XyOUcEG2mQ0YMEC5VbYXymoS+XqhrKA599xzlVVP5513nhKgyCWHv0ug47lk66GszFm+fLkSZMnqIAkxJPRq166dcpuspJEVP7JKSFZSea6srCwlMJPteZ6ApaZ7JcSSYERWI8l1wQUXKKuK5It18oW+ymc4edqQQKTqFxJlO6Q8N2jQoJN+Vl5ermzTky13ssVRapex33DDDcoWPPlVOSTynDMlgYts15MQrbbLs6WucmhT+f7KIZXULKvaZMWS55K5kZVgsuJNgifp32M9dOhQJYSsvCJK5ljqmjhxIv76178qWzVjYo5/QljaktBQ5k3GJ6GkZwVcTWOQLw/KXH399de1jtMTYMkZVmIqIef06dNPfDlSXGXu5EB/2ZJqtVqV9qrzHzx4sBJcyeos2eZY+SuJ4imBohwULyuh/G1D2qluTmTVnxwwX/VnMk8S9MoKMnn35feIrGSUL3rK7z05o6zq75FawXT4w7LyMjw1fyjyS47psHqWrEeBFq6uKEi/yb2C889/9uhxHKzZOwEGWN458S4KUMA3AUeEFZ+MO4OHufvGxrspQAGDCGgywDKIrS6GIat9JOCQ8MezekwXhbNICtRTYF3qckz/5XigzYsCwRJIcCbClnOne5Xm8SCel3EFGGAZd245MgqEWoCHuYd6Btg/BSgQKgEGWKGS10C/shpJzu2SbXCVz+/SQGksgQKqC0xaNgYpOdtV74cdUKCqgMueAGfevcjNjSOOgQUYYBl4cjk0CoRYoG1zJ6Y8fHqIq2D3FKAABYIvwAAr+Oaa6VHOlZItefJFuvbtuZdeMxPDQlQXSD28ExN/GK16P+yAAjUJOCNi0ajsXhw82IhIBhVggGXQieWwKKARgXceOh3tWjg1Ug3LoAAFKBAcAQZYwXFmLxSggIYE5m54Byt2zdNQRSzFjALhNjtaWu9FVmYrMw7f8GNmgGX4KeYAKRBSgUFnN8UD1xw/p5cXBShAAbMIMMAyy0xznBSggCIgX8v8+/xhyCs+4rVIRLkTjQu7IKI8WnkmJ2KP+9der5/njRSoScBmDUPbyDuQntqJSAYTYIBlsAnlcCigMQE5zP2zZ/oi0s6v22psalgOBSigogADLBVx2TQFKKA9gZ1ZG/H2T495XVhkWRza5vWHreLPr2nKw0fCUpHsXOV1O7yRArUJdHANQ1rymUQykAADLANNJodCAY0KPDKsPQb2aazR6lgWBShAgcALMMAKvClbpAAFNCww87fX8GvKEq8rbJ97KSLL46u9f1/kz1yJ5bUkb6xLoH3c5Ujfc0ldt/HnOhFggKWTiWKZFNCxQKfEaLw5pqeOR8DSKUABCvgmoMkA6+OPP0Z+fr5vI+HdFKAABeoQKK8ox95Dv0P+7M1ltdjQuUXvGm89Gr4fe6NWetMU76GAVwLt4vojc+8g91ZXbgnxCkzDNzHA0vDksDQKGEhg6uO9kdg40kAj4lAoQAEK1CygyQDr+eefd39ePJfzRgEKUCCkAuHh4UhKSqqxhrywTOxyLgtpjezceAKJsb1xNHUoSktP3rZqvJEae0QMsIw9vxwdBbQicPOlrXDLwEStlMM6KEABCqgqoMkAa+/evSgrK1N14GycAhQwn8CC3z/CnkNbfBp4l/KBsFnCq30mzbEOB+07fGqPN1PAG4Gm0UkozrgDxcUOb27nPRoUYIClwUlhSRQwoEDLRpGY9kTNq8UNOGQOiQIUMLGAJgMsE88Hh04BCqgkcKzoMJ5ecKN7+6Bv4biruDlaF5x3SlXFlmPYEbMYZZYSlSpms2YXSHAmwpZzJ/LyYsxOocvxM8DS5bSxaAroUuCdh05HuxZOXdbOoilAAQr4IsAAyxct3ksBCuhW4MedczFv4xS/6pcQq3lhL0RURCvPy9lXcoA7wyu/OPmQDwIuewJcRSNxOCe0FHq1AAAgAElEQVTBh6d4qxYEGGBpYRZYAwXMITD0oha4c1BrcwyWo6QABUwtwADL1NPPwVPAPAKvLh2FtCN7zDNgjtQwAo4wJxqXj0b2oaaGGZMZBsIAywyzzDFSQBsC3EaojXlgFRSggPoCDLDUN2YPFKBAiAUycvfh5e9HhLgKdk8B/wXCbXYkho9ARno7/xvhk0EVYIAVVG52RgHTC3AboelfAQJQwBQCDLACMM3yxcSVK1ciIyPD/enzCjRt2hTnnnsuYmJOPbdk9+7dyr3du3dHr169AtA7m6AABeoSWLh1OhZtnVHXbfw5BTQtYLVY0S5qBNJTO2m6ThZ3XIABFt8EClAgmALcRhhMbfZFAQqESkAXAVZhYSFWr14N+Tphq1atMGDAgFq9JETasmUL1q9fj/DwcAwaNKjaMKm6RiRgWrFihRJE1XZ169YNffr0Ub6WuHjxYvchu3m4+OKLlUeWLl0Kh8OBgQMHKv17rpycHOVez8/kz7woQAH1BV5cdDsO5qWp3xF7oEAQBDq4rkFa8jlB6Ild1EeAAVZ99PgsBSjgq0CLBIfyNUKLxeLro7yfAhSggG4ENB9g7dmzBz///DMKCgoU1BYtWuDSSy+tEfjIkSPKCqfMzEzlHgmJrrjiioAHWF26dMGZZ56p9PP999+jbdu2OPvss5U+JWyTIOySSy5B48aNlb8mQdeyZctw4MABXHTRRWjevLluXhIWSgE9C+zN3oo3lj+o5yGwdgqcItA+7nKk7RkAi/sPXtoUYIClzXlhVRQwssDk+3ug82n8cq2R55hjo4DZBTQbYEng85///Ac7d+6Ey+VCy5Yt8fvvv9caYO3atUt5Rq5OnTopz8rlS4BV2wtRVFSE7777DocPH8aFF16I1q1bY8eOHUpgds4556BDhw7K43/88YdSx/nnn68EW3JJ7b/88gt69uzJrYNm/13H8QdVgNsHg8rNzoIo0CauHw7uHeJeMWwLYq/sylsBBljeSvE+ClAgUAJXndcc9/ytTaCaYzsUoAAFNCeg2QBLzpWSsOi0005D7969ISuxVq1aVWuAtWTJEkjIJOdPWa1WfPvttwENsCQQk7CqYcOG+L//+z9le6A3AdahQ4ewaNEiJCQkKNsMbTb+y4bmfiewIMMKTFo2Bik52w07Pg7M3AKJsb1xNHUoSksjzA2hwdEzwNLgpLAkChhcID4mHLOf7sNthAafZw6PAmYW0GyAJZMiq7A8YY+saqorwKp8vwRggQywSkpKlBAqKysLffv2RdeuXZX3Jj09HRKcJSUlVbuFMDY2VnlOtkDK1sf4+Hgzv28cOwWCKnC0IBtPf3dDUPtkZxQItkDT6CSUZQ1HQWFUsLtmf7UIMMDi60EBCoRC4LVR3dAzKTYUXbNPClCAAqoLaDrAqjx6bwKsyvcHOsDat2+fcoaV0+nEZZddhqio4/+i4Am2ZOWXBFQSuElgFRkZqZyB9dtvv2Hbtm1K6NW5c2fVJ5QdUIACfwqs2j0fc/77JkkoYHiB+MhmiDgyyv1BEZ59opXJZoCllZlgHRQwl8Cgs5vigWvamWvQHC0FKGAaAQZYXky1rOySg9pltVWPHj3wl7/85aSn5OB4CbfkK4Py5Y9mzZrhvPPOQ3Z2NpYvX678bzkzi1sHvcDmLRQIoMA7q8Zhe8baALbIpiigXQGXPQGuopE4nJOg3SJNVBkDLBNNNodKAQ0JNI63Y8b4MzRUEUuhAAUoEDgBBlheWGZkZCgBlgRQcvaVN9sACwsLsXDhQmUbpKzYkj/L+VnyFUIJuZo0aaKc1RUTw/9a7sUU8BYK+CxQWJKH8d8ORVlFqc/P8gEK6FXAEeZEM8tIZGW20usQDFM3AyzDTCUHQgHdCUx9vDcSG0fqrm4WTAEKUKAuAQZYdQm5f/7DDz8gOTlZ+cqgfG3Qm0tWXsm2w/79+ythlWwrlO2GAwcOVM7DknOz5Hws2WbIlVneiPIeCvgmsC51Oab/8rJvD/FuChhAwGYNQ+uIu5GRzi0koZxOBlih1GffFDC3wB2Xn4ZhF7c0NwJHTwEKGFKAAVYd0yrbAj0rqSRskjCqrmv79u1Ys2YNOnXqhDPPPBP79+9XQrBu3bqhV69eyuM//fSTEnDJiq4GDRrU1SR/TgEK+Cjw0S8T8N/UFT4+xdspYAwBq8WKpOhbkJbS0xgD0uEoGGDpcNJYMgUMItCjrQsT7+1ukNFwGBSgAAX+FGCAVcfbIF8+lAPkW7Vqpaymqmu1lAReixcvVg5xl9VWdrtdeV7akdVbsopLrp9//ln56xdddBFatGjBd5ICFAigQGl5ibJ9sKg0P4CtsikK6E+gg2sY0pLP1F/hBqiYAZYBJpFDoIBOBcJtFnz+bF84I8N0OgKWTQEKUKB6AQZYtbwZ8iXD7777DnKelYRXEmLVdsk5V0uXLkVWVpayNbBx48bK7Qyw+NuPAsEV2JrxG95dNT64nbI3CmhUoH3c5UjbMwAW9x+8gifAACt41uyJAhQ4VWDsTR3Rvxc/6sF3gwIUMJaAqQOsFStWYPfu3Wjbti3OP//8U2Z27dq12LhxIxISEpStfuHh4bXO/qZNmyDPyFcKu3f/c9munJ8lZ2LJFwwrbyFMTU3F5ZdfrpyFxYsCFAicwGfrJ2P1ngWBa5AtUUDnAm3i+uFQ8hCUl9t0PhL9lM8ASz9zxUopYESBS85ojMeub2/EoXFMFKCAiQU0G2AVFxcrq5+ys7NrnB45O0q+8BcREaHc8+uvv2Lz5s013h8WFoYBAwagWbNmyj2y1U/Op6rajvwsPz9f6V9WYcnXApOSkmp9TTIzM5UvFcoZWVW3GsoKrgULFihfH6x8iLsEYxdeeGGd2xJN/H5y6BTwWaCiogJPf3cDcgtzfH6WD1DAyAItXF2Rt/8WlJYe/2cmL3UFGGCp68vWKUCB2gUSYiMw8+9nKP/+wYsCFKCAUQRMHWDVtgJrx44dWLlyJeLj45XVVw6Ho8Y5l62D8pVBCbsuvfRS5Zmq18GDB5X25Iws+QdJ69at0a9fvxPhm1FeKI6DAqEW2H9kF15bem+oy2D/FNCkQNPoJJRlDUdBYZQm6zNSUQywjDSbHAsF9CnwzkOno10Lpz6LZ9UUoAAFqhHQbIDF2aIABSjgj8CPO+di3sYp/jzKZyhgCoH4yGZw5N7l/o8ucaYYb6gGyQArVPLslwIU8AjccflpGHZxS4JQgAIUMIwAAyzDTCUHQgEKiMDU1c9ic/pqYlCAArUIOCNiEV88GodzeMCvWi8KAyy1ZNkuBSjgrUCnxGi8Oaant7fzPgpQgAKaF2CApfkpYoEUoIC3AnL+1dhvr0FhSZ63j/A+CphWwBHmRDPLSGRl1v6FXdMC1XPgDLDqCcjHKUCBgAjMe+FMOCPDAtIWG6EABSgQagEGWKGeAfZPAQoETIDnXwWMkg2ZRMBmDUPbyDuQntrJJCMO3jAZYAXPmj1RgAI1C4y9qSP69+JqW74jFKCAMQQYYBljHjkKClDALcDzr/gaUMA/gQ4xtyEthdtM/NOr/ikGWIHUZFsUoIC/Apec0RiPXd/e38f5HAUoQAFNCTDA0tR0sBgKUKA+Au+sGoftGWvr0wSfpYBpBTrHX419u8817fgDPXAGWIEWZXsUoIA/Ao3j7Zgx/gx/HuUzFKAABTQnwABLc1PCgihAAX8ESsuK8cQ3V6OsvMSfx/kMBSjgFmgX1x8H9gyGxf0Hr/oJMMCqnx+fpgAFAicwfdwZaNrAHrgG2RIFKECBEAkwwAoRPLulAAUCK7AzayPe/umxwDbK1ihgQoE2cf1wKHkIysttJhx94IbMACtwlmyJAhSonwDPwaqfH5+mAAW0I8AASztzwUooQIF6CCzcOh2Lts6oRwt8lAIU8Ai0cHVFQfpNKC52EMVPAQZYfsLxMQpQIOACV53XHPf8rU3A22WDFKAABYItwAAr2OLsjwIUUEXgrRWPYtfBTaq0zUYpYEaBBGciLAdHoqAwyozDr/eYGWDVm5ANUIACARJo29yJKQ+fHqDW2AwFKECB0AkwwAqdPXumAAUCJMDzrwIEyWYoUEUgPrIZHLl3ITc3jjY+CjDA8hGMt1OAAqoJWNzHGs55ti9cznDV+mDDFKAABYIhwAArGMrsgwIUUFWA51+pysvGTS7gjIhFw9K7kX2oqcklfBs+AyzfvHg3BSigrsAzwzvjnG4N1O2ErVOAAhRQWYABlsrAbJ4CFFBfgOdfqW/MHswtEG6zo5VtNDIzWpobwofRM8DyAYu3UoACqgvwHCzVidkBBSgQBAEGWEFAZhcUoIC6Au+sGoftGWvV7YStU8DkAjZrGNpG3oH01E4ml/Bu+AywvHPiXRSgQHAEOiVG480xPYPTGXuhAAUooJIAAyyVYNksBSgQHIHyinI8NX8Y8oqPBqdD9kIBkwt0cA1DWvKZJleoe/gMsOo24h0UoEDwBMLDLJj3wlmICLcGr1P2RAEKUCDAAgywAgzK5ihAgeAKZOTuw8vfjwhup+yNAiYXaB93OdL3XGJyhdqHzwCLrwcFKKA1gddGdUPPpFitlcV6KEABCngtwADLayreSAEKaFHgl+TFmLX2dS2WxpooYGiBdnH9kbl3ECoqbIYep7+DY4DlrxyfowAF1BK4+dJWuGVgolrNs10KUIACqgswwFKdmB1QgAJqCny2fjJW71mgZhdsmwIUqEEgMbY3DqfcgPJyhlhViRhg8bcNBSigNYEebV2YeG93rZXFeihAAQp4LcAAy2sq3kgBCmhRYNKyMUjJ2a7F0lgTBUwh0MLVFQXpN6G42GGK8Xo7SAZY3krxPgpQIFgCcg7Wty+dDavVEqwu2Q8FKECBgAowwAooJxujAAWCKVBcVoTx31yLkvLiYHbLvihAgSoCCc5E2HLuRF5eDG3+J8AAi68CBSigRYGpj/dGYuNILZbGmihAAQrUKcAAq04i3kABCmhVYG/2Vryx/EGtlse6KGAqAZc9Ac68e5GbG2eqcdc0WAZYfA0oQAEtCoy9qSP690rQYmmsiQIUoECdAgyw6iTiDRSggFYFftw5F/M2TtFqeayLAqYTcEbEomHp3cg+1NR0Y686YAZYpn8FCEABTQoMvagF7hzUWpO1sSgKUIACdQkwwKpLiD+nAAU0K/DRLxPw39QVmq2PhVHAjALhNjsSw0cgI72dGYd/YswMsEw9/Rw8BTQrcEbHOLx0V1fN1sfCKEABCtQmwACL7wcFKKBbgecW3oKc/Ezd1s/CKWBUAavFinZRI5Ce2smoQ6xzXAyw6iTiDRSgQAgE4qLD8fmzfUPQM7ukAAUoUH8BBlj1N2QLFKBACASOFmbj6QU3hKBndkkBCngr0ME1DGnJZ3p7u6HuY4BlqOnkYChgKIHZz/RFg5hwQ42Jg6EABcwhwADLHPPMUVLAcAJbM37Du6vGG25cHBAFjCbQPu5ypO0ZAIv7DzNdDLDMNNscKwX0JTBhRBf06RSvr6JZLQUoQAG3AAMsvgYUoIAuBZZsn435W6bpsnYWTQGzCbSJ64eDe4egosJmmqEzwDLNVHOgFNCdwKgr22DI+c11VzcLpgAFKMAAi+8ABSigS4GZv72GX1OW6LJ2Fk0BMwokxvbG0dShKC2NMMXwGWCZYpo5SAroUmDQ2U3xwDXm/tCGLieORVOAAlyBxXeAAhTQp8CkZWOQkrNdn8WzagqYVKBpdBKKM+5AcbHD8AIMsAw/xRwgBXQr0CkxGm+O6anb+lk4BShgXgGuwDLv3HPkFNCtQHlFOZ78+ioUlxXpdgwsnAJmFUhwJsKWcyfy8mIMTcAAy9DTy8FRQNcCjggrvnrxLFit5jqbUNeTxuIpQAFFgAEWXwQKUEB3Atn5GXh+4a26q5sFU4ACxwVc9gS4ikbicE6CYUkYYBl2ajkwChhCYOrjvZHYONIQY+EgKEAB8wgwwDLPXHOkFDCMAL9AaJip5EBMLOAIc6Jx+WhkH2pqSAUGWIacVg6KAoYRGHtTR/TvZdz/iGCYieJAKECBkwQYYPGFoAAFdCfw4865mLdxiu7qZsEUoMDJAuE2OxLDRyAj3XiHCTPA4ttOAQpoWWDoRS1w56DWWi6RtVGAAhQ4RYABFl8KClBAdwKfrZ+M1XsW6K5uFkwBCpwqYLVYkRR9C9JSjHWgMAMsvu0UoICWBfp1bYBnb++s5RJZGwUoQAEGWHwHKEAB/QvwC4T6n0OOgAJVBTq4hiEt+UzDwDDAMsxUciAUMKRAy0aRmPZEb0OOjYOiAAWMK8AVWMadW46MAoYVePLrISgszTfs+DgwCphVoH3c5UjbMwAW9x96vxhg6X0GWT8FjC1gtQILXu4Hm03/f7819kxxdBSgQGUBBlh8HyhAAV0JHC3MxtMLbtBVzSyWAhTwXqBNXD8cSh6C8nKb9w9p8E4GWBqcFJZEAQqcJDB93Blo2sBOFQpQgAK6EWCApZupYqEUoIAI8AuEfA8oYHyBFq6uyNt/C0pLI3Q7WAZYup06Fk4B0wi8NqobeibFmma8HCgFKKB/AQZY+p9DjoACphLgFwhNNd0crIkFmkYnoSxrOAoKo3SpwABLl9PGoilgKoFHhrXHwD6NTTVmDpYCFNC3AAMsfc8fq6eA6QS+2PAvrNz1tenGzQFTwIwC8ZHNEHH0buQdc+lu+AywdDdlLJgCphMYelEL3DmotenGzQFTgAL6FWCApd+5Y+UUMKXA1NXPYnP6alOOnYOmgBkFXPYEuIpG4nBOgq6GzwBLV9PFYilgSoF+XRvg2ds7m3LsHDQFKKBPAQZY+pw3Vk0B0wq8unQU0o7sMe34OXAKmFHAEeZEM8tIZGW20s3wGWDpZqpYKAVMK9C2uRNTHj7dtOPnwClAAf0JMMDS35yxYgqYWuDJr4egsDTf1AYcPAXMKGCzhqF1xN3ISG+ni+EzwNLFNLFICphawOmwYd6LZ5nagIOnAAX0JcAAS1/zxWopYGqBgpJjGPvNNaY24OApYGYBq8WKpOhbkJbSU/MMDLA0P0UskAIUcAvMfeEsREfaaEEBClBAFwIMsHQxTSySAhQQgf1HduG1pfcSgwIUMLlA5/irsW/3uZpWYICl6elhcRSgwP8EJt/fA51Pi6EHBShAAV0IMMDSxTSxSApQQAQ2pf0HH6x5jhgUoAAF0C6uPw7sGQyL+w8tXgywtDgrrIkCFKgq8Miw9hjYpzFhKEABCuhCgAGWLqaJRVKAAiLw4865mLdxCjEoQAEKKAJt4vrhUPIQlJdrb/sLAyy+pBSggB4Ebr60FW4ZmKiHUlkjBShAATDA4ktAAQroRmDuhnewYtc83dTLQilAAfUFWri6oiD9JhQXO9TvzIceGGD5gMVbKUCBkAlc/JdGeOKGDiHrnx1TgAIU8EWAAZYvWryXAhQIqcDU1c9ic/rqkNbAzilAAe0JJDgTYTk4EgWFUZopjgGWZqaChVCAArUInNExDi/d1ZVGFKAABXQhwABLF9PEIilAARGYtGwMUnK2E4MCFKDAKQLxkc3gyL0LublxmtBhgKWJaWARFKBAHQKdEqPx5hjtf9mVE0kBClBABBhg8T2gAAV0I/DcwluQk5+pm3pZKAUoEFwBZ0Qs4otH43BOQnA7rqY3BlghnwIWQAEKeCHQON6OGePP8OJO3kIBClAg9AIMsEI/B6yAAhTwQqCsvAyPfTUY5RXlXtzNWyhAAbMKOMKcaGYZiazMViElYIAVUn52TgEKeCkQbrNgwT/6eXk3b6MABSgQWgEGWKH1Z+8UoICXAtn5GXh+4a1e3s3bKEABMwvYrGFoG3kH0lM7hYyBAVbI6NkxBSjgo8DcF85CdKT2vubq4zB4OwUoYAIBBlgmmGQOkQJGENh9aDPe/PERIwyFY6AABYIkkBRzAw6k9AlSbyd3wwArJOzslAIU8ENg6uO9kdg40o8n+QgFKECB4AowwAquN3ujAAX8FNia8RveXTXez6f5GAUoYFaBzvFXY9/uc4M+fAZYQSdnhxSggJ8Cr43qhp5JsX4+zccoQAEKBE+AAVbwrNkTBShQD4Ffkhdj1trX69ECH6UABcwq0C6uPzL3DkJFRfC2yDDAMuvbxnFTQH8CY2/qiP69Qv/xC/3JsWIKUCDYAgywgi3O/ihAAb8Elmyfjflbpvn1LB+iAAUokBjbG4dTbkB5eXBCLAZYfOcoQAG9CNx/dTsM7tdUL+WyTgpQwMQCDLBMPPkcOgX0JPDN5qn44Y/P9VQya6UABTQm0MLVFQXpN6G42KF6ZQywVCdmBxSgQIAEbr60FW4ZmBig1tgMBShAAfUEGGCpZ8uWKUCBAAp8tn4yVu9ZEMAW2RQFKGBGgQRnImw5dyIvL0bV4TPAUpWXjVOAAgEUGHR2UzxwTbsAtsimKEABCqgjwABLHVe2SgEKBFjgo18m4L+pKwLcKpujAAXMKOCyJ8CZdy9yc+NUGz4DLNVo2TAFKBBggX5dG+DZ2zsHuFU2RwEKUCDwAgywAm/KFilAARUE3lk1Dtsz1qrQMpukAAXMKOCMiEXD0ruRfUidc18YYJnxreKYKaBPgU6J0XhzTE99Fs+qKUABUwkwwDLVdHOwFNCvwKRlY5CSs12/A2DlFKCA5gTCbXa0tN6LrMxWAa+NAVbASdkgBSigkkDLRpGY9kRvlVpnsxSgAAUCJ8AAK3CWbIkCFFBRYMLiO5F1LFXFHtg0BShgRgGbNQxtI+9AemqngA6fAVZAOdkYBShQh0C4tQyNIkuQYC9GQ/ev+IgixIUVwGUrRIy1AFHIQyQK4KjIh70sD+GlebAW58JacgwWC9Dg8aU0pgAFKKB5AQZYmp8iFkgBCojAk18PQWFpPjEoQAEKqCLQwTUMaclnBqxtBlgBo2RDFDCFgAUVaGB3B1CRxUoI1SCiEHHhRe4AqgAx7hAq2h1ARcEdPqEQjrJjCHeHUGElebC5QygUH3P/KvDfyRaOBk//7P/zfJICFKBAkAQYYAUJmt1QgAL+C5SUF+OxeX/1vwE+SQEKUMALgfZxlyN9zyVe3Fn3LQyw6jbiHRQwmoAzrNS9Cur4CqiGdvcKKHcAFR/mXgHlDqGc7lVQTlkFVeFeBVWWj/BydwBVegxh7vDJIgFUkftXRXnISBo8tRoIs4esf3ZMAQpQwBsBBljeKPEeClAgpAJHC7Px9IIbQloDO6cABcwh0C6uPzL3DkJFha1eA2aAVS8+PkyBkAiEWcqR4HCvgnIUKb/iwovdvwoQq2zDK1QCKId7FdTxbXjuEMq9CkpWQCnb8CSAKi0OSd2B6DR+7I+wOGIC0RTboAAFKKCaAAMs1WjZMAUoECiBjNx9ePn7EYFqju1QgAIUqFUgMbY3jqYORWlphN9SDLD8puODFKiXQFzE8W14jdwroOQcqHj3KqhY9yqoaNmK5w6fZBuehFDKOVCyDc99PIGEUMdXQeXVq289Pxz/2GJYohP0PATWTgEKmECAAZYJJplDpIDeBfZmb8Ubyx/U+zBYPwUooCOB5q5OKDpwG4qK/NtSwwBLR5PNUjUl4LCVobFyGHmh+0yo4yFUnM19FpSEUO5teJEVx8+Ccri34EVIAKWsgpIDySWAcp8HVV6mqfHopZjY+7+ALaGNXsplnRSggEkFGGCZdOI5bAroSWBn1ka8/dNjeiqZtVKAAgYQSHAmwpZzJ/LyfN9WwwDLAC8Ah+CXgNW9Da+h3XMWlDuEcgdQse7VT7HulVCebXhR7q/h2d3b8ByeVVAlsgIq7/gqqJJCv/rlQ/UTiB01C7ZmHevXCJ+mAAUooLIAAyyVgdk8BShQfwEGWPU3ZAsUoIB/Ai57AlxFI3E4x7etNQyw/PPmU9oQcIWX/u9reEVKACWroGLD3Fvw3OdAySooWQEV6QmglMPIj58FpZwD5Q6i3IfIaWMgrMJrAdeIDxHWqofX9/NGClCAAqEQYIAVCnX2SQEK+CSwNeM3vLtqvE/P8GYKUIACgRJwhDnRuHw0sg819bpJBlheU/FGFQTCrZ5teMV/bsNzB1Au5TDy/wVQ7lVQxw8jP4ZwCaDcB5Fb3SGU8jW8slIVqmKTWhaIuflNhLc/R8slsjYKUIACYIDFl4ACFNC8wKa0/+CDNc9pvk4WSAEKGFcg3GZHYvgIZKS382qQDLC8YuJNNQhYUIGG7q/hNZTDyCPcIZSsgAovVLbiRbtDqGj31/CUbXgSQkkApRxG7g6h5Awo2YZXXEBbCvgkEH3tS4joPtCnZ3gzBShAgWALMMAKtjj7owAFfBZggOUzGR+gAAVUELBarGgXNQLpqZ3qbJ0BVp1Ehr8hOqzUfRh5kfs8KFkFVez+Gp47gHIfRB4jAZTV/TU892HkkRWFymHkEkAdXwXl2YbnDqG4Dc/w74iWBui86hnYe/1VSyWxFgpQgAKnCDDA4ktBAQpoXmBd6nJM/+VlzdfJAilAAXMIdHANQ1rymbUOlgGW/t+FMPdh5I3cK6ASHO5f7lVQcRGFiHMHUBJCHT8H6vgqKIc7iLKX5ishlGzBs7q34ilnQZWV6B+BIzCNgHPwWNj7XGOa8XKgFKCAPgUYYOlz3lg1BUwl8EvyYsxa+7qpxszBUoAC2hZoH3c50vYMgMX9R3UXAyxtzF+8fA3PUejejleMhu6v4MW5f7lkFZQ7gDq+CkoOI89DRPnxACq85HgIJdvwLMX52hgEq6BAEASiLnsEjrNvCEJP7IICFKCA/wIMsPy345MUoECQBFbtno85/30zSL2xGwpQgALeCbSJ64eDe4e4d3rZTnmAAZZ3hnXdFWUrO/41PId7K577HKg49za8+DB3COXehhflDqGc7lVQkf87BypC+RpevvtreHIYuXsFlJwHVVFeVxf8OQUo4BaIuuxhd4B1Iy0oQAEKaFqAAZamp4fFUYACIvDjzrmYt3EKMShAAQpoTgV4K0IAACAASURBVCAxtjeOpg5FaWnESbUxwDrOYZVteO7DyI9vwytC/P9CKM/X8JwW9woo5P/va3jHz4IKk9VPnm14pUWam3MWRAEjCjDAMuKsckwUMJ4AAyzjzSlHRAHDCTDAMtyUckAUMJRA0+gklGUNR0Fh1IlxGSnAiotwfw3PHUI1she5DyM//jW8eOVreEWVtuHlu7fhubfieb6GJyGUnAMlK6F4UYACmhdggKX5KWKBFKCAW4ABFl8DClBA8wJLts/G/C3TNF8nC6QABcwrEB/ZDBFHRiEvL0ZB0FKAZbceP4y8kXsbnqyAipezoNznQLnCCpSzoOQg8uOroOQwctmGJ1/D82zDcwdQ5aXmnViOnAImEWCAZZKJ5jApoHMBBlg6n0CWTwEzCCzcOh2Lts4ww1A5RgpQQMcCLnsCXEUjcTgnIaABlmzDa6AcRn78LCgJoeRLeLHuVVAx7rOgot3hk4RQdveB5HY5iLzs2PEQSs6AkhVQJYU6VmXpFKBAMAQYYAVDmX1QgAL1FWCAVV9BPk8BCqgu8M3mqfjhj89V74cdUIACFKivgCPMiWaWkfhmufOkplzhpccPI5dteP87CypWWQHlDqCUVVDyNTz3KigJoJTDyN0BlPtreMe34eW5DyOvqG9pfJ4CFKBAjQIMsPhyUIACehBggKWHWWKNFDC5wDcb9+Ln3TxHxeSvAYdPAd0InNf4N7hyYpC07WNYS9whVP5h3dTOQilAAXMKRF32iPsrhDeYc/AcNQUooBsBBli6mSoWSgHzCnyxLgtz3b94UYACFNC6wNA2q9Df8T6+Th6DBFckuu6Zg8isrVovm/VRgAImF+AKLJO/ABw+BXQiwABLJxPFMilgZgEGWGaefY6dAvoRuK71KgwOH4VDYYOwOHmoUrjVakXnqDy0WP8erGXF+hkMK6UABUwlEHXJfXCcN9xUY+ZgKUAB/QkwwNLfnLFiCphO4JsNBzH710zTjZsDpgAF9CNwe9L36G95GBaUITX8HqzYe85Jxcc6I9EjbT6c6ev0MyhWSgEKmEYg8sK7EHnR3aYZLwdKAQroU4ABlj7njVVTwFQCCzdn45M1B0w1Zg6WAhTQj8Dx8OoBd3h1/Nphewa/prQ/ZQAWiwUdY0px2vp3YCkp0M8AWSkFKGB4AQZYhp9iDpAChhBggGWIaeQgKGBsgaVbczBtVbqxB8nRUYACuhS4r+Nc9C0ffyK8kkFssk7Gpn0NaxxPdJQDPTOXIiZ1tS7HzKIpQAHjCUQOGI3I82833sA4IgpQwFACDLAMNZ0cDAWMKbDij8N4d0WaMQfHUVGAAroVkPDqTHd4VfX6pWIadqZF1DmupFigzfopsBXn1nkvb6AABSigpgAPcVdTl21TgAKBEmCAFShJtkMBCqgmwABLNVo2TAEK+CnwRJfp6FbycrVPryj5FKmZZV61HOWwo+fhVYjdu9yr+3kTBShAATUEnIPHwt7nGjWaZpsUoAAFAibAACtglGyIAhRQS2D1rqN4e1mqWs2zXQpQgAI+CYzr+iE6F79a4zMLcufg8NEin9psE2tD0sb3YCvI9uk53kwBClAgEALOq56BvddfA9EU26AABSigmgADLNVo2TAFKBAogd+Sc/HP7/cFqjm2QwEKUMBvgb93fR8diyfV+vyXhz5HYWGxz3047BHoVvQ7ErbN8/lZPkABClCgPgLR176EiO4D69MEn6UABSigugADLNWJ2QEFKFBfAQZY9RXk8xSgQCAEJnR/HYmFU2ttqhx2zE6bhoqKCr+7bB5rR+ct7yP8WIbfbfBBClCAAr4IxNz8JsLbn+PLI7yXAhSgQNAFGGAFnZwdUoACvgpsSD2GVxem+PoY76cABSgQIIEKTOg+qc7wSjortCbhy33P1rtfe0QEulfsRcKmmfVuiw1QgAIUqEvANfxdhLU5o67b+HMKUIACIRVggBVSfnZOAQp4I7A1PR8vzt/rza28hwIUoECABSowscfzaFIw26t2c2yX4LuU27y615ubmrgi0WXbh7Af5TZqb7x4DwUo4J+Aa8SHCGvVw7+H+RQFKECBIAkwwAoSNLuhAAX8F9iZWYBnvt7jfwN8kgIUoIAfAmGWUrzSfYLX4ZV0kR5+O5btvdiP3mp+JDwsDN3CMtBkw4dw700MaNtsjAIUoIAIxI6aBVuzjsSgAAUooGkBBlianh4WRwEKiEDyoUKMm7ubGBSgAAWCJiDh1aTu4xBf8K1Pfe4OexJrkrv59Iy3Nye4V2N13TMHkVlbvX2E91GAAhTwSiD2/i9gS2jj1b28iQIUoECoBBhghUqe/VKAAl4LpB0uxmNzdnp9P2+kAAUoUB8Bh7UEr3Yb73N4JX1usb6GDfua1af7Wp+1Wq3oZD+CVv99D5aKctX6YcMUoIC5BOIfWwxLdIK5Bs3RUoACuhNggKW7KWPBFDCfwOGCUoye8Yf5Bs4RU4ACQReQ8GpStwcRU7DMr77X4j1s3x/l17O+PBQfHYlu++fDmb7Ol8d4LwUoQIFqBeLH/giLI4Y6FKAABTQtwABL09PD4ihAAREoLi3HyOnbUVLGs1/4RlCAAuoJuMLz8Urnx/wOr6SylaUzkJKhXo2VW7ZYLOjgLMRpa9+GlauxgoPOXihgUIEG41cCEeqH7wbl47AoQIEgCTDAChI0u6EABeoncM+M7ThaUFa/Rvg0BShAgRoEJLya2Hk0Igt+rpfRkoLPkZldXK82fH041ulejZXxPWJS1/j6KO+nAAUoANjC0eDp+v29j4wUoAAFgiHAACsYyuyDAhSot8Cjn+9E+pHg/kthvYtmAxSggC4EEhy5eKnDmHqHVzLYb47MQe6xopCMOym6FO02TIGlpCAk/bNTClBAnwIWZwPEP75En8WzagpQwFQCDLBMNd0cLAX0K/D0V3uwK4v/UqbfGWTlFNCmgIRX/2h/FyIKNwakwM8zZ6OkpDQgbfnTSHSUA92zVyJ273J/HuczFKCACQVsTTsg9p5PTThyDpkCFNCbAAMsvc0Y66WASQVeWZiMTal5Jh09h00BCqgh0CIqB8+3uydg4VUxmmLO/olqlOpzm21ibUja+B5sBdk+P8sHKEABcwmEJ52NmFveNtegOVoKUECXAgywdDltLJoC5hN464dUrNl91HwD54gpQAFVBCS8erHtcIQV7QhY+0dt/fBtyr0Ba6++DTnsEeiZtw7xOxfWtyk+TwEKGFggotuliL7uZQOPkEOjAAWMIsAAyygzyXFQwOAC01cfwKItXElg8Gnm8CgQFIGk2EyMb3VXQMMrKTwjbBiWJg8Oyhh86SQxLgLtN3+A8GMHfHmM91KAAiYRsJ9xNZx/HWeS0XKYFKCAngUYYOl59lg7BUwk8M2Gg5j9a6aJRsyhUoACaghIePX3lrfCVpwS8OaTwx7CquS/BLzdQDQYERGOHsVbkbBtXiCaYxsUoICBBCIvvAuRF91toBFxKBSggFEFGGAZdWY5LgoYTGDp1hxMW5VusFFxOBSgQDAFujdIxSPNRqgSXsk4ttkmYF3KacEcks99NY+1o+PWj2E/us/nZ/kABShgTAHn4LGw97nGmIPjqChAAUMJMMAy1HRyMBQwrsDqXUfx9rJU4w6QI6MABVQVkPDq0SY3w1qq3krO/1r+jd9TXaqOIxCNh4eFoSv2oenmGYFojm1QgAI6F4i+9iVEdB+o81GwfApQwAwCDLDMMMscIwUMILAh9RheXRj4LT8GoOEQKECBOgTObLQL9ybcqWp4JSWsLvsYew7YdDMfTVyR6LJzJuzZu3RTMwulAAUCLxBz85sIb39O4BtmixSgAAUCLMAAK8CgbI4CFFBHYGdmAZ75eo86jbNVClDAsAISXo1ueAssZYdVH+Oyos+QfrBE9X4C2YHNZkNXew6arX8floryQDbNtihAAZ0IxI6aBVuzjjqplmVSgAJmFmCAZebZ59gpoCOBrNwSPDg7cJ+719HQWSoFKOCnwEXNf8dw14ighFdS4oLcOTh8tMjPakP7WHy0Az2Sv0Bk1tbQFsLeKUCBoAvEPfIdrK4mQe+XHVKAAhTwVYABlq9ivJ8CFAiJQFl5BYZP2wr3n3hRgAIUqFOgf7PfcbvrNljK8+q8N1A3fHnocxQWFgequaC3Y7Va0TkqDy3WvwdrmX7HEXQ4dkgBPQtYbYj/+2pYbGF6HgVrpwAFTCLAAMskE81hUsAIAmM+3YFDx/S1PccI7hwDBfQmcEXLdRjqvDuo4VU57JidNg0VFfpP2WOdkeiRNh/O9HV6m3rWSwEK+ChgjW2GuIfn+/gUb6cABSgQGgEGWKFxZ68UoIAfAi98uxfbDuT78SQfoQAFzCKghFdRd7jPcwruCqI82+n4KuVRwzBbLBZ0jCnFaevfgaWkwDDj4kAoQIGTBcJa94br9vfJQgEKUEAXAgywdDFNLJICFBCBKT/ux087jhCDAhSgQLUC17VehcERo4MeXkkxB8P+isXJQw03M9FRDnTPXonYvcsNNzYOiAIUACK6XYro614mBQUoQAFdCDDA0sU0sUgKUEAEvliXhbnuX7woQAEKVBVQwqvwUbCgLCQ4qeH3YMVe436GvnVMBdpveBe24tyQ+LJTClBAHQHHWdcj6nLjrB5VR4mtUoACWhFggKWVmWAdFKBAnQIr/jiMd1ek1Xkfb6AABcwlcHvS9+hveThk4ZVo77A9g19T2hsaPsphR/djaxG/c6Ghx8nBUcBMAlGXPQzH2TeaacgcKwUooGMBBlg6njyWTgGzCWxNz8eL8/eabdgcLwUoUIvAfR3nom/5eHd4Fdprk3UyNu1rGNoigtR7oisMHTe5V2MVZAepR3ZDAQqoJRB9/UREdO6vVvNslwIUoEBABRhgBZSTjVGAAmoKZOWW4MHZO9Tsgm1TgAI6EpDw6kx3eKWF65eKadiZFqGFUoJSg8MegW5FvyNh27yg9MdOKEABdQRiR82CrVlHdRpnqxSgAAUCLMAAK8CgbI4CFFBPoKy8AsOnbYX7T7woQAGTCzzRZTq6lWjn4OEVJZ8iNTM052+F8lVoHmtH5y3vI/xYRijLYN8UoICfAvFjf4TFEePn03yMAhSgQHAFGGAF15u9UYAC9RQY8+kOHDpWUs9W+DgFKKBngXFdP0Tn4lc1NYRFeXNw6HCRpmoKVjH2iAh0r9iLhE0zg9Ul+6EABQIgYLFHI37cigC0xCYoQAEKBEeAAVZwnNkLBSgQIIEXvt2LbQfyA9Qam6EABfQm8Peu76Nj8STNlf1Vzhzk5ZszwPJMRhNXJLrsnAl79i7NzQ8LogAFThWwNe2A2Hs+JQ0FKEAB3QgwwNLNVLFQClBABKb8uB8/7ThCDApQwIQCE7q/jsTCqZoc+afps1BeXq7J2oJZlM1mQ5fwg2ix4QOggvu9g2nPvijgq0B4h3MRc9NkXx/j/RSgAAVCJsAAK2T07JgCFPBH4It1WZjr/sWLAhQwk0AFJnSfpNnwqhhNMWf/RDNNSJ1jTXCvxuq6Zw4is7bWeS9voAAFQiPgOOt6RF3+aGg6Z68UoAAF/BBggOUHGh+hAAVCJ7B8+2G8/1Na6ApgzxSgQJAFKjCxx/NoUjA7yP16312O7RJ8l3Kb9w+Y5E6r1YpO9iNo9d/3YKng6jSTTDuHqSMB5+CxsPe5RkcVs1QKUMDsAgywzP4GcPwU0JnAzswCPPP1Hp1VzXIpQAF/BMIspXil+wRNh1cyrvTw27Fs78X+DNEUz8RHR6Lb/vlwpq8zxXg5SAroRcA1/F2EtTlDL+WyTgpQgALu/yDmvuhAAQpQQC8C+cXluOvjbXopl3VSgAJ+Ckh4Nan7OMQXfOtnC8F7bHfYk1iT3C14HeqwJ4vFgg5RBTjtv+/CWlaswxGwZAoYTyD+scWwRCcYb2AcEQUoYFgBBliGnVoOjALGFbhnxnYcLSgz7gA5MgqYXMBhLcGr3cbrIrySqdpifQ0b9jUz+ax5N/xYp3s1Vsb3iEld490DvIsCFFBFwOJsgPjHl6jSNhulAAUooJYAAyy1ZNkuBSigmsArC5OxKTVPtfbZMAUoEDoBCa8mdXsQMQXLQleEjz2vxXvYvj/Kx6fMfXtSLNBm/RTYinPNDcHRUyBEAmGte8N1+/sh6p3dUoACFPBPgAGWf258igIUCKHA9NUHsGhLdggrYNcUoIAaAq7wfLzS+TFdhVfisLJ0BlIy1BAxdptRDjt6Hl6F2L3LjT1Qjo4CGhSwn3E1nH8dp8HKWBIFKECBmgUYYPHtoAAFdCewdGsOpq1K113dLJgCFKhZQMKriZ1HI7LgZ90xLSn4HJnZPNfJ34lrE2tD0sb3YCvgf5jw15DPUcBXgajLHobj7Bt9fYz3U8DQAnv27MGoUaPQt29fjB07Fg6Hw9Dj1ePgGGDpcdZYMwVMLsAvEZr8BeDwDSeQ4MjFSx3G6DK8ksn45sgc5B4rMty8BHNADnsEeuatQ/zOhcHsln1RwLQCMTe/ifD255h2/Bx44AXk23Dr16/HjBkz8NNPP2H//v0466yzcMkll+Daa69Fw4YNA99pgFvctWsX7r77bvTu3RvPPvtsUAIsT2gmfT711FM19vnmm2/inXfewSeffIJevXqdGHlpaSlWrlyJWbNmKX8uKSlBnz59cMUVV+DKK69EVFT1RxwsWbIE99xzD+Li4vDee++hZ8+eAdZUpzkGWOq4slUKUEBFAX6JUEVcNk2BIAtIePWP9nchonBjkHsOXHefZ852/z+MpYFr0MQtJcZFoP3mDxB+7ICJFTh0CqgvwC8Qqm9sph4kvJo3bx4ef/xx5OWdek7tI488ggcffDAoJLm5uXjssceUOiZPnqwENJUvCYLmz5+Pf//732jTps1JPwtFgOVtn5MmTcJrr72mOEtAJZeEV1OmTMGECROqtZWxDhky5JSfFRUV4YUXXsAHH3yg/OyBBx7AQw89BJvNFpQ5qk8nDLDqo8dnKUCBkAnwS4Qho2fHFAiYQIuoHDzf7h5dh1dlFU7MTns3YCZsCLBHRKB7xV4kbJpJDgpQQAUBiz0a8eNWqNAymzSrQGpqKu69916kp6crwchFF12khCFZWVn49ttvUVhYqKz2CcaVk5Oj1CLX22+/jfj4+JO6lSBowYIFymqmdu3anfQzb8OkQI7D2z6rC7A2btyIW2+9FS1atFBWjHlWZu3btw9ffPGFMj5ZhVX18vR5wQUXYPfu3cjPz8cbb7yBJk2aBHJoqrTFAEsVVjZKAQqoLcAvEaotzPYpoK6AhFcvth2OsKId6nakcut5ttPxVcqjKvdizuabuBzosu0j2I/uMycAR00BlQTCWvWAa8SHKrXOZs0o8Ouvv+Jvf/sbbrrppqBtvavJ2UwB1pdffon77rsPvq5wk+2G//jHP5QVWDJ3En7JXzv//PM1//oywNL8FLFAClCgOgF+iZDvBQX0K5AUm4nxre7SfXglM5ARNgxLkwfrdzI0Xnl4WBi6hWWgyQb3v2y7t6jwogAF6i/ALxDW35AtnCzgWQkk5zhNnDjxlG171XnJqp/PP/9c+SVnZ8kqogsvvFAJZFq1anXSI3LvokWLlO1zv/32Gw4fPqycryWri6677jrl3Kji4mJlK52c5+TLJdsI3333XXTp0gW1rYbypV5f+q/PCqzFixdj+PDhuP322zF+/HjY7fY6uz527JhyQL2skHvxxRchq7XuuusuJbzyto06O1HxBgZYKuKyaQpQQD0BfolQPVu2TAE1BSS8+nvLW2ErTlGzm6C1nRz2EFYl/yVo/Zm1owRXJLrvnAl79i6zEnDcFAiYgHPwWNj7XBOw9tgQBSRQkvOvZLugbGl7+OGHaz20XbYWyjlVEsBUvWTbm4RgnnOeJDgaN24cPvvss2qhPSuQysvLVQuwfKnX17ehPgGWhE8y/t9//135euLIkSNrPLTdU5cnbBT/66+/Xtne+fTTT2PLli3417/+hcTERF+HENT7GWAFlZudUYACgRLglwgDJcl2KBA8ge4NUvFIsxGGCa9EbpttAtalnBY8RBP3JP+1uKs9B83Wvw9LRbmJJTh0CtRPIHbULNiadaxfI3yaAlUEJIiR4Eq2pMnB6XfccQeGDh2qrKyqfJWVleH111/Hhx9+qIReV111FWJiYpQVVMuXL1dWAZ1zzjnK6iD5gp6sGHr++efRsWNH5ct6jRo1ci/IrVBCmyeeeEJZSSRnXbVs2VLpJtBbCH2t19cXoz4BlvS1Zs0aJQyUdiT8u+222xTTqmd/yb3iJqvNvvnmm5PCKjkTbMSIEcoh8RJqafligKXl2WFtFKBAjQL8EiFfDgroS0DCq0eb3Axraaa+Cq+j2v9a/o3fU12GGpPWBxMfHYkeyXMQmbVV66WyPgpoTyDMjvjxq2CxWrVXGyvSvcDRo0cxc+ZM5Wyl/fv3w+l0Kiuy5AB3T6DiOfC9b9++SoAV5t4q7rkkYJFwa+HChdUesl4VSA42l1Vf8iW+pKQkVQKsQNZb3QTXN8CSNg8cOICpU6cq9rIaTgLEMWPG4JZbblG2V3qu7OxsZcVW27ZtT9ouKM+PHj1a2brpCQ61+jIywNLqzLAuClCgToEHPt2Bg8dK6ryPN1CAAqEVOLPRbtybcIfhwitRXV32MfYc0P5np0P7BgS+d6v7X747R+Whxfr3YC0rDnwHbJECBhUIa9kNrrs+NujoOCytCOTm5mL+/PnKKh8JaCTEkpVVsqJq7dq1yiqfvLy8WsuV86482whle+DPP/+sbCOU56XNylflewO9Asufen2Zh0AEWJ7+Dh48qBjJijQJsuSsK9lW6AkJf/rpJ2Vl3Pvvv3/Sge2eVWYSgH300Ufo0aOHL0MI6r0MsILKzc4oQIFACrz1QyrW7D4ayCbZFgUoEGCBMxvtwuiGt8BSdjjALWujuWVFnyH9IIP0UM1GrDMS3TK+R0zqmlCVwH4poCsBHuCuq+nSfbHp6elKiCJnXU2bNg2XXnqpssVQvlhY2yXbDmUVV7du3VBaWqqssJID2mu61AywfK3X10nzJsDyrEyT1WmVx1pTX9u2bVO+TCir4DyBlIRU8uXBt956q9YSn3rqKeVQd4vF4utQgnI/A6ygMLMTClBADYGFm7PxyZoDajTNNilAgQAI9G/2O26PHWHY8EqIFuTOweGjRQHQYhP1EUiKLkW7DVNgKSmoTzN8lgKGF+AB7oafYs0NUL4y+MADDyiByoMPPngiwPL877oK9hw63qlTJ+Wsp65duyIiIkJ5TLYQyrlNwQiwvK23rvFU/blni2J0dDTefPNNNGjQ4JQmPF8O3Lp1q1dbKysHXtLmkCFDkJKSomzllC8+1nbJlyBrqsPXsalxPwMsNVTZJgUoEBSB5EOFGDd3d1D6YicUoIBvAkp45boNlvLatwj41qr27v7y0OfuL/hwC5sWZiY6yoHu2SsRu3e5FsphDRTQpAAPcNfktBi6qOnTpyuHrb/88su4+eabsWfPHuWLeXIo+wsvvKAc4F7b9dVXXynByz//+U9ce+21J26taVWSbJ27//77lUPhZStdw4YNT2peQq8vvvhCOcy8S5cuJ/2sutVQvtbr62R6wik590uCo4EDB57SxOrVq5UzrU4//XQlsHO5aj97s/Jqq1mzZinbBes6qL2oqEiZj9mzZyvnaZ133nm+DiUo9zPACgozO6EABdQQKHcf9HjHh9tQUlahRvNskwIU8FPgipbrMNR5t+HDq3LYMTttmvJVH17aEWgdU4H2G951f+0yVztFsRIKaEGAB7hrYRYMWYOcdSUHgQ8bNkw5TF1WSBUWFmLFihV49dVXlTBJAiMJrTxBiWwRvPvuu3HnnXeiadOmiktWVhaWLl2KnTt34tFHH1UOIPecQSVfJpSARbYXyllPErS88cYbyllalVdgSb9PP/20sm1x8uTJyhcN5fByCcrsdvuJVVsSqN144404cuSI8tflfK7qAixf65VxyMHyDz30EJ588kkMHz68zjmXkE7GK4evy8H2l112mVKPuK1atUrZPpmcnKxYXnnllUp7Ms6XXnpJeUa+OihfYZSzrjznj8l2QzmsXYxk7OPGjcO6detOzEN1RXlCLjnQXVa7yRcetXYxwNLajLAeClDAJ4EXvt2LbQfyfXqGN1OAAuoJKOFV1B2wVBh/VVKhNQlf7ntWPUy27LdAlMOO7sfWIn7nQr/b4IMUMJoAD3A32oxqZzyyckgCoeou+RLhK6+8opx75TlXSYKihx9+WNlOWN0lh77LWUwSYMmKKgl1JBSqejVu3BiZmZknBVjyH5UkLHvuuedO3H7BBRcoq7HkS4hLlixRVnRVPkTeE4DVdB6VL/VKp19++aXytT9vtx1KGCUh4MSJE2ucVPGSuj1fFZRnZIxyxlV1lwR9El6dffbZ2L59u3KuVe/evWv9yqDna4SeehITE7Xzkv2vEgZYmpsSFkQBCvgi8OkvGfh24yFfHuG9FKCASgLXtV6FwRGjTRFeCWGO7RJ8l3KbSppsNhACia4wdNzkXo1VkB2I5tgGBXQtwAPcdT19mi5evvwnXx2U1VNbtmxRDg9v164dJDiSVVmyVa/qoeCHDh2CbG9btGiRsjJIgi756uAVV1yh/Kq8tVDulS/nydY/CbTkPlm9JX/92WefPeXLeVKPhFhyvwRV8uU9T/gjK6rkS33vvfeesmpMVi/JFkcJtzzbBfv27ascPu8JiwTf23o9AZqEUb5sxZMvLYqDmMjXAsVQQijZyidfbZTwSb7AW/mSe2T11sqVK7FhwwbFRg6+v/jii5VnWrVqpdwugZqMsfIKrupeKM/XCGW7pgRjAwYM0Nx7xwBLc1PCgihAAV8EfkvOxT+/3+fLI7yXAhRQQUAJr8JHwYIyFVrXZpPp4bdj2d6LtVkcqzoh4LBHoFvR70jYNo8q+ZVE+AAAIABJREFUFDC1gPOqZ2Dv9VdTG3DwFFBbYN++fcrqKwntxo8fr2wF5BU4AQZYgbNkSxSgQAgEDheUYvSMP0LQM7ukAAU8ArcnfY/+lodNFV7J2HeHPYk1yd34IuhEoHmsHR23fgz7Uf5HD51MGcsMsEDcQ9/CGtc8wK2yOQpQwCMgq69mzpyprKKSw+Lbt29PnAALMMAKMCibowAFgi8w5tMdOHSsJPgds0cKUADHw6sH3OGV+a5N1snYtO/krxuZT0FfIw53H3DbFfvQdPMMfRXOailQTwFrbDPEPTy/nq3wcQpQoDaBjIwMPPDAA7juuutOOvOLaoETYIAVOEu2RAEKhEjgrR9SsWb30RD1zm4pYF6B+zrORd/y8aYMr2TWf6mYhp1pEeZ9AXQ88iauSHTZORP27F06HgVLp4D3AvbTr4BzyJ+HWnv/JO+kAAUooB0BBljamQtWQgEK+CmwcHM2PllzwM+n+RgFKOCPgIRXZ7rDKzNfK0o+RWqmec78Mtpcy+fBu4RnocWGaYB72wcvCmhNoMQagU0NzsOhyJZKaa6iLHTP/glRpbk+l+ocPBb2Ptf4/BwfoAAFKKAlAQZYWpoN1kIBCvglkHyoEOPm7vbrWT5EAQr4LvBEl+noVlL957J9b02/TyzKm4NDh4v0OwBWrggkuFdjdd0zB5FZWylCAc0ISHi1vMX1yA9znVRTeHkRLtw/y+cQK3bULNiaddTM+FgIBShAAX8EGGD5o8ZnKEABTQmUu//L+R0fbkNJGf8LuqYmhsUYUmBc1w/RufhVQ47N10F9lTMHefkMsHx10+L98mnyzlF5aLH+PVjLirVYImsymYCsvNode3q1o26Wvxt9M7w/z8oS6ULc4z/A4n7PeVGAAhTQswADLD3PHmunAAVOCLw4fy+2pudThAIUUFFgfNf30al4koo96KvpT9Nnoby8XF9Fs9paBWKdkeiRNh/O9HWUokBIBZY1H4aj9kY11rB1K1cMhnSC2DkFDC7gcrkwfrz2jopggGXwF4/Do4BZBL7ZcBCzf800y3A5TgoEXWBC99eRWDg16P1qtcNiNMWc/RO1Wh7rqoeAxWJBx5hSnLb+HVhKCurREh+lgP8CDLD8t+OTFKBA/QUYYNXfkC1QgAIUqFGA52Dx5aCAWgIVmNB9EsOrKrxHbf3wbcq9aqGzXQ0IREc50DNzCWJS12igGpZgNoF1CQOwL6ZztcP2dQshz78y29vD8VLAuAJcgWXcueXIKGAqgQr3OVgjp29HfjG385hq4jlYlQUqMLHH82hSMFvlfvTXfEbYMCxNHqy/wlmxzwJJsUCb9VNgK/b9y28+d8YHKPA/ATnEfXHL21Bqs59iIoe4xxYf9MqK5195xcSbKEABnQgwwNLJRLFMClCgboG3fkjFmt1H676Rd1CAAnUKhFlK8Ur3CQyvapBKDnsIq5L/UqcjbzCGQJTDjp5HViN2zw/GGBBHoQsBCbE2NTgf6VFtlXobFe1Hx5yfvQ6v5Jnwdmch5tZ/6WK8LJICFKBAXQIMsOoS4s8pQAHdCKz44zDeXZGmm3pZKAW0KiDh1aTu4xBf8K1WSwx5XdtsE7Au5bSQ18ECgivQJtaGpI3vwVaQHdyO2RsF/BSIuuQ+OM4b7ufTfIwCFKCAtgQYYGlrPlgNBShQD4Gs3BI8OHtHPVrgoxSggMNagle7jWd4VcersBbvYfv+KL4wJhRw2CPQreh3JGybZ8LRc8h6E+D5V3qbMdZLAQrUJsAAi+8HBShgKIFHP9+J9CPFhhoTB0OBYAlIeDWp24OIKVgWrC5128/K0hlIydBt+Sw8AALNY+3ovOV9hB/jixAATjahgoDF1RhxD38H+bImLwpQwHwCubm5WLlyJTIyMiDnBTdt2hTnnnsuYmJiTsHYvXu3cm/37t3Rq1cvzWIxwNLs1LAwClDAH4Hpqw9g0RZu7fDHjs+YW8AVno9XOj/G8MrL12BJwefIzGZY7iWXYW+zR0Sge8VeJGyaadgxcmD6FbCffgWcQ57T7wBYOQU0LiCh0JYtW7B+/XqEh4dj0KBB1YZDMowjR47g119/RVpaGsrKypRgOSEhAX379kXjxo29Gqn0t3PnTmzevFlpT/639JuYmKi043A4TrQjfSxevBh5eXm4+OKLlb++dOlS5Z6BAwcqz3munJwc5V7Pzyq341VhQbyJAVYQsdkVBSigvsBvybn45/f71O+IPVDAQAISXk3sPBqRBT8baFTqDuWbI3OQe6xI3U7Yum4Emrgi0WXbh7Af5T9/dDNpJig0+tqXENF9oAlGyiFSIPgCEiDJiqXMzEylcwl9rrjiimoDrP3792P58uUoLj71P3zZbDacddZZ6NChQ62DkEBqyZIlSgBW3SWrqi655BLExro/neu+pK7vv/8ebdu2xdlnn638tdWrV0NWWsl9ntBM2l22bBkOHDiAiy66CM2bNw8+pg89MsDyAYu3UoAC2hfIKyrD/7N3HuBRVtkbP8kkmTQSqvQigrSEqrKKsFQ7upa17K6uYlfsXbGi7FrZ1XVdFcXFigSVRQVERJAmCkgHaWkQCJAEQkhP/vNe/l+cDJNkZvLNzFfeu08e3OSWc373m0nuO+ece/uHv0pFVbXxjaWFJGAAAi1jC+VvJ99F8crPvZiRO13Kyyv8HMXuViYQHRUlKVH7pPXa98T1sbiVXaVvJiHQ9NFFEhl7fKqQScynmSRgWAI7duyQZcuWKft69uypoqLQvAlYpaWlMmfOHEGUU+vWrVUKX1JSkhw+fLgmvQ+i03nnnVcrgsrTeYhf8+bNk7i4OOnbt6+0atVKdcHaP/74o+tvknL1/UGDjt2QvG3bNjX/kCFDasSxX3/9Vdk9bNgwJWyhbdq0SVauXCn9+vUzdOqgxoMClmFfFjSMBEggUALPfpkuW/YeDXQ4x5GAbQhAvHqh+00SU7LONj7r4WhldYJM3/OWHlNxDgsSaOmKxkrd/pE483ZY0Du6ZBYCUR1SJOmmaWYxl3aSgKkIIBIKwhTEqMjISPnyy2O3NnsTsBDxtHjxYklISJBzzz1XEhMTa3xFjSqIW0ePHq0lKvkLAwIWhKj27dvLWWedpYb7ImAdPHhQiWJIZUSaIaLBjN5sL2C99tpr8p///Ec++OADwyiOq1atkquuukruvvtuue2224z+DNE+EjAcgZmr98vnri82EiCBugm0j8+XiSfdRvEqgIekyNFfZmU+EMBIDrELARwC+jjzpe2aKRJRXWUXt+mngQjEDb9J4kbeYiCLaAoJWIcA0u40sQciVH0CFtL2tmzZIt26dZOhQ4ceBwG1p5Bi2Lt3bxk8eHBAkDA/1nEXsHJyclTKIdb1lkKIqC+IV8XFxUr0atasWUBrh3qQKQQsbOiMGTOUOomCZVAvURn/97//vVx00UVqowJtkydPlpdeekm++OILOfXUUwOdRtdxKO72hz/8Qe6//3655557dJ07mJPt2rVLbr31Vhk4cKA88cQTdYZA1iUaVlRUqDDHjz/+WP2LMEjsCZRs7HN8vPfryvHChNDXtGlTefvtt1X4I5u9CWzOOSrPfZVubwj0ngTqIQDx6rmu10lU6TZyCoDAgagL5ZuMKwIYySF2I9AsMU5Sdn8lCTmr7eY6/Q0zgaQb35Oojn3DbAWXJwHrE2hIwNIEKohISDf0bFr0VMeOHWX06NEBAfvhhx9UKmFKSkqNpoGzNAQqRIpBoILgpqUgogbWzz//rIQ1FH/v1atXQOuGY5ChBSxU1Ydo9dRTTylV0luDiPX6668HrBhSwNLvsUMu8C233KIErKeffrpOAcsbc4hXb775pkyaNMmrQRC9LrnkkuN+hhfks88+K++++676GaLW7r33XlOEP+pHnjN5I3Dz+1sF9bDYSIAEahPolpwrEzreRPGqEQ9GdvRtsjh9SCNm4FA7EcBNUyfHF0vnX96SyEreXGmnvQ+XrxHOREH9Kzx7bCRAAsElUJ+AhbpV0DPy8vJq1aJytwh1qZYuXVoresofiwsKCpQwhfO0e3F2zIFC8yjQjvpbeD9o27atigKDPSgqj/8/fPhwU52dDS1gLVq0SG688UZ1xeNdd90ll19+uYqyqaqqUlX1EaUDtRFiCb4fSKOAFQg172MaI2CtW7dO/vrXv6oXLvYTEXZoWVlZMnPmTDnppJNUFJZn09aEkIn8YuQP//Of/1QF8tjsTeDNRbvlh22H7A2B3pOABwGIV493+Ks4yjLJphEEtjmekp8yuzdiBg61I4HkBFc01r750iR7hR3dp88hJBCTcpYkXv73EK7IpUjAvgTqE7DcC7i7F1PXS8DSbhDEmdnXFMSSkhKZO3euYCxqcuFf6Cq4hRAil1ZoHrcaGrEZVsA6cOCAPPDAA0qNRI2qESNGBOVTBApY+j2WjRGwPvvsM7njjjv8TptEuuELL7ygIrCQegnxC9/DzQps9iawNvuIvDiXh3R7PwX03p1AavNsub/tjRSvdHgs1ke+KuuzWugwE6ewI4FuTSrlpFWvSUQVb7G04/6HwueEi58S54ALQ7EU1yAB2xMIp4ClpR82b95czj777HpvMdQ2CpFXELygr0CsQvQW0g0xHvWwUJ4H9bEQzWXEou6GFbBQqR+FzMeNGycTJkwQp9Pp04sDaYeowA9BA9FZSD1E9A6q6v/lL39R/+3evAlYWjQQ1oao4t4QonfnnXdKhw4datV50gqvf/jhh9KmTRt59dVX5euvv1b1ui699FK54YYbBA8WbHvrrbdUKCH6Ieroz3/+c62Hzb0G1jXXXCNTpkxRUUhYGyop0vTc81QRmojUuxUrVsgbb7whJ554Yi2bZ82apcRACDvatZrghP6oGQXFFVFuuLoTviH/NpDWGAELucHXXXedX/t95MgRefTRR9UL67nnnlMvxJtuukmJV/48M4H4yjHGJ1BRWS23fLBVSspZPNf4u0ULg00A4tUDra+WyIrcYC9li/mXV06TXXuNf1OPLTbDpE4mxsdKat4SSU7/3qQe0GzDEoiMkqb3z5HIRIrsht0jGmYpAo2tgYWzP+p8d+nSRYlKvjZtHDQGiE111Yt2n2/r1q1KA0AtLhSMh1by3XffqdpZWgYUNBScq8855xylXxitGVbAQs2jv//97zJ16tSaqyAbggdRBsXYH3roISkqKjquO9LTkF6mVeFHB28CVn1F1JE/evvttyuRx73OkzYGNZhmz54tEHPcG0SsU045RZ5//nklRLm3xx57TG6++eYahVObCwXVINJA9HJv8AN1v7Si8wgDfPLJJ2X16tUqWs1TpNOim9wL1eOWAqRletYWg8hXX/2q+vagMQIWXiQQC+ErCsGDR0MvQk1ofPDBB5XYqXHYuHGj/Pvf/5ZOnTo19Mjw5xYn8K/vsmXFzsMW95LukUD9BAa32iG3t7yB4pWOD8rC0k8l50C5jjNyKrsSODHZId3WvS2O4jy7IqDfOhOI7na6NLnmdZ1n5XQkQAJ1EWhIwNIKrDd0C2H//v1rRKSGaGuRV7g5EIE6vqT7QcdA0EhcXJyKtkKAkFZ/yz29EXPj+yNHjmzUZXkN+RDozw0pYGlCBNIHEa2EfE5fmiZ+QMh6+OGHFfTY2FglGCH6CGIVCoy710jSW8CCnVArIUpBRYXIgmigNWvWKBcQcQXhqFWrVkrtRAQRhJZ//etfKiILTROw8N+XXXaZKkqOPhCzwOOVV15R9cAQdQSRx18BS4vYQkE3CGoQylBXbNmyZeoLIhy4+dsaI2BhLajBEKMwD0S4a6+9Vi6++GKvBfqxx2ABsdBdrELUG+qm4WZJiFps9iawfMdheX1htr0h0HtbE4B4Nb7FNRJRWfuDE1tD0cH5rwvTpOBwqQ4zcQoSEIl1xki/otXSbPtc4iCBRhNIGPuoOE+9rNHzcAISIAHfCDQkYCG4YuXKlZKUlKSyqdyDNA4ePKhS+FCHyhfBCGdgCEybN29WZ2RfxSvMv2DBAtm/f3+tQu8UsHzb4wZ7NSTIeJsAmwlh6sUXXxRvN9a531bnXiNJbwELV1SiJhMEKjR3uyBeQczSHtq6hDpNwLrttttUNFlUVFSNy/v27VMCGEQ5LV2wIV6eEVjuAhaEs9TU1Ab3xJcOjRWwsAaKx73zzjvy0UcfKR9RnB/+IpXSXVTDzQmI2OratWutdEGMHz9+vIqQ0wQ+X2xnH2sSKC6rVGmElcwitOYG06t6CYxou0nGJd9I8SoIz8lnB2e4PjzibXJBQGvrKTs1jZHuG96V6CN7bc2BzjeCANMHGwGPQ0kgMAINCVjaLYG4bKxdu3bqFkDoAYiIQtkknGuhHSAqCmV90PB9XFCGs657bedAIq8w3/r16wUlj1BOyP3sn5GRoW4j7Nu3b60UwuzsbFVeCLWwjNYMHYH1888/y5tvvikIt2uoaSLO2rVrvdaBwnitzhJSE6+++mo1pd4C1v333y/33HNPLXM1AcmbsObv+lBPIZAhtVKraeWvgAXjtBRCiEKIdLrgggvUC6cx1+3qIWBp4FDE/9NPP1WpknjRI1INaYWamIdQzOuvv17VB3N/UYMPItQggP33v/9VL0Y2exN4ZX6WrM4otDcEem87Akq8SrrWVST6+HR628HQ2eEqccr0PVPVB1RsJKA3gZiYaOlbtllabvlC76k5nw0IMH3QBptMFw1BQKs/VZcxOLOOHj1a2rZtq7ogYgrik7e/HSBmIQgGEVVag26BUj+oQYWorZiYGMnNzZX58+cLglHqa2eeeaZ07/7bTcnaOBRsR40t98Ls0BGQwQQNwL2Ie8uWLWX48OEs4u7r06aJNIgO8vVGOa02FdaA6OH+AGjreqtt5a+A1FANrGALWPDF0+ZABCy8eFAs7h//+Ie6RhMN6YqwP5hF3LEuBCZ8udfkquvZ2LJli7IJL2BNkHJ/Pup7pp544glV1L0xopyvzyz7GZcA0wiNuze0LDgELuiwWq5IuIXiVXDwSklkN/ks6+kgzc5pSeAYgXbJTumxeZo4D2cRCQn4TIDpgz6jYkcSaBQBfwUsLJaenq7KCh06dEgJWRC5IHChmLpnDStvEVhI/4Ow5Y+AhXMzUhQRJeYpkmkAEDiCS92gc+DcjDJIZ5xxhhLNjNgMGYEFUFrUEuoxoQZUQ1c44srHxx9/XIky3m7iw5xaBBZEmz/+8Y9qP+q7hRAFzbG2uwASbgFLE28QnaQJOlpKIKKSvEWseSvirj2MePHgxZCWlqaEP6i1iBQLRMRCqCEK3CcmJqo5vN1aoN0cCBXaW8F5zxeJu+ClRbBlZmYK0iu1umJ1vbCgGtdlhxFfjLQpOASYRhgcrpzVmASUeBV/vURUM70tWDuU7xgjczKvDdb0nJcEaghEuw43fSRL2mz4kFRIoGECTB9smBF7kAAJmJ6AYQUsTaRAyJvnzYHeqLtH5bz99tsqZ9O9aTWwpk+fLh9++GHNDX7eBCwtFa5Xr14yadIkJchobdeuXar2Up8+fbzeQqhnBJa3Glg5OTly5513KuUVglOHDh1qCXGeEWsVFRXy7rvvKlvri3jSiqI/88wzft386M5YE6cQ0QXhCGGInk1LXcQtCyi0jmJ29TVv0XgNFWp332vU00KeMZu9CTw/N0PWZzOVyt5PgfW9v7zLUhkbM57iVZC3Oid6nCxMHxXkVTg9CfxGoHVSnPTe/pE482rfcE1GJOBOgOmDfB5IgATsQMCwAhYEFYgPTz75pLqRDmIObvdDUW/8DHWRUHAMIXEojA4hR6uL1LlzZ1UzCddBIvQNYXHvvfeeurUOOaTPPvtsTZieNwFLKxCO0EAIP5dccolaE6F8KBKP2w4RnYWfaYXFvaUnag9QoDWwMB436qHWE/yDXbhxD5FL4PHAAw/UhPZpa+AmgokTJ6pbCxERBYYQ9NA0AQtRZKgDhrpXCFkEI3wPtbWmTZsmM2fOlN/97ndqDKKc4Ouf/vSnWuvV9eKYNWuW6od9QgF67aYFCG64VRKCIIrFgeNFF12kpkEK5N/+9jc1BrcOwleEVCLU8auvvlLphihgByET4ZW44XH16tVqP3v06OHVFE3kQkF33GzYUASfHV7sdvZxweZ8mbo0x84I6LvFCSjxKvpWiZBKi3safvd2Rj0iKzJSwm8ILbAVAfwd08eZL23XTHGJ1LyZxFab76OzTB/0ERS7kQAJmJqAYQUsUEWl/ldffVVF89TVTjnllJpIJEQbIYUOIom3NmDAAJUy6F7UzJuABbEKRcAhfHi2Sy+9VOWttmnTJugCFuo3QcBB/Sf35s0PLTJr2bJltfpC/EMBOXBxF7CQ6rdo0aLj/IOo9fzzzysxCU0T5jwFu7r2A2IURLaXX365zj277777lACniX8Yg8gvpER6a+3bt6+Jwtu6dauqazVw4MB6bxnUbiPU7IGgx2ZfAvlHy+WOj7bZFwA9tzSBcd3my4iI+yhehWiXN0a+JGuzjhVlZSOBUBNolhgnfTPSJG7/5lAvzfWMTIDpg0beHdpGAiSgIwFDC1jws6qqSkXbfPLJJ7Jy5UpBeh/ElX79+gkq7I8dO1ZF7Gh1qtAfaWqIJEIxMkRqpaSkqH5XXXWVtGjRohY+iGOIaPrggw9qro5EB6ShzZkzR91yhygkrHXNNdeodDREL6GhSLgmwuBaSsyP9EJ8uTdEJUGwgbCjRR1pP/e2Pua67rrrVCofbiWAfbAFfiM1EgIOruD0bFlZWUrwQ/RRQkKC6ovoLaRhavPh6kwIdIgiQ2ohotYgkIERIs3gg3taX0Ppet6eRW3PkM6ozQ8RCuwwP8SnyMjIWkNhAzhhz3CTpLZviCjDGK0mFyLNHn744VoRXN5s0G4jRL0zCGMQ8djsTeDZL9Nly96j9oZA7y1H4Jh4dbdLvGILFYFV8rZs3R0fquW4DgkcRwB/Q/WKL5L2q96QSEZj8QlxEYjuPkSaXF33B/6ERAIkQAJWIWB4AcsqoM3oB0QkpAEi/Q/pha1atTKjG7SZBBSBxb8WyFuL95AGCViGwB09PpfTqiZQvArxji4u/0Syc5mqGWLsXM4LgeQEVzTWnq8kIWc1+dicQMLFT4lzwIU2p0D3SYAE7ECAApYddjlAH5FiiHpTqFd1+umnBzgLh5GAMQiUlFfJ7R9uldKKamMYRCtIoBEEIF4NdolXbKEnMK8oTQ4WlIZ+Ya5IAl4IIAOhR5MK6bzmPxJRXkxGdiQQHSvNHlogETFxdvSePpMACdiMAAUsm224r+6i/hjEq27dusnNN9+siqqzkYDZCby5aLf8sO2Q2d2g/TYn8HDv9yWl/FgqO1voCczKT5OioxSwQk+eK9ZHIDE+VvrlfitNslcQlM0IOPtfIAmXPGMzr+kuCZCAXQlQwLLrztNvErAhgc05R+W5r9Jt6DldtgqBx/q8J73KXrSKO6b045Ocj1V9TjYSMCKBbskiJ655UxxlhUY0jzYFgUDSdW9J1ImnBGFmTkkCJEACxiNAAct4e0KLSIAEgkQAFxjcO3277D9SHtAK3SMypF3kAYmSCtf/oiSzuo3sqmof0FwcRAL+Eni8zxTpUTbZ32HsryOBMmkjabvrvmVXx6U4FQkETCA+1impR1ZJs+1zA56DA81BILJpO0m+Z3bNZVbmsJpWkgAJkEDgBChgBc6OI0mABExIYObq/fK568vf1jfyV2kVkX/csMyqNrKturO/07E/CfhFYFLqK9Kp5B2/xrCz/gQOO86QLzNv139izkgCQSDQKSlKeqx/SxzFeUGYnVMagUDc8JskbuQtRjCFNpAACZBASAgYUsBKT0+Xykre8BOSJ4CLkIDNCBQUV8jr3+32y+uEyDIZmJBT55gfK1PliMT7NSc7k4BvBKplUupkile+wQp6r31RV8qCjLFBX4cLkIBeBGKdMZJSuklabvlCryk5j4EIIPrK0YyR4AbaEppCAiQQZAKGFLAmTpwohYXM3Q/y3nN6EiABHwm0bNlSWrVqVWfvjZVdZa/U/XMfl2E3EvAgUC0v950orYunk4xBCGRE3StLMwYZxBqaQQK+E2iX7JReG6dI9JF9vg9iT0MTiOoyUJLGTTG0jTSOBEiABPQmYEgBa9q0aYJb8NhIgARIIBgECo5WSM4h328Ra5YQI51bJdZpytrK7nJAmgfDVM5pUwJRERXyfOokilcG2/8tjkmyOpMpwwbbFprjIwFnTIykVqdLy/Uf+TiC3YxMIOHip8Q54EIjm0jbSIAESEB3AoYUsHT3khOSAAmQgBuBkvIquf3DrVJaUe0Tl1gplSGOX7z2La92yMqqVCkRp09zsRMJNEQA4tXk1MekWfGXDXXlz0NM4JeIN2RTdlKIV+VyJKAvgdZJcdJ7+0fizNuh78ScLXQEomOl2UMLJCImLnRrciUSIAESMAABClgG2ASaQAIkEHoCby7aLT9sO+Tzwh0jcuTkyMzj+jN90GeE7OgDgdjIcnkxZQLFKx9YhaPL8sppsmuvIxxLc00S0JWAw+GQ3tH7pf3aqSKuG3rZzEXA2f8CSbjkGXMZTWtJgARIQAcCFLB0gMgpSIAEzEdgc85Ree6rdL8MbxZxWDpG7JUoqZQKcUhWdRvJr2Y0hl8Q2blOAhCvJqfcI02KF5KSQQl8WzxDcvPKDGodzSIB/wm0dEVj9dmVJnH7N/s/mCPCRiDpxvckqmPfsK3PhUmABEggXAQoYIWLPNclARIIK4Fq1yfO907fLvuPlIfVDi5OAiCQFH1Unu/1IMUrgz8Osw+lSeER3+vnGdwdmkcCikBkZKT0dB6Sjr+8LRHVVaRicAKONidL8m2fGNxKmkcCJEACwSFAASs4XDkrCZCACQjMXL1fPnd9sZFAOAlAvHq553iJK/kxnGZwbR8IzMidLuXlFT70ZBcSMB+BZolxkrL7K0nIWW0+421kccLYR8VdnaENAAAgAElEQVR56mU28piukgAJkMBvBChg6fA0FBYWypIlS2Tfvn2uMgLV0qZNGznzzDOlSZMmx82+c+dO1Tc1NVUGDBigw+qcggRIIFACB13RV/dM3yZVLP8RKEKOaySBlrGF8reT75K4YopXjUQZ9OGV1Qkyfc9bQV+HC5BAOAlERETIyfHF0vmXtySykumy4dwLr2uzeLvhtoQGkQAJhJaAKQSskpISWb58uaSnp0vHjh1l9OjRXimVl5fLli1b1NeRI0dUn9jYWDn55JOlb9++Eh0d7RNdiFDbt2+XDRs2yKFDh5QohbGdOnWS0047Tc2ptcrKSvnmm2+kqKhIRo0apb69YMEC1efss8+utWZ+fr7qq/3MfR6fDGMnEiAB3Qn867tsWbHzsO7zckISaIgAxKsXut8kMSXrGurKnxuAQJGjv8zKfMAAltAEEgg+geQEVzTWvvnSJHtF8BfjCj4TcJ5yqSRc+JjP/dmRBEiABKxGwPAC1q5du+THH3+U4uJixb59+/Zy1llnHbcPELnmzp0rEIm8tZYtW6pxTmf9V91DkPr2229lz549XudBVNWYMWMkOTlZ/Tw3N1fmz58vXbt2ldNPP119D2IbIq3Q74QTTlDfw7wLFy6UvXv3ysiRI6Vdu3ZWe5boDwmYksD23GJ56n+7TGk7jTYvgfbx+TLxpNsoXploCw9EXSjfZFxhIotpKgk0nkA315+7J655UxxlhY2fjDM0mkDy+DRxnNC10fNwAhIgARIwKwHDClgQfJYtW6YioZKSkqRDhw6yadOmOgUspPHNmzdP2rZtK71795ZmzZop0Wj9+vXyyy+/qP1BWl+3bt3q3auysjI1T1xcnIraatWqleoPOyCkIcoL3x80aJD6/rZt21RK4JAhQ1SkF9qvv/6qbB82bJgSttBg+8qVK6Vfv35MHTTrq4V2W5bAk7N2yY79x0RyNhIINgGIV891vU6iSrcFeynOryOB7OjbZHH6EB1n5FQkYA4C8bFO6VewVJLTvzeHwRa1MqrLQEkaN8Wi3tEtEiABEvCNgGEFLAhSc+bMkc6dO8vAgQMFkVhLly6tU8Cqz12k7e3evVsJW4MHD/aNjJdeELA8RTRfBKyDBw8qUQxRYEgzdDgcAdvAgSRAAvoTWL7jsLy+MFv/iTkjCXgQ6JacKxM63kTxyoRPxjbHU/JTZncTWk6TSUAfAicmO6TburfFUZynz4ScxS8CiX/8m8Sknu3XGHYmARIgAasRMKyABdCIoNLEHkQ1BSpgIaUPdbEaK2BhDszlnsaYk5OjUg4R2eUthRCphhCvkAKJFEZEhrGRAAkYi0Clq4o7irnnFfF2MWPtjLWsgXj1eIe/ulJxMq3lmE28WR/5qqzPamETb+kmCXgnEOuMkX5Fq6XZ9rlEFEICkUmtJfme2RLhiArhqlyKBEiABIxHwNACljuuQAUsiGAQkHBDIFIIu3cP/NPTH374QaUSpqSkyKmnnqrMQ0oh5i8tLVUCFQQ3LQURNbB+/vlnJZ6h+HuvXr2M9wTQIhIgAUVg9toDMv2nXNIggaAQSG2eLfe3vZHiVVDohmbSldVTZfuemNAsxlVIwOAEOjWNke4b3pXoI3sNbqk1zIsbfpPEjbzFGs7QCxIgARJoBAHLC1hIHfzuu+/UzX/nnnuuJCYmBoSroKBACVMVFRW1irNjMtxUiALtKCCP64dRh2vo0KGSl5cn33//vfr/w4cPZ+pgQOQ5iARCQ+BISaXc+fGvUlZZHZoFuYptCEC8eqD11RJZQYHUzJu+uPwTyc6tNLMLtJ0EdCUQExMtfcs2S8stX+g6LyfzIBDpUNFXjuQ2REMCJEACtidgaQELNxNCdIKwhNpXgUZAaTcIZmVl+ZyGqN2KiLEQzvAvir3jFkKIXK1bt1YRYbjVkI0ESMAYBN5dkiPfbfF+k6kxLKQVZiMwuNUOub3lDRSvzLZxXuydV5QmBwtKLeAJXSABfQm0axonPTa9J87DWfpOzNkUgZheIyXxqpdIgwRIgARIwEXAsgKWu+jUsWNHGTFiRMARUFrx9ubNm8vZZ5+torkaaoi8guCFdSFWQUhDuiHGox4W6mahPhbSDFnUvSGa/DkJhIbA7vxSeWjmjtAsxlUsTwDi1fgW10hEZYHlfbWDg7Py06ToKAUsO+w1ffSfQHRUlKRE7ZPWa98TqWYks/8E6x6RdON7EtWxr55Tci4SIAESMC0BSwpYEK8gIGVmZgrEq9///vcSHR0d0Cb99NNPsmHDBoF4BbEpPj6+wXm2bt0qK1askJ49e6rILy2NEbWzBgwYoMajnhYErnPOOUfNzUYCJGAMAs9+mS5b9h41hjG0wrQERrTdJOOSb6R4ZdodrG14lThl+p6prnM5D+YW2VK6ESQCLZPiJHX7R+LM44dBeiCO6jJQksZN0WMqzkECJEACliBgOQHLPfKqXbt2KgIqJiawoqta5BVuDhw1apRP6X5IV/zmm28kLi5ORVs5nU7RCtAPGTJETj75ZPXgYG58f+TIkepWQzYSIAFjEFi+47C8vjDbGMbQClMSUOJV0rUSUVVkSvtp9PEESiK7yWdZTxMNCZCADwSQWdDHmS9t10xxpXpU+TCCXeoi0OTq1yS6+xACIgESIAES+H8ClhKwkKK3aNEiFdnUGPEKn7BCYNq8ebP4I15BPFuwYIHs37+/VqF3Clh8vZGAuQjc/+l22Xu4zFxG01pDEBjbabVcHncLxStD7IZ+RuQ7xsiczGv1m5AzkYANCDRLjJO+GWkSt3+zDbzV30VHu16SdPMHqnYuGwmQAAmQwDEClhGwAom8Wrx4sezcuVO6du0qw4YNq3kmAom8wuD169fLqlWrZNCgQZKamlozX0ZGhkpp7Nu3b60UwuzsbDnvvPNULSw2EiAB4xBY/GuBvLV4j3EMoiWmIHBBh9VyRfz1rl+sFD9NsWF+GJkTPU4Wpo/yYwS7kgAJgEBkZKT0ii+S9mvelshKvjf681Qk/vFvEpN6tj9D2JcESIAELE/AsAJWWVmZzJkzR/Ly8urcBNSOwg1/SBGEEAVBqr76FFGuApOjR4+Wtm3bqjmR6of6VO7z5Obmyvz58wXr19dwg2D37t1rumjjULDds2A8biT8+uuv1Sco7kXcW7ZsKcOHD2cRd8u/zOig2QhUVlXLg2k7ZB+jsMy2dWGz9/IuS2VszHiKV2HbgeAuvDPqEVmRkRLcRTg7CViYQHJCnKTsmy9NsldY2Ev9XIts0UmSx6dJhCNKv0k5EwmQAAlYgIBlBKz09HQV5eSPgOUtAgvpfxC2/BGwEP2FWwYLCwvlrLPOUmmHnu3AgQOyZMkSQY0sCFldunSRM844I+D6XBZ49ugCCRiaAKOwDL09hjJOiVfRt0qEVBrKLhqjH4GNkS/J2qxjH36xkQAJBE6gW2KFnLT2TYkoLw58EhuMTBj7qDhPvcwGntJFEiABEvCPgGEFLP/cYG8SIAES0JcAorDu+nibFBRX6DsxZ7MUgXHd5suIiPsoXllqV493ZpW8LVt3N3wLscUx0D0S0IVAYnyspOYtkeT073WZz2qTRMQ2kaYPzJOI6FiruUZ/SIAESKDRBChgNRohJyABErAqgbkb8uSDFXut6h79aiSBY+LV3S7xis3qBJZUfCiZ+6zuJf0jgdAS6NKkWrqvfUscZYWhXdjgq8UNv0niRt5icCtpHgmQAAmEhwAFrPBw56okQAImIFBWUSX3Tt/OKCwT7FWoTbyjx+dyWtUEilehBh+m9b4tniG5eSxAHSb8XNbCBOJjnZJ6ZJU02z7Xwl764VqUU0VfRcYl+TGIXUmABEjAPgQoYNlnr+kpCZBAAAQYhRUANIsPgXg12CVesdmHwOxDaVJ4pNQ+DtNTEggxgU7J0dJj3ZviKK778qYQmxSW5WJP/5PEn3t/WNbmoiRAAiRgBgIUsMywS7SRBEggbAQYhRU29IZc+OHe70tK+d8NaRuNCh6BGbnTpbyc9fCCR5gzk4BIrDNGUko3ScstX9gSR4QzUZLv+lwiE1vY0n86TQIkQAK+EKCA5Qsl9iEBErA1AUZh2Xr7a5x/rM970qvsRcKwGYEyaSNpu1+2mdd0lwTCR6BdslN6bJ4mzsNZ4TMiDCuz9lUYoHNJEiAB0xGggGW6LaPBJEACoSbAKKxQEzfeeo/3mSI9yiYbzzBaFHQChx1nyJeZtwd9HS5AAiTwG4HoqCjpI1nSZsOHtsCioq/u+0oiXTcQspEACZAACdRNgAIWnw4SIAES8IEAo7B8gGTRLpNSX5FOJe9Y1Du61RCBfVFXyoKMsQ11489JgASCQKB1Upz03v6ROPN2BGF240zJ6Cvj7AUtIQESMDYBCljG3h9aRwIkYBACjMIyyEaE1IxqmZQ6meJVSJkbb7GMqHtlacYg4xlGi0jAJgQcDof0jt4v7ddOFamutpzXEQnNj9W+YvSV5faWDpEACehPgAKW/kw5IwmQgEUJfLMxT6Yt32tR7+hWbQLV8lLfidKmeDrB2JzAFsckWZ3Z2eYU6D4JhJ9AS1c0Vp9daRK3f3P4jdHRgvhz75PY0/+s44ycigRIgASsS4AClnX3lp6RAAnoTKCqqlru+3S77D9SrvPMnM5IBKIiKuT51EnSmuKVkbYlbLb8EvGGbMpOCtv6XJgESOA3ApGRkdLTeUg6/vK2RFRXmR4Noq+a3vuVREQ7Te8LHSABEiCBUBCggBUKylyDBEjAMgSW7zgsry/Mtow/dKQ2AYhXk1Mfk2bFXxINCSgCyyunya69DtIgARIwEIFmiXGSsvsrSchZbSCr/DclYeyj4jz1Mv8HcgQJkAAJ2JQABSybbjzdJgESCJzAM7N3ya/7igOfgCMNSSA2slxeTJlA8cqQuxM+oxaWfio5Bxh1Gb4d4Mok4J1ARESE9GhSIZ3X/Eciys33OzmyaTtJvnuWRERSIOczTgIkQAK+EqCA5Ssp9iMBEiCB/yewde9RmfhlOnlYiADEq8kp90iT4oUW8oqu6EHg68I0KThcqsdUnIMESCAIBBLjY6Vf7rfSJHtFEGYP3pQJFz8lzgEXBm8BzkwCJEACFiRAAcuCm0qXSIAEgk/glflZsjqjMPgLcYWgE0iKPirP93qQ4lXQSZtzgc8OzpCSkjJzGk+rScBGBLoli5y45k1xlBn/d3NkqxMl+fZPGX1lo+eTrpIACehDgAKWPhw5CwmQgM0IZOWVyKOf77Tijd622kmIVy/3Gi9xxT/aym866xuBKnHK9D1TXa/zat8GsBcJkEBYCcTHOqVfwVJJTv8+rHY0tHiTq1+T6O5DGurGn5MACZAACXgQoIDFR4IESIAEAiTw7pIc+W5LfoCjOSzcBFrGFsrfTr6L4lW4N8LA6xc5+suszAcMbCFNIwES8EbgxGSHdFv3tjiK8wwHKLrb6dLkmtcNZxcNIgESIAEzEKCAZYZdoo0kQAKGJHCouELu/3S7FJeb/ypvQwIOolEQr17ofpPElKwL4iqc2uwEDkRdKN9kXGF2N2g/CdiSQKwzRlJKN0nLLV8Yx/+ISJU66Dihq3FsoiUkQAIkYCICFLBMtFk0lQRIwHgEZq7eL5+7vtjMQ6B9fL5MPOk2ilfm2bKwWZodfZssTmeaT9g2gAuTgA4E2iU7pdfGKRJ9ZJ8OszVuitjfXSXx5zGqs3EUOZoESMDOBChg2Xn36TsJkECjCRwtq1RRWIdLKhs9FycIPgGIV891vU6iSrcFfzGuYHoC2xxPyU+Z3U3vBx0gAbsTcMbESGp1urRc/1HYUETEN5Wm98yWCGdC2GzgwiRAAiRgdgIUsMy+g7SfBEgg7AQWbM6XqUtzwm4HDaifQLfkXJnQ8SaKV3xQfCawPvJVWZ/Vwuf+7EgCJGBsAq2T4qT3lvfEeTgr5IYmjH1UnKdeFvJ1uSAJkAAJWIkABSwr7SZ9IQESCAuBqqpqdSNhdn5pWNbnog0TgHj1eIe/uq5Xz2y4M3uQwP8TWFk9VbbviSEPEiABCxGIjoqSlKh90nrtexKqq4QjW52oal9FRDosRJKukAAJkEDoCVDACj1zrkgCJGBBAmuzjsiL8yiOGHFr+zbPlvva3kjxyoibY3CbFpd/Itm5TA82+DbRPBIIiEBLVzRW6vaPxJm3I6Dx/gxqcvVrEt2d9fT8Yca+JEACJOCNAAUsPhckQAIkoBOBV+ZnyeqMQp1m4zR6EEh1iVcPtL5aIity9ZiOc9iMwLyiNDlYwMhKm2073bURAYfDIX2c+dJ2zRSJqA7OjcLR3U6XJte8biOqdJUESIAEgkeAAlbw2HJmEiABmxE4eKRcHpq5Q0rKg/NHsM1wNtrdwa12yO0tb6B41WiS9p1gVn6aFB2lgGXfJ4Ce24VAs8RYSdn9lSTkrNHd5aZ3fiaRLbvoPi8nJAESIAE7EqCAZcddp88kQAJBIzB3Q558sGJv0ObnxL4RgHg1vsU1ElFZ4NsA9iIBLwQ+yflYqqooSPPhIAE7EIiIiJCT44ul8y9vSWRlmS4uxw2/SeJG3qLLXJyEBEiABEhAXNGyrkYQJEACJEAC+hBAQfcn/7dLdh0o0WdCzuI3gRFtN8m45BspXvlNjgPcCZRJG0nb/TKhkAAJ2IxAckKcpOybL02yVzTK88jmHSV5fJpEREU3ah4OJgESIAES+I0ABSw+DSRAAiSgM4Gd+4uViMWPB3QG68N0SrxKulYiqop86M0uJFA3gXzHGJmTeS0RkQAJ2JRAt8QKOWntmxJRXhwQgSbjpkh0l4EBjeUgEiABEiAB7wQoYPHJIAESIIEgEHh/+V6ZtzEvCDNzyroIXNBhtVyRcAvFKz4iuhDIiR4nC9NH6TIXJyEBEjAngcT4WEnNWyLJ6d/75YCz/wWScMkzfo1hZxIgARIggYYJUMBqmBF7kAAJkIDfBIrLKlVB97yiCr/HcoD/BJR4FX+9Ky9en7ol/lvAEVYjsDPqEVmRkWI1t+gPCZBAAAS6NKmW7mvfEkdZwzcNR8QlS/Jdn0tkfNMAVuIQEiABEiCB+ghQwOLzQQIkQAJBIvBzRqH8Y35WkGbntBqBy7sslbEx4yle8ZHQlcDGyJdkbVZbXefkZCRAAuYlEB/rlNQjq6TZ9rn1OpFw8VPiHHCheR2l5SRAAiRgYAIUsAy8OTSNBEjA/ASen5sh67NZjylYO6nEq+hbJUIqg7UE57UpgVXytmzdHW9T7+k2CZBAXQQ6NY2R7hvelegjx984HNV5gCRd/w7hkQAJkAAJBIkABawggeW0JEACJAACOQWl8shnO6XCdTshm74ExnWbLyMi7qN4pS9Wzvb/BJZUfCiZ+4iDBEiABI4nEBMTLX3LNkvLLV/89kNHlLp10NGiE5GRAAmQAAkEiQAFrCCB5bQkQAIkoBGYuXq/fO76YtOPwDHx6m6XeMVGAsEh8G3xDMnNY0214NDlrCRgDQLtkp3SY/M0cR7OkrjhN0ncyFus4Ri9IAESIAGDEqCAZdCNoVkkQALWIvBQ2g7Z7YrGYms8gTt6fiGDKx9r/EScgQTqITC7IE0Ki/ia5UNCAiRQP4HoqCgZlJAvXc+/mahIgARIgASCTIACVpABc3oSIAESAIGMgyXyxKydUllFHo0hcEePz2Vw1YTGTMGxJOATgRm506W8nLeI+gSLnUjA5gTGjBkjrVq1sjkFuk8CJEACwSdAASv4jLkCCZAACSgCs9cekOk/5ZJGgAQe7v2+pJT/PcDRHEYCvhOorE6Q6Xve8n0Ae5IACdiWQO/evaV///629Z+OkwAJkEAoCVDACiVtrkUCJGBrAlXV1TLh852Smce0JH8fhMf6vCe9yl70dxj7k0BABIoc/WVW5gMBjeUgEiAB+xBo2rSpnH322eJwOOzjND0lARIggTASoIAVRvhcmgRIwH4EmEro/54/3meK9Cib7P9AjiCBAAkciLpQvsm4IsDRHEYCJGAXAueee640a9bMLu7STxIgARIIOwEKWGHfAhpAAiRgNwJMJfR9xyelviKdSt7xfQB7koAOBLKjb5PF6UN0mIlTkAAJWJUAUweturP0iwRIwMgEKGAZeXdoGwmQgCUJIJVw4pfpsm1fsSX908epapmUOpnilT4wOYufBLY4JsnqzM5+jmJ3EiABuxBg6qBddpp+kgAJGI0ABSyj7QjtIQESsAWBfYfL5NHPdkhpRbUt/PXPyWp5ue9EaV083b9h7E0COhH4JeIN2ZSdpNNsnIYESMBKBCIjI1XdK6YOWmlX6QsJkIBZCFDAMstO0U4SIAHLEViwOV+mLs2xnF+NcSgqokKeT51E8aoxEDm20QSWV06TXXtZlLnRIDkBCViQQGpqquCLjQRIgARIIPQEKGCFnjlXJAESIIEaAi/MzZB12UUk4iIA8Wpy6mPSrPhL8iCBsBJYWPqp5BwoD6sNXJwESMB4BJo3by5jxozhrYPG2xpaRAIkYBMCFLBsstF0kwRIwJgE8ovK5WFXKmFRaZUxDQyRVbGR5fJiygSKVyHizWXqJ/B1YZoUHC4lJhIgARKoIeBwOOT888+XxMREUiEBEiABEggTAQpYYQLPZUmABEhAI7B8x2F5fWG2bYFAvJqcco80KV5oWwZ03FgEPjs4Q0pKyoxlFK0hARIIK4Hf/e530rVr17DawMVJgARIwO4EKGDZ/Qmg/yRAAoYg8M9vs+Sn9EJD2BJKI5Kij8oLvR+SxKPfhXJZrkUCdRKoEqdM3zNVql23hbKRAAmQAAh06tRJzjzzTMIgARIgARIIMwEKWGHeAC5PAiRAAiBQVFopT8/eJXsK7BP1AfHq5V7jJa74Rz4EJGAYAiWR3eSzrKcNYw8NIQESCC+BhIQEOffccyUmJia8hnB1EiABEiABoYDFh4AESIAEDEJgd36pPP7FTimrtH7kR8vYQvnbyXdRvDLIs0czfiOQ7xgjczKvJRISIAESkMjISFW0vUWLFqRBAiRAAiRgAAIUsAywCTSBBEiABDQCi38tkLcW77E0EIhXL3S/SWJK1lnaTzpnTgI50eNkYfoocxpPq0mABHQl0K9fP+nTp4+uc3IyEiABEiCBwAlQwAqcHUeSAAmQQFAIvLlot/yw7VBQ5g73pO3j82XiSbdRvAr3RnD9OgnsjHpEVmSkkBAJkIDNCbRu3VpGjhwpERERNidB90mABEjAOAQoYBlnL2gJCZAACSgCpRVVKpXQavWwIF491/U6iSrdxp0mAcMSWB/5qqzPYrqQYTeIhpFACAg4nU45//zzJTY2NgSrcQkSIAESIAFfCVDA8pUU+5EACZBACAlYrR5Wt+RcmdDxJopXIXyGuFRgBFZWT5Xte1isOTB6HEUC5ieAiKtRo0bJCSecYH5n6AEJkAAJWIwABSyLbSjdIQESsA6BH7YVyJuLzF8PK7V5ttzf9kZxlGVaZ3PoiWUJLC7/RLJzKy3rHx0jARKon8DAgQOlZ8+exEQCJEACJGBAAhSwDLgpNIkESIAENALvL98r8zbmmRYIxKsHWl8tkRW5pvWBhtuLwLyiNDlYUGovp+ktCZCAItC5c2cZMmQIaZAACZAACRiUAAUsg24MzSIBEiABEKioqpan/7dLdh0oMR2Qwa12yO0tb6B4Zbqds7fBs/LTpOgoBSx7PwX03o4EkpKS5JxzzpGoqCg7uk+fSYAESMAUBChgmWKbaCQJkICdCewvLJPHPt8pR8uqTIMB4tX4FtdIRGWBaWymoSQAAp/kfCxVVeZ5rXHXSIAEGk/A4XAo8So5Obnxk3EGEiABEiCBoBGggBU0tJyYBEiABPQjsCqjUCbPz9JvwiDONKLtJhmXfCPFqyAy5tTBIVAmbSRt98vBmZyzkgAJGJbAGWecIV26dDGsfTSMBEiABEjgGAEKWHwSSIAESMAkBGavPSDTfzJ2LSklXiVdKxFVRSahSjNJ4DcChx1nyJeZtxMJCZCAjQj07t1b+vfvbyOP6SoJkAAJmJcABSzz7h0tJwESsCGBVxdkycpdhYb0/IIOq+WKhFsoXhlyd2iULwT2RV0pCzLG+tKVfUiABCxAoE2bNjJixAiJiIiwgDd0gQRIgASsT4AClvX3mB6SAAlYiEBZRZX8bU6GbNtXbCivlHgVf70rrLfMUHbRGBLwh0BG1L2yNGOQP0PYlwRIwKQEmjZtKmPGjJHo6GiTekCzSYAESMB+BChg2W/P6TEJkIDJCRwurpAJX+yUvKIKQ3hyeZelMjZmPMUrQ+wGjWgMgS2OSbI6s3NjpuBYEiABExBwOp1y7rnnSnx8vAmspYkkQAIkQAIaAQpYfBZIgARIwIQEMg6WyFP/2yXlldVhtV6JV9G3SoRUhtUOLk4CehBYJW/L1t080OrBknOQgFEJIF1w9OjR0qpVK6OaSLtIgARIgATqIEABi48GCZAACZiUwI87D8tr32WHzfpx3ebLiIj7KF6FbQe4sN4EllR8KJn79J6V85EACRiJwODBg+Wkk04ykkm0hQRIgARIwEcCFLB8BMVuJEACJGBEAjNX75fPXV+hbsfEq7td4hUbCViHwLfFMyQ3j3XcrLOj9IQEahPgjYN8IkiABEjA3AQoYJl7/2g9CZAACUiobya8o8fnclrVBIpXfPYsR2D2oTQpPFJqOb/oEAmQgAhvHORTQAIkQALmJ0ABy/x7SA9IgARsTgA3E6IeVmZe8A/eEK8Gu8QrNhKwIoEZudOlvNwYlyNYkS99IoFwEUhOTpazzjqLNw6GawO4LgmQAAnoRIAClk4gOQ0JkAAJhJPAwSPl8vTsXUG9mfDh3u9LSvnfw+km1yaBoBGorE6Q6XveCtr8nJgESCA8BOLi4uTss8/mjYPhwc9VSYAESEBXAhSwdMXJyUiABEggfASCeTPhY33ek15lL4bPOa5MAkEmUOToL7MyHwjyKpyeBEgglASioowx6AQAACAASURBVKJU5FXTpk1DuSzXIgESIAESCBIBClhBAstpSYAESCAcBFa4bib8l843E07oM0V6lk0OhztckwRCRuBA1IXyTcYVIVuPC5EACQSfwMiRI1XtKzYSIAESIAFrEKCAZY19pBckQAIkUENg/qY8+e+yvboQmZT6inQqeUeXuTgJCRiZQHb0bbI4fYiRTaRtJEACfhAYOHCg9OzZ048R7EoCJEACJGB0AhSwjL5DtI8ESIAEAiAwc/V++dz1FXirlkmpkyleBQ6QI01GYJvjKfkps7vJrKa5JEAC3gj06NFDBg0aRDgkQAIkQAIWI0ABy2IbSndIgARIQCPw74W7ZdmOQwEAqZaX+06U1sXTAxjLISRgTgLrI1+V9VktzGk8rSYBEqgh0KFDBxk6dKhERESQCgmQAAmQgMUIUMCy2IbSHRIgARLQCFRWVcs/vs2SNZlHfIYSFVEhz6dOonjlMzF2tAqB5ZXTZNdeh1XcoR8kYEsCrVq1EtS9cjj4WrblA0CnSYAELE+AApblt5gOkgAJ2JlAWUWVPPtVuuzcX9IgBohXk1Mfk2bFXzbYlx1IwGoEFpZ+KjkHyq3mFv0hAdsQgHg1fPhwiY6Oto3PdJQESIAE7EaAApbddpz+kgAJ2I5AYUmFPPdVhmTnl9bpe2xkubyYMoHile2eDjqsEfi6ME0KDtf9GiEpEiAB4xJo1qyZjB49muKVcbeIlpEACZCALgQoYOmCkZOQAAmQgLEJ5BeVy+OzdknB0YrjDIV4NTnlHmlSvNDYTtA6Eggigc8OzpCSkrIgrsCpSYAEgkEgKSlJxowZI06nMxjTc04SIAESIAEDEaCAZaDNoCkkQAIkEEwCWXklKhLrSGllzTJJ0Ufl+V4PUrwKJnjObXgCVeKU6XumSnV1teFtpYEkQAK/EUhISJCzzjpL4uLiiIUESIAESMAGBChg2WCT6SIJkAAJaAR25BarmljlldUC8erlXuMlrvhHAiIBWxMoiewmn2U9bWsGdJ4EzEYA4tWoUaMkMTHRbKbTXhIgARIggQAJUMAKEByHkQAJkIBZCazOKJQPftgsz518J8Urs24i7daVQL5jjMzJvFbXOTkZCZBA8AjExsaqyCuKV8FjzJlJgARIwIgEKGAZcVdoEwmQAAkEmUDZ3pkSs/WyIK/C6UnAHARyoq+ThemjzWEsrSQBmxOAeIXIq+TkZJuToPskQAIkYD8CFLDst+f0mARIgASOEch5V+TXG1z/wbo/fCTsTWBn1COyIiPF3hDoPQmYgADFKxNsEk0kARIggSASoIAVRLicmgRIgAQMT4AiluG3iAYGn8DGyJdkbVbb4C/EFUiABAImEBMTo24bZORVwAg5kARIgARMT4AClum3kA6QAAmQQCMJUMRqJEAONzuBVfK2bN0db3Y3aD8JWJYAxKuRI0dK8+bNLesjHSMBEiABEmiYAAWshhmxBwmQAAlYnwBFLOvvMT2sk8Di8k8kO7eShEiABAxIgOKVATeFJpEACZBAmAhQwAoTeC5LAiRAAoYjoESsm1xm8SBvuL2hQUElMK8oTQ4WlAZ1DU5OAiTgP4GoqCgZPXo0I6/8R8cRJEACJGBJAhSwLLmtdIoESIAEAiSwP01k05UUsQLEx2HmJDArP02KjlLAMufu0WqrEoiOjpYRI0ZIy5Ytreoi/SIBEiABEvCTAAUsP4GxOwmQAAlYngBFLMtvMR2sTeCTnI+lqqqKWEiABAxCwOl0qppXzZo1M4hFNIMESIAESMAIBChgGWEXaAMJkAAJGI0ARSyj7QjtCRKBMmkjabtfDtLsnJYESMBfAvHx8Uq8SkpK8nco+5MACZAACVicAAUsi28w3SMBEiCBgAkcmCmy8bKAh3MgCZiBwOGoofJlxi1mMJU2koDlCUC8GjNmjCQkJFjeVzpIAiRAAiTgPwEKWP4z4wgSIAESsA+BvDkuEetSkapi+/hMT21FYF/UlbIgY6ytfKazJGBEAk2aNFGRVxSvjLg7tIkESIAEjEGAApYx9oFWkAAJkIBxCRT+LLLhDyJlu41rIy0jgQAJZETdK0szBgU4msNIgAT0INC0aVMlXsXGxuoxHecgARIgARKwKAEKWBbdWLpFAiRAAroSKM0WWXe2yNFNuk7LyUgg3AS2OCbJ6szO4TaD65OAbQm0aNFC3TYYExNjWwZ0nARIgARIwDcCFLB848ReJEACJEACFYdckVgXihxaTBYkYBkCv0S8IZuyWSzaMhtKR0xFoG3btjJ06FCJiooyld00lgRIgARIIDwEKGCFhztXJQESIAFzEqgqFdn8F5EDaea0n1aTgAeB5ZXTZNdeB7mQAAmEmEDXrl3ltNNOk8jIyBCvzOVIgARIgATMSoAClll3jnaTAAmQQLgIVFeL7LhHZPc/w2UB1yUB3QgsLP1Ucg6U6zYfJyIBEmiYQGpqquCLjQRIgARIgAT8IUAByx9a7EsCJEACJPAbgex/HBOy2EjAxAS+LkyTgsOuyEI2EiCBoBOIiIhQUVcnnXRS0NfiAiRAAiRAAtYjQAHLentKj0iABEggdAT2zziWUlhdFro1uRIJ6EhgRu50KS+v0HFGTkUCJOCNgMPhUPWu2rVrR0AkQAIkQAIkEBABClgBYeMgEiABEiCBGgKHFrmKu18iUpFHKCRgKgKV1dEyfc97prKZxpKAGQk4nU4ZPny44MZBNhIgARIgARIIlAAFrEDJcRwJkAAJkMBvBErSRdadI1K8lVRIwDQEihz9ZVbmA6axl4aSgBkJJCUlKfEqMTHRjObTZhIgARIgAQMRoIBloM2gKSRAAiRgagIVh0W2XC1y8H+mdoPG24fAgagL5ZuMK+zjMD0lgRATaN26tQwbNkyio6NDvDKXIwESIAESsCIBClhW3FX6RAIkQAJhI+C6oXDnIyJZz4fNAi5MAr4SyI6+TRanD/G1O/uRAAn4QaBbt25yyimnSGRkpB+j2JUESIAESIAE6iZAAYtPBwmQAAmQgP4E9n0osvU6V3H3cv3n5owkoBOBbY6n5KfM7jrNxmlIgARAADcNQrjq3p2vLT4RJEACJEAC+hKggKUvT85GAiRAAiSgETi0TGTTZSJlOWRCAoYksD7yVVmfxaLShtwcGmVKAlFRUSplsE2bNqa0n0aTAAmQAAkYmwAFLGPvD60jARIgAXMTKN3juqHwfJEjv5jbD1pvSQIrq6fK9j0xlvSNTpFAqAkkJCSoYu3JycmhXprrkQAJkAAJ2IQABax6Nvq1116T//znP/LBBx/IgAEDVM9du3bJrbfeKqeddpo8+uijEhsba5NHhW4ajUBJSYk888wzsn79esGz2qVLl7CbqL0+Bg4cKE888QRfH2HfEYMYUHlUZPNVLO5ukO2gGb8RWFz+iWTnVhIJCZBAIwm0bdtWzjzzTBZrbyRHDieBcBPAmQJfH3/8sQwaNCjc5qj1vZ3JQ2WYEXl48107F65evVreeOMNOfHEE0OFKOTrGFLA2rBhg4wbN06GDBkizz33nMTHxx8H5rPPPpM77rhDbrvtNnnggQckJub4T1C//fZb9fNHHnlErrvOVYvFzzZ58mR56aWX5IsvvpBTTz1Vjd6xY4fccsstggP6008/rQ7oeGCeffZZ+fzzz+W///2vyvtnO55AYWGhPPbYYzJz5kzFE3y9vbhmzZql9u3f//63XHTRRYZCmZ2dLbfffrv8/PPPddqFTyBD8aaP5+7JJ58UvFFBaD3ppJPCzsrb6yPsRtEAgxBwFXfPnOT6FOBxlz2u/2YjAQMQmFeUJgcLSg1gCU0gAXMSQL2rfv36Se/evc3pAK0mAQMRKCgokDvvvFNZ9Oqrr0rTpk2Ps07r43A41FnKW5/GuOTt/NuY+fQYG06b9Fg7FB/w13UuxJn1r3/9q1x88cUyYcIESwQXGFLAysvLU+JUbm6u14N5WVmZTJo0Sd5++205/fTT5V//+tdxufbV1dXyyiuvyJtvvikffvhhjQDlz4vIVwHr6NGjSkhYtGiRsgm/yEPRNKHv6quvVryM3vLz85X4A05osPn+++8X1Etwb5o4CcX7kksuMZRbvghYMNhd9AyWAxSwgkWW8waVQN4cVzTWn0Uq8oO6DCcnAV8IzMpPk6KjFLB8YcU+JOBJAB8eDx06VFq3bk04JEACOhDQzkqY6vXXX5dmzZodN6svfRpjih6CTWPW9zY2nDbpsXYoPuCv61y4dOlSuemmm+SKK66Qhx56SJxOp97bE/L5DClgVVZWKvHpH//4h0ydOlXOOuusWmD27t0r48ePl+XLlwuiXbwJVIcPH1biCMQwbwKXL6R9FbB8mSsYfX766Sf5wx/+oPy85557grGErnNqb7i7d++W5s2bC/71JvgZWcCqD8jOnTvVpyYQ5CC+dezYUVd+npNRwAoqXk4eTAIlmceKuxf+FMxVODcJ1EugSpwyfc9UwQdebCRAAv4RQJ0r1LvC3+FsJEAC+hDwRZzypU9jrNFDsGnM+hSwAqNnxHNhYJ40PMqQAhbMXrx4sVx11VVy7733qi+EKGtt3bp1KhQuNTVVFixYoKKfoCy6t02bNqnvjR49WtWq8pZi2BAeClgNEfLv5+5vuFCBkfqJcEYtFVObzYwCFqLwkEaalpamRLnf//73/sEJoLcR36hC8QlDAKg4xIgEqstcOdn3i+x+zYjW0SYbECiJ7CafZT1tA0/pIgnoSwDlH1AKwjOCXt9VOBsJ2I+AL+KUL30aQ44CVm16evAIxfnIiOfCxjyH9Y01rIClpWohLBl1qJKSkmr8eP/991Vq4OOPP67qJHXu3FmlFCYmJtb00UQQiAnnnXdezfchNMyYMUN9rVmzRtq3b68+QUI6m2fEjD8CVn0F3yGkQdBApBgKwiN3ecSIEWrNlJSU4/Znz5498tZbb8nXX3+topQ824svvijTp0/3WofpxhtvrCXYaf7+73//kxUrVqhPyvBHxx//+Ec555xzauXBavm5/trr68Pp/oaLPf3nP/+p6oZ5Cj71CVi+7F9paalMnDhRfvjhB8WxR48eNSZqkXn4F+u7h72jRteDDz4oRUVFdeade/MVn94jZRBhmajd5pkWWVVVpaIF33nnHVmyZImaAnuAWmqo8xYZGVkzLfqiptUnn3wiK1euVDXXUNtq1KhRgr1t165dTd+63qj8nQOF4BH1CKEX9k2ZMkWtjYsLsOb5559/3B+pYIwac9OmTVNj0PeGG25QrBGF5l4jztfng/1sSmB/mshWV43CyiM2BUC3w0Ug3zFG5mReG67luS4JmI4A/l7BJUZdu3Y1ne00mATMQMAXccpbH9TexfkD5ysEgHg27eeo1YzgDrSsrCx1NsF5E2cfnJfxNzw+jPesAa3Nd/DgQVXn99NPP605o4wdO1adf1q0aFHrjKKdLx5++GF1/kW93jZt2qgslV69esn27dvlo48+kmXLlgnK4uBMjpRknCfwc/fmfiZH/WlkVy1cuFDV//rLX/4iKKfjnm6Js5k/8wfKw9dnqi4Ba9WqVWq/oBGADc7EqBWNhv1AhpX72Q/fh28I1MHezZs3T53tL730Uvnzn/+s2HrWRq7rAjqcqTEeZ1jUyYI+8bvf/U7Vn7788ssNXSvLsAKWdjhH3iZECK04pPZ9vHghUiDV0HOjtBpZGOte3Hr//v1KoPjmm2+Oe94gErz88su1amX5I2DV13fYsGGCBxQpf+4Nh36M6969e823tTQ0iGt1NV8FrPr8xdyIYkMxN61Ivvbi8sdeX1+46Of5hpuZmakEEnB4/vnna4oQ1iVg+bN/EDnxhulZR0uLzMOLGW/A8FVr2s/wwkXUH4oj+tK2bdumis7jBh684Z9wwgk1wyoqKpTYCoHVs+EN57777lNv1Npa2i8Yb+ueccYZSljDOmh1CViBzIE3LdgDYdS94XvYG6SqalGQ9fmECwywr0j79Yys84Ul+9iUwNFtIltcdbGYUmjTByA8budEj5OF6aPCszhXJQGTEUDKID5007tgtMkw0FwSCCqBQAWsrVu3qswjfIDseQHakSNH1IfUGRkZqq5Whw4dBGcXiCOe502ch+Pi4pSg5FnPt64xAOJ5OZd2RsH5AllQONtpDfPi59dff70Szjxbt27d1C167hdDaOdsnC9wvvcch6CMF154oUZEQxCDP/MHwsOfB6EuAUsrB3T33XfL7NmzlSjo3uAv/GrVqlXNtxEUcddddx0X5HLyySfXBBy46x/e1oZ4hYvVIER6a3XVqfbH52D2NayABae1g7i7CKHVv0LxdogMiOABZPdaWVofKJZaZJZWV+u9995TkTJIXWvSpIlA7Pr++++VkON566FeAhaEEbywn3jiCenfv78Scv7+978r1Rkii1aAHYoqooIgUCEt8pprrlEvery54P9DmXYXeuqrgQWRAWIK2EGRxRp4wwIHvClhHqRpuiv12gPuq73+Ppieb8rgr9novsfeBCx/96+uFFJtbtiOFEa8AWjCjPa8eQpb9fmpFfBHNBJ8wBXS7k17A4UApO0B9hkCGgQe/DJxjxKDAr9582a1ZxA2EZ4PbnjzQrST+3Nel4AVyBz4ZAR/lCKqUROrwArPHdR495tQ8Dzik5aWLVuqtEk823gdffXVV+r5xXOET0MoYPn7CrF5f6YU2vwBCL37O6MekRUZx0dBh94SrkgCxibQpUsXGTx4sM8f7BnbG1pHAsYl4HnhVX2WIrtHK/SunQkQpIEoq759+9YM1Urv/OlPf1JnZ5wR8ff7u+++qy7XwofwEKjxATQCQxCBheYuYGmCBwIycHYdOXKkitDB93EWx9/8CErQAgA0e3C+wPkV53GMgZiGsw0ifpBtcu2116qzMc67mAtZIDijepYH0s7kOKvg7IaoJWRe4Tz11FNPqZJC7mdanHF9nR9ZJf7y8PcJakjAwnwQ4SAqIUUbe4EzGfxCthmCK9AgCCL4AedLBOXgvAV269evV3uH8yiEv4YELOwDAoGQOXPBBRcogUyL7ML+IrBCEzv99TUU/Q0tYHkTISDa4HCP0EGoklofpDlhIwFce6HeeuutNbWxtJREhD5DwHLP29duLJw7d26tDddLwEK1f89IK00EcI9U0V7smkKuhWJq9uENwj0arT4BS3uhQLSCIAaxwb1p6yNUUxP5tDG+2uvvA+rtUwVtTbwhadFF3gQsf/dPSxXct29fzQtQi8wDX7x54xMGLT1VYw97fC36j32BCInnDp9s3HzzzbWeK229tWvXKhs8Q0CR0omQT19uW9T2GhcbIP0Tzd9c5/rmwLPlGWmlvUniTdT9jRD2QoD1ZjfEUS01kgKWv68Q9lcEmFLIByFEBDZGviRrs45FtLKRAAkcTwB/K+NDKhyo2EiABIJPIFABC5YhFRAiEgImEI2lfUCPsyPOO0g5w7lPSylDRofnGRHnI5wHIJq4C1ja2RqRQgiwcK9NXVxcrMQWlMDxJqh5+4C/LpLauRBijnsNbO1MjgwbCGHuTQsWuOyyy5TvENb8mT8QHv4+CQ0JWN4irbT9dL+sTUs59FZDGmdfnEcRjdeQgFWf/WD95ZdfqgwiRMMZsRlawPJ2kyBehKhfpW2M1gehhHiB4HY7PNxQId0VaG3DvYUqum+M+4tVLwHLWz0gTZDp2bNnTaSKngKWJla4R3i5++mNbX0F5rzZ6+8D7U3AggiEN1Qo7RA8EO6pRdW5CySB7B+eFcypRVRpkXnarZYIT9WeEc0/pDP6WvQf4ilEUtSC8AzvBBsIQMglh3peX/O8RRI56bAZb8hIj3Vv7n3rE7D0mMNbKq62Jj458fbGFooihf4+d+xvQgJIKdx0iUjRBhMaT5PNQmCVvC1bd8ebxVzaSQIhJYB6MogqR7Q8GwmQQGgIBJpCCOu0cw6iqVAWB8EB2ofR+PtdOydrZ0RvF6VhHm/n31mzZqlIrfqae+SPLx+yo54WzvSoZYXACvczumcmR32F1DW/URLHPWPE1/kD4eHv09CQgOV5FsT8mmgIwRDpnmhakId7QINmS13M61obNZN//PFHlUaIc7Zn+qJnCqm/Pgezv6EFLC2lDiow0qJQ8BwKr3awRuig1gdCBL6Q/wkxBIKE9kIFQO3hrA8mQhwRTqkVVg+mgKW9QaFwvBapoqXJoYAbfEB0jnsKIfx1LzxeXwRWQzf5eXvI6xMfvNnr74NZ15tyTk6OEnrKy8vVnsEvpNu5C1iB7J/2wketL4SbQnSBQAbBDFFm+D7evFH4DyG31113Xa0Uvfr8wy8ERPLhDRd7gpRWz+brpygIW8XaaHXlNWtz+yJg6TGHth5eA/gEQBOMG/qFRAHL31cF+9dJoKpEJOMZkcwXXF0qCYoEdCewpOJDydyn+7SckARMTwAFlPv161frkhnTO0UHSMAEBBojYLmfI3FuRvSklnGD7AgtKqu+8yMQeTv/updgqQujVnIE5+mGzgv11dPC/P4IWN6Y+TN/IDz8fZQCEbC0MVoxd6xZ3/neHwGrvnrGmm8UsPzdZbf+WsogDu7YQOTq4gY/99pFyHNFLizSmvAz9MGLSEspxHQNPZzeTAy1gAUboIBCzIBq7N68FdOuzyctPa2hCCxEYiHcE+mK4RKw3F+QCP1EuiMELW8CljeFuq7Hy/NTB+R0Q6hCiiCEQa0mFURRrAVmvuT7ukeNIVcZqYPeCr778kvI3XYtKu6XX35R4tiYMWNqbt/0ttfe3qj0mMPdproELEZgNeJNjUP9I3BomavA+19cObO7/BvH3iTQAIFvi2dIbl4ZOZEACfw/AZRWwIUx7jc0Ew4JkEDoCPhydqivjyZYod4VonZw5tGCPLS6WIFEHDUUGOFJqD4BSwtEQRkW2HjllVeqaDGkJdZ1FvUlAgtZWEiVRAohyuP4On8gPPx9IvQWsBobgaUFeSATDHpJnz591NkYrT7W/vodrP6GjsCC0+4F2ZH6BbHAs8i2e3obBCxE2Xj20fJbUawMES++hESHWsAqLCxUDxGEF3zyhcgX+I8QbviEKB9cYaw1La0OTNzzhPFzrTYY/NXCSN0fIm81uMIpYB04cEAVVcdeoigh0vvcBaxA9s89Og9v4LhhD29uSBGE4IQ000WLFqkidnjDQyogivkjOqu+hjc6iKSpqam1brzw9uaNK2RxW4bnbRre5td8RAQgbMIfklrTBMmGIrD0mMPdNk8BS6vHBnaIFISo7N5Q7wtscCECa2AF623bhvNWHhHZfrfrF8I7NnSeLgeLwOxDaVJ4pDRY03NeEjAVAfwNhJIX2iHGVMbTWBKwCIHGCljah/eHDh0SnEFwIyFuR3e/mXD79u3qPI3LGTzPiChojrIoyLxwj8DRzpy4xAlnEfda0t7Q1ydgaSVWIGRpQRTaHJptuNXc/RxRXw0snOVQ+wuiHc54KAaPQAhf5w+Eh7+Pm14ClnYexD54nlnBFf4j+qyhGlhaSqinEOZ+zmMElr+77NbfvQ4PimBjczyjZLQXycaNG9VNe0hJ8+zjfsMAwihvuOEGadOmjVpp//79qk4RHmCIKFrxt1ALWJoQN2jQICVk1VeEDnZrLwYU4UP0Gd6gcnNzBf8fBfW06zHd/UV46cqVK9WbE0QuiBAQjNzn81azq64UQuwH1HNE/iDvGGGjdbWG3pTnzZunoqK0HGh3ASuQ/YMdWgQfbtaDaIeaVZdc4qqt42pa5B4i3nCDHiKxtJ/V5QMi47A3uO0B7CA01te0AnzDhg1TUVUQp/CmjzdX/DJAVBgKIqJAqvaGvmXLFvULBSIQnn/YiSKL2K+GBCw95nD3x1PAws+0YolI18UvF9QNw2twzpw5vIWwEe91HOoDgYOzRX69RaRsjw+d2YUE6icwI3e6K3W9gphIwNYE8KEdPiD1vGjG1lDoPAmEiUBDZyWY1VAf7VZ1nGlwtsLf6shU0pp2oyBqHyEAAqmFyPRJT09Xf8d7u4XQ/fY7nPswH6KmUEcJxdshdiDIQquTVZ+AhZ9BXMM6ENZQkBwN5yIIKjj31JVCiHMmbMblbSitg8ujEG2FsSg5NHr0aHUm8Wf+QHjAXhQ6hy2PPPJITSmYuh4bvQQsXE6GLDTUSNbKDeFcCQ44s/l6C6EmSOKsicAecEUwCYI98AzgLE4Bq5FvAu55t6gLpd2a5z4tCrcjXQ7N86HX+uHhwdWTEDW8NdREcr+9INQCFlRP3ISIB3L37t01JkL0QDg3wrpxA512O6H2ZoIxWnP3vaH8X8+b8wKJwNLeRCECuqu93vg29IaLCDSoydobp+ctd/7uH2zQXugQXSASud/iqAmGSIfzvHK0rkfWl1pcGKulbuJNEeIi6m55a4jiQnQWbHNPTfTsiz3HGzIEOK2Qn7dfDnrM4b62NwELPuHNDiHJng3PJ4RkbyJoI98GOJwEjhGoKDgmYu2fTiIkEDCBMmkjabtfDng8B5KAFQjgA0+IVw19YGoFX+kDCZiBQENnJfjQUB/cQgdRCoEZ+JAZwk6nTp1quV9XvVych3DuhLjlKWAg+gcf4nsW+9Ymdi9b01ANLM+gBW0O7bzjecseziMINoF9qO/l2XCGxxkShdzR/J0/EB6aPuFLeRu9BCyc87AvCIrwvJgOwRJ4L8f5tqEILK2WM0Q4z6YFxFDAauQ7xs6dO1Uo4K+//qqiivCQejYoj1B9kXKHw/Xll1/udVVE0ECZxoMN9RKKM4rcXXDBBerLPbUQAgoegA8++EC9AaBpKVqnnXaaCtPTfunX1xeHec9rPbVIGUSMaT+rTxjQnMG1ooie0kQs+I21cYMDIsrGjx+vRC7telPN39mzZyt1Fmo5UhJxo4FnSqLmm6/2wqbMzEzFvXv37rXCU73B13zGz9xviXDvq4lUEN/QZ9SoUbWm8mf/MBARZ1CSEdF04YUXKnbaHiOqC1fFuRIoHwAAG0JJREFU4jY9hJ3iEwrtja+uRxYMEbbpLjB66+v+Jo51oIjjlwHEMnDALwf4dsUVV6hfKtp+oS8imaZMmaIixtAP+4mabniDxKcp+KWEpn3CgGgwPAMIBUYLZA68FjQhzd0fzIvoNM+f4VlFbvm0adPULzI8U3j2kF8P33F7UUNX2TbybYHD7U4g95NjQlblIbuToP8BEDjsOEO+zLw9gJEcQgLmJxAdHS1I0cGHZ2wkQALGIeDLWUnrg3IoEHZwtnNv7ucbb6lm6AshBGcalFjBGRJzIEgEGUo4fyCyaOrUqYKsIPeGW85x4dmyZctqnSsvuugiGTlyZM25uK4zijYXIrdQYgXrL1myRE466SQZO3asisZC9BRSmt1vhdcu+UIJE2QSIQsG/+J8jjM/vtyFeH/n95cH+iMoAudLBCkMHTq03oeorjO2FgmFDCR8uTdtDKLN3H/mzTec63GWRQQVvtzPbXVpFzhT47w5c+ZMdTaFHoKsLXwfZ2IEKmh104zzCjlmieFrYBkNWDDt0W7Cw0OKOkKa0IIXCYQ5iC/eFPFg2lTf3Fq0D17Add3EFy7buC4JkIANCJS6IlW3XCNS8J0NnKWLehLYF3WlLMgYq+eUnIsETEEAn64jor+hD+xM4QyNJAESOI6Av+IKEfpPAEIezuuICHOP/PJ/Jo4IhAAFrECoBWmMFoqIKDOoqJqijqsukZcMRTojI0MpvijOHu6GWmOIjBs+fLgqBthQQb9w28v1SYAELEpgzxsiO10p5JWHLeog3dKbQEbUXbI04zS9p+V8JGBYAqh1hQh7Rl0ZdotoGAnoQkArn4LJEGDAW0V1wVozCQRCZKEgowsRcMhCYgstAQpYoeVd72paqiRCN+tqnnWrwmk+XriIGkNkWKtWrcJpCtcmARKwO4HSHJGtrvTy/Pl2J0H/fSCwxTFJVmd29qEnu5CA+QmgxABSgRq6Zdn8ntIDEiAB7QIplPJA2RGtTAnJ6EMAAiEu4ELaIi4JI199uPozCwUsf2iFoC9qK82YMUMVqkNdIjTkBaPm1pVXXqk+PcMtD2wkQAIkQAJeCOR+JLL9LpHyA4bBk1E0QPLLOkli1AFpE7dV/csWXgK/RLwhm7KTwmsEV7cEAXwaj5okaDjIGOlvNKQJDh48WN1OzUYCJGB9AqhRi1vV161bJ6+//rrgxnA2ErAaAQpYVttR+kMCJEACdicA8WrHva5rSN8PK4myqniZs+dByXOJV1qLiTwqp7X4WLo3WRpW2+y++PLKabJrr8PuGOh/IwngohiUeXBvELFQJD3cn8qj1ES/fv1Y3qGRe8zhJEACJEACxiJAActY+0FrSIAESIAE9CKQ943rpsIbXVdzZuo1o1/zzMl5SPYWH1+vECLWue1ekOYx4bHLLycs2nlh6aeSc6Dcot7RrVAQQORVWVmZ16UQhQURKxwtOTlZ3Vys3VYdDhu4JgmQAAmQAAkEi4AhBazFixcLrt9kIwESIAESIIFGEah2HTAhZBWuatQ0/g6ukhjJiXbdkFhH699slgxwfbGFh8DXhWlScLg0PItzVUsQQOQVIrDqavn5+eqq+lA1h8OhijU3b9487NFfofKZ65AACZAACQSPQGxsrAwbNix4CwQ4syEFrIkTJ0phYWGALnEYCZAACZAACYSXAGrPdO5cd5HwTglrZFTr18JrpI1X/+zgDNcHZd6jZ2yMha77QaC8vLym9pW3Ybg1GvVo2EiABEiABEjAjASSkpJkwoQJhjPdkAIWI7AM95zQIBIgARKwBoGChSIFi4PuCyOwgo444AWqIhJl+u63QhodE7CxHGhYAkaIwIqLi5P27dsL/mUjARIgARIgAT0JMAJLT5qciwRIgARIgAQCJVCy01Xk/X6RA58HOoNP4xbsu0MyXTcQerZoVw2sP3R4ircR+kRR/05Fjv4yK/MB/SfmjLYiEM4aWDExMapAe/fu3W3FnM6SAAmQAAmQgCEjsLgtJEACJEACJBB0AgWLRHY+6KqPtTIoS+EWwh/2X19LxIJ4NbTVO9LZlULIFh4CB6IulG8yrgjP4lzVUgS83UKIAu5RUVFBqUOFuU8++WRJSUkRiFhsJEACJEACJGA3AhSw7Lbj9JcESIAESMCNgKvI8r4PRXY94rqtMDsoZPLKOkmO6zbCFs4sdfMgbiFkCx+B7OjbZHH6kPAZwJUtRQCRWPiqqqoSFFKPiIgIin+oqde/f39JSEgIyvyclARIgARIgATMQIAClhl2iTaSAAmQAAkEl0CVS1TKfF4k6yUR/DebZQlsczwlP2Uy9cqyG2wxx1q2bCmDBg2SFi1aWMwzukMCJEACJEAC/hOggOU/M44gARIgARKwKgFEYaU/JbJ3qsvDKqt6aWu/1ke+KuuzKAbY+iEwgfNNmjSRAQMGSIcOHUxgLU0kARIgARIggdAQoIClA+fCwkJZsmSJ7Nu3T4WRt2nTRs4880zBHx+ebefOnapvamqq+sOEjQRIgARIwIAEjqwV2X6nyKHg31hoQO8tbdLK6qmyfQ/rB1l6k03sHGpbocZVjx49gpaOaGI8NJ0ESIAESMAPAlbUKUwhYJWUlMjy5cslPT1dOnbsKKNHj6532yAibdy4UdasWSPR0dFy/vnnexWT6poE47dv3y4bNmyQQ4cOKVEK83Tq1ElOO+00wZWSWkMBz2+++UaKiopk1KhR6tsLFixQfc4++2w1Tmv5+fmqr/Yz93n8eA7ZlQRIgARIIFQEDs5yRWQ9LXKERddDhTzY6yyu+FSy95UHexnOTwJ+EcDfi7169ZKePXuqIvBsJEACJEACxifgi+4ATeKXX35p0BkEwDR0uyy0hy1btsimTZvkyJEjak78zmjbtq0MHjy4luZhVZ3C8ALWrl275Mcff5Ti4mK1Qe3bt5ezzjqrzgcAghMinHJzc1UfiEQXXHCBzwIWNvrbb7+VPXv2eF0DUVVjxoyR5ORk9XOsM3/+fOnataucfvrp6nsQ2xBphX4nnHCC+h7mXbhwoezdu1dGjhwp7dq1a/AhZgcSIAESIAEjEHAVej/wmavQ+5MiRzcawSDa0AgC84rS5GBBaSNm4FAS0I8ADh6ItoJ4xZsF9ePKmUiABEgg2AR81R18FbCGDBmibpqtq1VUVCjdAXqCt5aYmCjnnnuu4F80q+oUhhWwIPgsW7ZMRUIlJSWpGgBQGusTsHbs2KHGoOETLIxF80fAKisrk3nz5klcXJz07dtXWrVqpebAXBDSysvL1fdRUBNt27ZtSjBzf+B+/fVXZcewYcOUsIUG21euXCn9+vVj6mCw3004PwmQAAkEhYCrJta+j0QyXBFZxcd+v7CZj8Cs/DQpOkoBy3w7Zy2LcWMhPmnv06ePOJ1OazlHb0iABEjA4gT00B2AqKCgQGkPEKcQpKNpD97wlZaWKgELATXQI5o1a6aCZBA4o+kUp556qkpDt7JOYVgBC/mac+bMEVwbPHDgQEEk1tKlS+sVsBA5hY1F+F1kZKR8+eWXavP8EbDqe63hwfAU0XwRsA4ePKgeTNwkgzRD/NHCRgIkQAIkYFIC1RWuj7U+oZBl0u37JOdjqapigX6Tbp/pzcbfp926dVPCFT4sZSMBEiABEjAfAb10h1WrVsm6deuU5oEsrUAbMr1Qbql3794qldBXAcuMOoVhBSxAh6KoiT2IampIwHLvDwFMbwEL+aZID3SPAsvJyVEph/hjxFsKIVINIV4hBRKqKpRSNhIgARIgAQsQgJC19z2XkDVRpDTTAg5Z34UyaSNpu1+2vqP00HAEtIgrHC5YA9Vw20ODSIAESMAvAnroDqhhhYAd6AQjRoxQtb4DabBl7ty5KmXwjDPOUGnpaFbVKQwtYLlvoC8Clnv/YAhYP/zwg0olRFgewvPQkFIIgQqRXxCo8AeKloKIGlg///yzKrSG4u+ob8BGAiRAAiRgMQLVZS4haxqFLBNsa75jjMzJvNYEltJEqxBAXSscJvDFGldW2VX6QQIkQAK/EQhUd8Clcygx1KZNmxodwV+uhw8fVnpDRkaGNG/eXF0ip31IYlWdggKWj0+Je36qe3F2DEcBN4Tt4ZbBiIgIdQvA0KFDJS8vT77//nv1/4cPH87UQR9ZsxsJkAAJmJbA3ndFslwRPkc3mdYFKxueE32dLEyv/yZjK/tP30JHAAcI1GNFQV7eKhg67lyJBEiABEJNIBABq6SkRL7++muBAIXyR8jm8rUh+ysrK6umO37HYDxqdHt+UGJFnYIClg9PinaDIB4U97zS+obioUQoH8biNgD8i2LvuDUAIlfr1q3Vw4oibGwkQAIkQAIWI1DwnUj2P0QOohaj6xZDNkMQ2Bn1iKzIOFbclI0EgkEAtz/hb8UTTzyRH1wGAzDnJAESIAGDEQhEwEJWF7QBXFZ33nnn+ZVa7ilgaTi6dOmiLpZrKNrX7DoFBSwfXgBa8XbPsLz6hiLyCoIX8lkhViGtEGF8COtDnisePNTHQjQXi7r7sAnsQgIkQAJmJIDbCve87ipE4IrMqjxsRg8sZfPGyJdkbVZbS/lEZ4xBoEWLFqpUBGqY4INKNhIgARIgAXsQ8FfAgiaAQJcDBw6oMkO41CPQhjJGuOxuzZo1AmGqU6dODWZ+mV2noIDVwNPy008/yYYNG1ROKcSm+Pj4Bp+vrVu3yooVK1ToOG4B2L17t3z33XeqdtaAAQPUeNTTgsB1zjnnqLnZSIAESIAELEwA4lXO266orNdcBd//r7276a3iuuMAfLBxHGIwElaIQEQIUhZdBLpOJZSKNB+g/QJVl9131003/QDdpGoXTZtWagKKRNM0LSRKY5W2ikQCpQ2JqKgDJoANBgI2tvFL5z/uGBNsYjN3wr0zz5FG1yY+c8555vKS3z0vn9Z4oO09tOPpF+mTC1/+93h7j0Lv2kUggqodO3bkwVWcNK0QIECAQPME1hpgRQYQ2w/FUvNYqdWKFVnDw8P5PWNizIPyhTrkFAKsB/weK2ZexcmBBw4cWNWbK/bBOnLkSH40csy26u3tTcUG9DGlL/ZCiBL3jl+P4zLjVEOFAAECBJogMJvSlTcWlhfeeK8JA26rMf515rfp3OW26pLOdKBALM+I/Ub27NmT+vr6OnAEukyAAAECrRJYS4AV2wodPXo0PyFwtVsTraafMRMrTjSMvqyUL9QlpxBgLfOOmJ+fzwOm06dPp7WEV/GGfOedd9Lo6Gg+W2vr1q353QVYq/lt52cIECDQMIFbHy4EWaOvpTQ32bDBP5rhvn37YBoZy06NVAg8hEB8Sh6nCT7zzDO2f3gIP1UIECBQR4G1BFiXL1/OA6xiplRkDa0oV69ezZclxszg5WZg1SmnaHSANTg4mM6ePZt2796d9u/fv/jeeZiZV1H51KlT6fjx4/kJAM8+++zi/eJYy1hrunfv3nuWEMZUv9i0LfbCUggQIECgoQIz11O69HK2V9bPUrr9SUMRvpphv3HjULp5a+qraUwrtRAolgnGbKs46lwhQIAAAQJLBdYSYMW2QpEN7Ny5M58ptVJZLqc4c+ZMOnnyZP5BSuQXMQM4Jt7EIXHHjh3LZ19t27Zt2T2265RTtG2ANT09nU+DGxsbW/HBxt5RsW602Gm/2K9qpQpxxOQLL7yQP9gosdQv9qdaep+RkZE8FY32H1TiBMH4x0xRinqxYXts3L50Y/bimMz4R9DSTdxjv4Tnn3/ep3j+DCRAgACBBYE4vfCzl7JlhoezwwvvUGmxwMGRV7MDVWZafFe3q6NAnCYYywTjfxJinxKFAAECBAgUAmvNHaJezJKKg93m5ubykClyg5XKcjnF0NBQPikmQqvlSuzV/eKLL+YryJaWuuUUjQ6wlks2Y/lfvGHWEmDFlLx4M0bqudybJt5AccpAHJUZa08jyIpjLp977rkvPebSHxMECBAg0ECB6UspXf5VFmb9PKXJsw0EaP2QZ+f70qvhqRBYQSD+fbZ9+/b8A8p4VQgQIECAwHICDxNgFXXi75eYVLN0wssX21hppViEUSdOnEjxGqcZRom9t3ft2pX27dt33wcudcwp2jbA8luFAAECBAgQyD5lG/vTwvLCq29mHNkm8MpDCYx3fyMdPvfDh6qrUr0F+vv785lWZlvV+zkbHQECBAh0voAAq/OfoREQIECAQBMEps5ne2X9cuGaHGrCiFs6xivrv5OOfPrdlt7TzTpXILafiNnw8an1wMBA5w5EzwkQIECAQIMEBFgNetiGSoAAAQI1Efj8WLbE8DcpjWQnGM6svFdkTUbbkmEM9/wgDQ59syX3cpPOFYh9UGOm1dNPP526uro6dyB6ToAAAQIEGiggwGrgQzdkAgQIEKiJwHx24MjYkSzMeiVbYvj7lOYmazKw1g/j4+6fpA/O7Wz9jd2x7QUsEWz7R6SDBAgQIEBgVQICrFUx+SECBAgQINDmArM3UxrNZmRdysKsG4NZZ5c/pabNR1FZ906seyl9NNxf2f3duL0E4hSmOKY8rjhqXCFAgAABAgQ6X0CA1fnP0AgIECBAgMC9ArFfVszKimviYzqZwN9nf53+e6mbRY0FNm/enAdWsbfVxo0bazxSQyNAgAABAs0UEGA187kbNQECBAg0RWDio2x54R8Wrht/y0bdzJMM3516LV28snDktFIfgU2bNi2GVrFUUCFAgAABAgTqKyDAqu+zNTICBAgQIHCvwMy1lK69vRBmjb2V0p3Rxgj98eahdP3zqcaMt64DXbduXXrqqafSjh078o3YN2zYUNehGhcBAgQIECDwBQEBlrcEAQIECBBopMBcSp+/f3d21vjJWiu8fvVgmpzMNr1XOk6gp6cnbd++PQ+t4jW+VwgQIECAAIHmCQiwmvfMjZgAAQIECNwvMH0hpSuHs0DrzZSu/yU70XCiNkpz893p1YuvpPl5G9t3ykONTdi3bduWX1u3bk0x80ohQIAAAQIEmi0gwGr28zd6AgQIECBwv8B8NlMp9su6djS7jqR084PsZ7IZWx1aJru+ll4//+MO7X0zuv34448vBlYRWvX29jZj4EZJgAABAgQIrFpAgLVqKj9IgAABAgQaKjAztrB3VgRaY1mgNXWuoyCudX87vXXuex3V57p3NmZUPfnkk4uh1ZYtW+o+ZOMjQIAAAQIESgoIsEoCqk6AAAECBBonECcbRpAVgdb197LJWeNtTXCx5/vp3aEDbd3Hundu/fr1eWAVywFjE/aBgQHLAuv+0I2PAAECBAi0WECA1WJQtyNAgAABAo0TuDGY0q0Ps6WG2RWv4/9sK4KzPT9K/xj6elv1qe6dicCqCKviNWZY2ceq7k/d+AgQIECAQLUCAqxqfd2dAAECBAg0T2B+KguyshArwqwi2IpQa+72I7E41fXTdOr8wCNpuwmN9vX15QFVbLweV8yuij2tFAIECBAgQIBAKwUEWK3UdC8CBAgQIEBgZYGJ03dDrVsnsq+z686VysXen385/eeznsrbqXsDMYOqv79/MawqQqueHrZ1f/bGR4AAAQIE2kFAgNUOT0EfCBAgQIBAUwUiwBr/18I18e+7X89cb5nI4J3fpeGR2Zbdr+43ihMAN2/enIdV8VpcGzZsqPvQjY8AAQIECBBoYwEBVhs/HF0jQIAAAQKNFZj+LAuzlgRaecCVbR4/e2vNJH8eP5SuXs+WNSr3CEQgtTSgKgKrCLAUAgQIECBAgEC7CQiw2u2J6A8BAgQIECCwssCd0ZSmzv//Gk5psvi6eL2Q0vyde+ofvnYojU80L8CKjdSfeOKJFEFVvMZeVRs3blwMreK/KwQIECBAgACBThEQYHXKk9JPAgQIECBAYHUC01mItSTYOjX2rTRxezpNT9+9pqam8u9nZmZWd882+qkIpGKT9JgpVVzxfRFUFWGVgKqNHpquECBAgAABAqUFBFilCd2AAAECBAgQ6GSBycnJxXCrCLaKsCsCrtnZ2QdeX/yZIhTr6upK3d3dKV6Xfl38WrzGBugRNMVrcS39/rHHHst/PYKqCKmEUp38TtN3AgQIECBAoIyAAKuMnroECBAgQIAAAQIECBAgQIAAAQKVCwiwKifWAAECBAgQIECAAAECBAgQIECAQBkBAVYZPXUJECBAgAABAgQIECBAgAABAgQqFxBgVU6sAQIECBAgQIAAAQIECBAgQIAAgTICAqwyeuoSIECAAAECBAgQIECAAAECBAhULiDAqpxYAwQIECBAgAABAgQIECBAgAABAmUEBFhl9NQlQIAAAQIECBAgQIAAAQIECBCoXECAVTmxBggQIECAAAECBAgQIECAAAECBMoICLDK6KlLgAABAgQIECBAgAABAgQIECBQuYAAq3JiDRAgQIAAAQIECBAgQIAAAQIECJQREGCV0VOXAAECBAgQIECAAAECBAgQIECgcgEBVuXEGiBAgAABAgQIECBAgAABAgQIECgjIMAqo6cuAQIECBAgQIAAAQIECBAgQIBA5QICrMqJNUCAAAECBAgQIECAAAECBAgQIFBGQIBVRk9dAgQIECBAgAABAgQIECBAgACBygUEWJUTa4AAAQIECBAgQIAAAQIECBAgQKCMgACrjJ66BAgQIECAAAECBAgQIECAAAEClQsIsCon1gABAgQIECBAgAABAgQIECBAgEAZAQFWGT11CRAgQIAAAQIECBAgQIAAAQIEKhcQYFVOrAECBAgQIECAAAECBAgQIECAAIEyAgKsMnrqEiBAgAABAgQIECBAgAABAgQIVC4gwKqcWAMECBAgQIAAAQIECBAgQIAAAQJlBARYZfTUJUCAAAECBAgQIECAAAECBAgQqFxAgFU5sQYIECBAgAABAgQIECBAgAABAgTKCAiwyuipS4AAAQIECBAgQIAAAQIECBAgULmAAKtyYg0QIECAAAECBAgQIECAAAECBAiUERBgldFTlwABAgQIECBAgAABAgQIECBAoHIBAVblxBogQIAAAQIECBAgQIAAAQIECBAoIyDAKqOnLgECBAgQIECAAAECBAgQIECAQOUCAqzKiTVAgAABAgQIECBAgAABAgQIECBQRkCAVUZPXQIECBAgQIAAAQIECBAgQIAAgcoFBFiVE2uAAAECBAgQIECAAAECBAgQIECgjIAAq4yeugQIECBAgAABAgQIECBAgAABApULCLAqJ9YAAQIECBAgQIAAAQIECBAgQIBAGQEBVhk9dQkQIECAAAECBAgQIECAAAECBCoXEGBVTqwBAgQIECBAgAABAgQIECBAgACBMgICrDJ66hIgQIAAAQIECBAgQIAAAQIECFQu8D/EXq2wnuiS2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1" name="Picture 3" descr="C:\Users\bca34\Downloads\Count of Work loc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62111"/>
            <a:ext cx="5715000" cy="3533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066800" y="1752600"/>
            <a:ext cx="6400800" cy="2308324"/>
          </a:xfrm>
          <a:prstGeom prst="rect">
            <a:avLst/>
          </a:prstGeom>
        </p:spPr>
        <p:txBody>
          <a:bodyPr wrap="square">
            <a:spAutoFit/>
          </a:bodyPr>
          <a:lstStyle/>
          <a:p>
            <a:r>
              <a:rPr lang="en-IN" b="1" dirty="0"/>
              <a:t>Summary of Insights: </a:t>
            </a:r>
            <a:r>
              <a:rPr lang="en-IN" dirty="0"/>
              <a:t>Recap of the main findings from the performance analysis.​</a:t>
            </a:r>
            <a:br>
              <a:rPr lang="en-IN" dirty="0"/>
            </a:br>
            <a:r>
              <a:rPr lang="en-IN" b="1" dirty="0"/>
              <a:t>Implications</a:t>
            </a:r>
            <a:r>
              <a:rPr lang="en-IN" dirty="0"/>
              <a:t>: How these insights impact decision-making and strategy.​</a:t>
            </a:r>
            <a:br>
              <a:rPr lang="en-IN" dirty="0"/>
            </a:br>
            <a:r>
              <a:rPr lang="en-IN" b="1" dirty="0"/>
              <a:t>Recommendations</a:t>
            </a:r>
            <a:r>
              <a:rPr lang="en-IN" dirty="0"/>
              <a:t>: Suggested actions based on the analysis (e.g., training programs, performance incentives).​</a:t>
            </a:r>
            <a:br>
              <a:rPr lang="en-IN" dirty="0"/>
            </a:br>
            <a:r>
              <a:rPr lang="en-IN" b="1" dirty="0"/>
              <a:t>Future Work: </a:t>
            </a:r>
            <a:r>
              <a:rPr lang="en-IN" dirty="0"/>
              <a:t>Areas for further analysis or improvement in the data collection and analysis process.​</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010400" y="348615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256204" y="136864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AutoShape 2" descr="data:image/jpg;base64,/9j/4AAQSkZJRgABAQEAYABgAAD/2wBDAAUDBAQEAwUEBAQFBQUGBwwIBwcHBw8LCwkMEQ8SEhEPERETFhwXExQaFRERGCEYGh0dHx8fExciJCIeJBweHx7/2wBDAQUFBQcGBw4ICA4eFBEUHh4eHh4eHh4eHh4eHh4eHh4eHh4eHh4eHh4eHh4eHh4eHh4eHh4eHh4eHh4eHh4eHh7/wAARCAAJAOE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7LooooAKKKKACiiigAooooAKKKKACkpaKACszRtM0/RNOTTdKsYLOzhz5cMCbVXLbmwB7sT+NadFABRRRQAUUUUAFFFFABRRRQAUUUUAFFFFABRRRQAUUUUAf/9k="/>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Rectangle 10"/>
          <p:cNvSpPr/>
          <p:nvPr/>
        </p:nvSpPr>
        <p:spPr>
          <a:xfrm>
            <a:off x="914400" y="1905506"/>
            <a:ext cx="5181600" cy="3600986"/>
          </a:xfrm>
          <a:prstGeom prst="rect">
            <a:avLst/>
          </a:prstGeom>
        </p:spPr>
        <p:txBody>
          <a:bodyPr wrap="square">
            <a:spAutoFit/>
          </a:bodyPr>
          <a:lstStyle/>
          <a:p>
            <a:r>
              <a:rPr lang="en-IN" dirty="0">
                <a:solidFill>
                  <a:srgbClr val="000000"/>
                </a:solidFill>
              </a:rPr>
              <a:t>The company seeks to enhance its workforce productivity by identifying performance trends and areas for improvement among employees. Currently, there is no systematic approach to evaluate employee performance comprehensively. The objective is to develop an Excel-based performance analysis tool that consolidates employee performance data, allows for the evaluation of key performance indicators (KPIs), and provides actionable insights to support management decisions.​</a:t>
            </a:r>
            <a:br>
              <a:rPr lang="en-IN" dirty="0">
                <a:solidFill>
                  <a:srgbClr val="000000"/>
                </a:solidFill>
              </a:rPr>
            </a:br>
            <a:r>
              <a:rPr lang="en-IN" dirty="0">
                <a:solidFill>
                  <a:srgbClr val="000000"/>
                </a:solidFill>
              </a:rPr>
              <a:t>​</a:t>
            </a:r>
            <a:br>
              <a:rPr lang="en-IN" dirty="0">
                <a:solidFill>
                  <a:srgbClr val="000000"/>
                </a:solidFill>
              </a:rPr>
            </a:br>
            <a:r>
              <a:rPr lang="en-IN" sz="1200" dirty="0">
                <a:solidFill>
                  <a:srgbClr val="000000"/>
                </a:solidFill>
              </a:rPr>
              <a: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664"/>
          </a:xfrm>
        </p:spPr>
        <p:txBody>
          <a:bodyPr/>
          <a:lstStyle/>
          <a:p>
            <a:r>
              <a:rPr lang="en-US" dirty="0" smtClean="0"/>
              <a:t>PROJECT OVERVIEW</a:t>
            </a:r>
            <a:endParaRPr lang="en-IN" dirty="0"/>
          </a:p>
        </p:txBody>
      </p:sp>
      <p:sp>
        <p:nvSpPr>
          <p:cNvPr id="3" name="Rectangle 2"/>
          <p:cNvSpPr/>
          <p:nvPr/>
        </p:nvSpPr>
        <p:spPr>
          <a:xfrm>
            <a:off x="680545" y="1524000"/>
            <a:ext cx="8458200" cy="3139321"/>
          </a:xfrm>
          <a:prstGeom prst="rect">
            <a:avLst/>
          </a:prstGeom>
        </p:spPr>
        <p:txBody>
          <a:bodyPr wrap="square">
            <a:spAutoFit/>
          </a:bodyPr>
          <a:lstStyle/>
          <a:p>
            <a:r>
              <a:rPr lang="en-IN" dirty="0"/>
              <a:t>The Information and Communications Technology (ICT) industry, employee performance is of great importance because it impacts both business efficiency and customer satisfaction. Many different performance measures have been proposed in the past, but there is still no universal benchmarking method that can be adopted by all businesses. This may present a challenge however since it may be harder to measure employee performance in this context. One of the biggest reasons is the complexity of technological products and projects. Developing a technological product or service is a complex process that involves many different variables, including technical skills, communication skills, and project management. Measuring performance across all of these variables can be difficult, especially given the different roles and responsibilities that engineers may have within an organization​</a:t>
            </a:r>
            <a:endParaRPr lang="en-IN" dirty="0"/>
          </a:p>
        </p:txBody>
      </p:sp>
    </p:spTree>
    <p:extLst>
      <p:ext uri="{BB962C8B-B14F-4D97-AF65-F5344CB8AC3E}">
        <p14:creationId xmlns:p14="http://schemas.microsoft.com/office/powerpoint/2010/main" val="3145869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00" y="507058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409575" y="138342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8235347" y="498009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723900" y="2551837"/>
            <a:ext cx="7505700" cy="1754326"/>
          </a:xfrm>
          <a:prstGeom prst="rect">
            <a:avLst/>
          </a:prstGeom>
        </p:spPr>
        <p:txBody>
          <a:bodyPr wrap="square">
            <a:spAutoFit/>
          </a:bodyPr>
          <a:lstStyle/>
          <a:p>
            <a:r>
              <a:rPr lang="en-IN" b="1" dirty="0"/>
              <a:t>HR Managers:</a:t>
            </a:r>
            <a:r>
              <a:rPr lang="en-IN" dirty="0"/>
              <a:t> To assess and manage employee performance and development needs.​</a:t>
            </a:r>
            <a:br>
              <a:rPr lang="en-IN" dirty="0"/>
            </a:br>
            <a:r>
              <a:rPr lang="en-IN" b="1" dirty="0"/>
              <a:t>Department Heads</a:t>
            </a:r>
            <a:r>
              <a:rPr lang="en-IN" dirty="0"/>
              <a:t>: To identify high performers and areas where additional training or support might be required.​</a:t>
            </a:r>
            <a:br>
              <a:rPr lang="en-IN" dirty="0"/>
            </a:br>
            <a:r>
              <a:rPr lang="en-IN" b="1" dirty="0"/>
              <a:t>Executives: </a:t>
            </a:r>
            <a:r>
              <a:rPr lang="en-IN" dirty="0"/>
              <a:t>For strategic planning and overall organizational performance insights.​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153400" y="2568713"/>
            <a:ext cx="2695574" cy="3248025"/>
          </a:xfrm>
          <a:prstGeom prst="rect">
            <a:avLst/>
          </a:prstGeom>
        </p:spPr>
      </p:pic>
      <p:sp>
        <p:nvSpPr>
          <p:cNvPr id="3" name="object 3"/>
          <p:cNvSpPr/>
          <p:nvPr/>
        </p:nvSpPr>
        <p:spPr>
          <a:xfrm>
            <a:off x="219075" y="182600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05800" y="621966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657224" y="234791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838199" y="2438400"/>
            <a:ext cx="6625459" cy="1754326"/>
          </a:xfrm>
          <a:prstGeom prst="rect">
            <a:avLst/>
          </a:prstGeom>
        </p:spPr>
        <p:txBody>
          <a:bodyPr wrap="square">
            <a:spAutoFit/>
          </a:bodyPr>
          <a:lstStyle/>
          <a:p>
            <a:r>
              <a:rPr lang="en-IN" b="1" dirty="0"/>
              <a:t>Dashboard Creation: </a:t>
            </a:r>
            <a:r>
              <a:rPr lang="en-IN" dirty="0"/>
              <a:t>Develop interactive dashboards in Excel to provide a visual overview of employee performance.​</a:t>
            </a:r>
            <a:br>
              <a:rPr lang="en-IN" dirty="0"/>
            </a:br>
            <a:r>
              <a:rPr lang="en-IN" b="1" dirty="0"/>
              <a:t>Performance Metrics:</a:t>
            </a:r>
            <a:r>
              <a:rPr lang="en-IN" dirty="0"/>
              <a:t> Use Excel formulas to calculate key metrics such as productivity, attendance, and achievement of goals.​</a:t>
            </a:r>
            <a:br>
              <a:rPr lang="en-IN" dirty="0"/>
            </a:br>
            <a:r>
              <a:rPr lang="en-IN" b="1" dirty="0"/>
              <a:t>Data Visualization</a:t>
            </a:r>
            <a:r>
              <a:rPr lang="en-IN" dirty="0"/>
              <a:t>: Implement charts and graphs to represent data trends and comparisons effectively​</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762000" y="2274838"/>
            <a:ext cx="6477000" cy="1754326"/>
          </a:xfrm>
          <a:prstGeom prst="rect">
            <a:avLst/>
          </a:prstGeom>
        </p:spPr>
        <p:txBody>
          <a:bodyPr wrap="square">
            <a:spAutoFit/>
          </a:bodyPr>
          <a:lstStyle/>
          <a:p>
            <a:pPr fontAlgn="base"/>
            <a:r>
              <a:rPr lang="en-US" b="1" dirty="0"/>
              <a:t>Employee Information:</a:t>
            </a:r>
            <a:r>
              <a:rPr lang="en-US" dirty="0"/>
              <a:t> Names, roles, departments, and tenure.</a:t>
            </a:r>
            <a:r>
              <a:rPr lang="en-IN" dirty="0"/>
              <a:t>​</a:t>
            </a:r>
          </a:p>
          <a:p>
            <a:pPr fontAlgn="base"/>
            <a:r>
              <a:rPr lang="en-US" b="1" dirty="0"/>
              <a:t>Performance Metrics:</a:t>
            </a:r>
            <a:r>
              <a:rPr lang="en-US" dirty="0"/>
              <a:t> KPIs such as sales numbers, project completion rates, customer feedback scores, etc.</a:t>
            </a:r>
            <a:r>
              <a:rPr lang="en-IN" dirty="0"/>
              <a:t>​</a:t>
            </a:r>
          </a:p>
          <a:p>
            <a:pPr fontAlgn="base"/>
            <a:r>
              <a:rPr lang="en-US" b="1" dirty="0"/>
              <a:t>Historical Data: </a:t>
            </a:r>
            <a:r>
              <a:rPr lang="en-US" dirty="0"/>
              <a:t>Past performance data to enable trend analysis.</a:t>
            </a:r>
            <a:r>
              <a:rPr lang="en-IN" dirty="0"/>
              <a:t>​</a:t>
            </a:r>
          </a:p>
          <a:p>
            <a:pPr fontAlgn="base"/>
            <a:r>
              <a:rPr lang="en-US" b="1" dirty="0"/>
              <a:t>Qualitative Feedback</a:t>
            </a:r>
            <a:r>
              <a:rPr lang="en-US" dirty="0"/>
              <a:t>: Supervisor comments and peer reviews, if available.</a:t>
            </a:r>
            <a:r>
              <a:rPr lang="en-IN" dirty="0"/>
              <a: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609600" y="1997839"/>
            <a:ext cx="7162800" cy="2862322"/>
          </a:xfrm>
          <a:prstGeom prst="rect">
            <a:avLst/>
          </a:prstGeom>
        </p:spPr>
        <p:txBody>
          <a:bodyPr wrap="square">
            <a:spAutoFit/>
          </a:bodyPr>
          <a:lstStyle/>
          <a:p>
            <a:r>
              <a:rPr lang="en-IN" b="1" dirty="0"/>
              <a:t>Data Preparation:</a:t>
            </a:r>
            <a:r>
              <a:rPr lang="en-IN" dirty="0"/>
              <a:t> Cleaning and organizing data for accuracy and consistency.​</a:t>
            </a:r>
            <a:br>
              <a:rPr lang="en-IN" dirty="0"/>
            </a:br>
            <a:r>
              <a:rPr lang="en-IN" b="1" dirty="0"/>
              <a:t>Descriptive Analysis: </a:t>
            </a:r>
            <a:r>
              <a:rPr lang="en-IN" dirty="0"/>
              <a:t>Using Excel functions (e.g., AVERAGE, MEDIAN) to summarize performance.​</a:t>
            </a:r>
            <a:br>
              <a:rPr lang="en-IN" dirty="0"/>
            </a:br>
            <a:r>
              <a:rPr lang="en-IN" dirty="0"/>
              <a:t>Trend Analysis: Employing Excel charts and pivot tables to visualize performance over time.​</a:t>
            </a:r>
            <a:br>
              <a:rPr lang="en-IN" dirty="0"/>
            </a:br>
            <a:r>
              <a:rPr lang="en-IN" b="1" dirty="0"/>
              <a:t>Comparative Analysis:</a:t>
            </a:r>
            <a:r>
              <a:rPr lang="en-IN" dirty="0"/>
              <a:t> Using formulas and conditional formatting to compare performance across different groups.​</a:t>
            </a:r>
            <a:br>
              <a:rPr lang="en-IN" dirty="0"/>
            </a:br>
            <a:r>
              <a:rPr lang="en-IN" b="1" dirty="0"/>
              <a:t>Predictive </a:t>
            </a:r>
            <a:r>
              <a:rPr lang="en-IN" b="1" dirty="0" err="1"/>
              <a:t>Modeling</a:t>
            </a:r>
            <a:r>
              <a:rPr lang="en-IN" b="1" dirty="0"/>
              <a:t>:</a:t>
            </a:r>
            <a:r>
              <a:rPr lang="en-IN" dirty="0"/>
              <a:t> If applicable, utilizing Excel’s regression tools to forecast future performance trends​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227</TotalTime>
  <Words>120</Words>
  <Application>Microsoft Office PowerPoint</Application>
  <PresentationFormat>Custom</PresentationFormat>
  <Paragraphs>47</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bca34</cp:lastModifiedBy>
  <cp:revision>16</cp:revision>
  <dcterms:created xsi:type="dcterms:W3CDTF">2024-03-29T15:07:22Z</dcterms:created>
  <dcterms:modified xsi:type="dcterms:W3CDTF">2024-08-29T02:51:23Z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