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7" r:id="rId2"/>
    <p:sldId id="277" r:id="rId3"/>
    <p:sldId id="278" r:id="rId4"/>
    <p:sldId id="279" r:id="rId5"/>
    <p:sldId id="280" r:id="rId6"/>
    <p:sldId id="282" r:id="rId7"/>
    <p:sldId id="283" r:id="rId8"/>
    <p:sldId id="284" r:id="rId9"/>
    <p:sldId id="285" r:id="rId10"/>
    <p:sldId id="286" r:id="rId11"/>
    <p:sldId id="265" r:id="rId12"/>
    <p:sldId id="269" r:id="rId13"/>
    <p:sldId id="287" r:id="rId14"/>
    <p:sldId id="276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8F3E-3E19-4FDE-A0C1-F94B3471ABD4}" type="datetimeFigureOut">
              <a:rPr lang="pt-BR" smtClean="0"/>
              <a:t>28/12/2022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EFC2-CB30-4BFE-933A-D1E188911C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64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8F3E-3E19-4FDE-A0C1-F94B3471ABD4}" type="datetimeFigureOut">
              <a:rPr lang="pt-BR" smtClean="0"/>
              <a:t>28/12/2022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EFC2-CB30-4BFE-933A-D1E188911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0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8F3E-3E19-4FDE-A0C1-F94B3471ABD4}" type="datetimeFigureOut">
              <a:rPr lang="pt-BR" smtClean="0"/>
              <a:t>28/12/2022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EFC2-CB30-4BFE-933A-D1E188911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47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8F3E-3E19-4FDE-A0C1-F94B3471ABD4}" type="datetimeFigureOut">
              <a:rPr lang="pt-BR" smtClean="0"/>
              <a:t>28/12/2022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EFC2-CB30-4BFE-933A-D1E188911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10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8F3E-3E19-4FDE-A0C1-F94B3471ABD4}" type="datetimeFigureOut">
              <a:rPr lang="pt-BR" smtClean="0"/>
              <a:t>28/12/2022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EFC2-CB30-4BFE-933A-D1E188911C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24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8F3E-3E19-4FDE-A0C1-F94B3471ABD4}" type="datetimeFigureOut">
              <a:rPr lang="pt-BR" smtClean="0"/>
              <a:t>28/12/2022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EFC2-CB30-4BFE-933A-D1E188911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63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8F3E-3E19-4FDE-A0C1-F94B3471ABD4}" type="datetimeFigureOut">
              <a:rPr lang="pt-BR" smtClean="0"/>
              <a:t>28/12/2022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EFC2-CB30-4BFE-933A-D1E188911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54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8F3E-3E19-4FDE-A0C1-F94B3471ABD4}" type="datetimeFigureOut">
              <a:rPr lang="pt-BR" smtClean="0"/>
              <a:t>28/12/2022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EFC2-CB30-4BFE-933A-D1E188911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62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8F3E-3E19-4FDE-A0C1-F94B3471ABD4}" type="datetimeFigureOut">
              <a:rPr lang="pt-BR" smtClean="0"/>
              <a:t>28/12/2022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EFC2-CB30-4BFE-933A-D1E188911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36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AE8F3E-3E19-4FDE-A0C1-F94B3471ABD4}" type="datetimeFigureOut">
              <a:rPr lang="pt-BR" smtClean="0"/>
              <a:t>28/12/2022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66EFC2-CB30-4BFE-933A-D1E188911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57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8F3E-3E19-4FDE-A0C1-F94B3471ABD4}" type="datetimeFigureOut">
              <a:rPr lang="pt-BR" smtClean="0"/>
              <a:t>28/12/2022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EFC2-CB30-4BFE-933A-D1E188911C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51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AE8F3E-3E19-4FDE-A0C1-F94B3471ABD4}" type="datetimeFigureOut">
              <a:rPr lang="pt-BR" smtClean="0"/>
              <a:t>28/12/2022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666EFC2-CB30-4BFE-933A-D1E188911C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79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2BBA3-C20B-F3C3-6714-2BE8BA62B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515" y="3112994"/>
            <a:ext cx="7216970" cy="632012"/>
          </a:xfrm>
        </p:spPr>
        <p:txBody>
          <a:bodyPr>
            <a:noAutofit/>
          </a:bodyPr>
          <a:lstStyle/>
          <a:p>
            <a:pPr algn="ctr"/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VAI &amp; VOLTA VIAGENS (VVV)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31A8C4-C3FB-40FC-299F-7B9755026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7515" y="432827"/>
            <a:ext cx="7216970" cy="1709530"/>
          </a:xfrm>
        </p:spPr>
        <p:txBody>
          <a:bodyPr>
            <a:norm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CEFET – CENTRO FEDERAL DE EDUCAÇÃO TECNOLÓGICA</a:t>
            </a:r>
          </a:p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 – MARIA DA GRAÇA</a:t>
            </a:r>
          </a:p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BACHARELADO – SISTEMAS DA INFORMAÇÃO</a:t>
            </a:r>
          </a:p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SIASM0402 – ANÁLISE E MODELAGEM DE SISTEMAS</a:t>
            </a:r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CCD00D-5E9B-D07B-E07F-6857065AE72F}"/>
              </a:ext>
            </a:extLst>
          </p:cNvPr>
          <p:cNvSpPr txBox="1"/>
          <p:nvPr/>
        </p:nvSpPr>
        <p:spPr>
          <a:xfrm>
            <a:off x="6574246" y="4295665"/>
            <a:ext cx="4744278" cy="2017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MARCIO GABRIEL TAVARES DA SILVA</a:t>
            </a:r>
            <a:endParaRPr lang="pt-BR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JOÃO VICTOR RAMOS DOS REIS</a:t>
            </a:r>
            <a:endParaRPr lang="pt-BR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BEATRIZ RUBACK FRAUCHES</a:t>
            </a:r>
            <a:endParaRPr lang="pt-BR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Aft>
                <a:spcPts val="800"/>
              </a:spcAft>
            </a:pPr>
            <a:r>
              <a:rPr lang="pt-BR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JOÃO VITOR SANTOS DIAS</a:t>
            </a:r>
            <a:endParaRPr lang="pt-BR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D65A72F-60E2-EAD7-2C66-EBAD96327479}"/>
              </a:ext>
            </a:extLst>
          </p:cNvPr>
          <p:cNvSpPr txBox="1"/>
          <p:nvPr/>
        </p:nvSpPr>
        <p:spPr>
          <a:xfrm>
            <a:off x="4999065" y="6425173"/>
            <a:ext cx="219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Rio de Janeiro, 2023</a:t>
            </a:r>
          </a:p>
        </p:txBody>
      </p:sp>
    </p:spTree>
    <p:extLst>
      <p:ext uri="{BB962C8B-B14F-4D97-AF65-F5344CB8AC3E}">
        <p14:creationId xmlns:p14="http://schemas.microsoft.com/office/powerpoint/2010/main" val="2424347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5D741-6785-D7F1-5E94-72A1756F0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20764"/>
            <a:ext cx="10339346" cy="736282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Diagramas de Casos de Uso e Classes</a:t>
            </a:r>
            <a:endParaRPr lang="pt-BR" sz="40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246088-CFC3-EAB6-DF8A-9BA036406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Casos de uso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476816-7183-982E-AEA5-3EF2215EE8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Reunir os casos de uso através dos requisitos e da documentação.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a ligação de cada ator com o caso de uso.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Estruturar e definir o fluxo correto do diagrama.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B54EDC-FADD-6C6F-70ED-E2E66F985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CLASSES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B3825B-C31F-FFB0-120E-CCED35BEB5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Estabelecer os atributos e métodos das classes.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as associações entre as classes.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Organizar as multiplicidades entre cada classe.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2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96F8F722-A815-3217-C75C-678B3E789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98" y="0"/>
            <a:ext cx="7508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5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91EEB4AE-8F7F-E1EE-F875-429DB4CAA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4" y="166474"/>
            <a:ext cx="11260511" cy="652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6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5D741-6785-D7F1-5E94-72A1756F0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20764"/>
            <a:ext cx="10339346" cy="736282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Diagramas de Sequência e Atividades</a:t>
            </a:r>
            <a:endParaRPr lang="pt-BR" sz="40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246088-CFC3-EAB6-DF8A-9BA036406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Sequência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476816-7183-982E-AEA5-3EF2215EE8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a sequência do sistema.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Organizar as interações entre cada ator.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Identificar as mensagens de acordo com as interações.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Estabelecer as linhas de vida.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B54EDC-FADD-6C6F-70ED-E2E66F985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ATIVIDADES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B3825B-C31F-FFB0-120E-CCED35BEB5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Estabelecer as decisões e as condições de guarda dos atores.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Identificar a necessidade de uso de concorrências e do ponto de merge.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925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, Esquemático&#10;&#10;Descrição gerada automaticamente">
            <a:extLst>
              <a:ext uri="{FF2B5EF4-FFF2-40B4-BE49-F238E27FC236}">
                <a16:creationId xmlns:a16="http://schemas.microsoft.com/office/drawing/2014/main" id="{E7EB209D-E01C-4D34-3355-7FB4D3906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16" y="288234"/>
            <a:ext cx="11167167" cy="628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, Esquemático&#10;&#10;Descrição gerada automaticamente">
            <a:extLst>
              <a:ext uri="{FF2B5EF4-FFF2-40B4-BE49-F238E27FC236}">
                <a16:creationId xmlns:a16="http://schemas.microsoft.com/office/drawing/2014/main" id="{649B50A5-24ED-F814-AD71-889D384D9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16" y="0"/>
            <a:ext cx="7859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1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1394B-AD4D-9575-6368-3DC8346F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8" y="683443"/>
            <a:ext cx="9915279" cy="610925"/>
          </a:xfrm>
        </p:spPr>
        <p:txBody>
          <a:bodyPr>
            <a:noAutofit/>
          </a:bodyPr>
          <a:lstStyle/>
          <a:p>
            <a:r>
              <a:rPr lang="pt-BR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Especificação de Requisitos do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FE15B8-65F8-DB2F-C9D9-09AF26DEF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67339"/>
            <a:ext cx="10180322" cy="40667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BE14E95-3F53-5DA2-AAEC-C9102C602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066357"/>
              </p:ext>
            </p:extLst>
          </p:nvPr>
        </p:nvGraphicFramePr>
        <p:xfrm>
          <a:off x="1096963" y="1789044"/>
          <a:ext cx="10058400" cy="4283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7482">
                  <a:extLst>
                    <a:ext uri="{9D8B030D-6E8A-4147-A177-3AD203B41FA5}">
                      <a16:colId xmlns:a16="http://schemas.microsoft.com/office/drawing/2014/main" val="1171471629"/>
                    </a:ext>
                  </a:extLst>
                </a:gridCol>
                <a:gridCol w="8080918">
                  <a:extLst>
                    <a:ext uri="{9D8B030D-6E8A-4147-A177-3AD203B41FA5}">
                      <a16:colId xmlns:a16="http://schemas.microsoft.com/office/drawing/2014/main" val="235735413"/>
                    </a:ext>
                  </a:extLst>
                </a:gridCol>
              </a:tblGrid>
              <a:tr h="33441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RS01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00" marR="623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Cadastrar passageiro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00" marR="62300" marT="0" marB="0" anchor="ctr"/>
                </a:tc>
                <a:extLst>
                  <a:ext uri="{0D108BD9-81ED-4DB2-BD59-A6C34878D82A}">
                    <a16:rowId xmlns:a16="http://schemas.microsoft.com/office/drawing/2014/main" val="2231149255"/>
                  </a:ext>
                </a:extLst>
              </a:tr>
              <a:tr h="372254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Referência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00" marR="623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[O sistema deve permitir o cadastro de clientes.RF11]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00" marR="62300" marT="0" marB="0" anchor="ctr"/>
                </a:tc>
                <a:extLst>
                  <a:ext uri="{0D108BD9-81ED-4DB2-BD59-A6C34878D82A}">
                    <a16:rowId xmlns:a16="http://schemas.microsoft.com/office/drawing/2014/main" val="268336686"/>
                  </a:ext>
                </a:extLst>
              </a:tr>
              <a:tr h="95511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Pré-condições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00" marR="623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Acesso online: Passageiro deve acessar ao sistema online.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Acesso físico: O funcionário deve acessar ao sistema online.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00" marR="62300" marT="0" marB="0" anchor="ctr"/>
                </a:tc>
                <a:extLst>
                  <a:ext uri="{0D108BD9-81ED-4DB2-BD59-A6C34878D82A}">
                    <a16:rowId xmlns:a16="http://schemas.microsoft.com/office/drawing/2014/main" val="3017387100"/>
                  </a:ext>
                </a:extLst>
              </a:tr>
              <a:tr h="120251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00" marR="6230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 efetuar uma reserva o novo passageiro deve primeiramente possuir um cadastro no sistema. 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passageiro ou funcionário deverá preencher todos os campos obrigatórios (Nome, idade, endereço, profissão, telefone e CPF) referentes aos dados cadastrais do usuário.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00" marR="62300" marT="0" marB="0" anchor="ctr"/>
                </a:tc>
                <a:extLst>
                  <a:ext uri="{0D108BD9-81ED-4DB2-BD59-A6C34878D82A}">
                    <a16:rowId xmlns:a16="http://schemas.microsoft.com/office/drawing/2014/main" val="1890096665"/>
                  </a:ext>
                </a:extLst>
              </a:tr>
              <a:tr h="120251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Pós-condições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00" marR="6230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sistema disponibiliza o efetuo de reservas;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sistema disponibiliza o efetuo de pagamentos;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sistema disponibiliza a compra de passagens.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00" marR="62300" marT="0" marB="0" anchor="ctr"/>
                </a:tc>
                <a:extLst>
                  <a:ext uri="{0D108BD9-81ED-4DB2-BD59-A6C34878D82A}">
                    <a16:rowId xmlns:a16="http://schemas.microsoft.com/office/drawing/2014/main" val="780389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28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1394B-AD4D-9575-6368-3DC8346F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8" y="683443"/>
            <a:ext cx="9915279" cy="610925"/>
          </a:xfrm>
        </p:spPr>
        <p:txBody>
          <a:bodyPr>
            <a:noAutofit/>
          </a:bodyPr>
          <a:lstStyle/>
          <a:p>
            <a:r>
              <a:rPr lang="pt-BR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Especificação de Requisitos do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FE15B8-65F8-DB2F-C9D9-09AF26DEF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67339"/>
            <a:ext cx="10180322" cy="40667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A7A0B92-0676-C193-A5EC-49B1C25E3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093445"/>
              </p:ext>
            </p:extLst>
          </p:nvPr>
        </p:nvGraphicFramePr>
        <p:xfrm>
          <a:off x="1096963" y="1802298"/>
          <a:ext cx="10058400" cy="4308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7482">
                  <a:extLst>
                    <a:ext uri="{9D8B030D-6E8A-4147-A177-3AD203B41FA5}">
                      <a16:colId xmlns:a16="http://schemas.microsoft.com/office/drawing/2014/main" val="3915514342"/>
                    </a:ext>
                  </a:extLst>
                </a:gridCol>
                <a:gridCol w="8080918">
                  <a:extLst>
                    <a:ext uri="{9D8B030D-6E8A-4147-A177-3AD203B41FA5}">
                      <a16:colId xmlns:a16="http://schemas.microsoft.com/office/drawing/2014/main" val="336941811"/>
                    </a:ext>
                  </a:extLst>
                </a:gridCol>
              </a:tblGrid>
              <a:tr h="2313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RS02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00" marR="623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00" marR="62300" marT="0" marB="0" anchor="ctr"/>
                </a:tc>
                <a:extLst>
                  <a:ext uri="{0D108BD9-81ED-4DB2-BD59-A6C34878D82A}">
                    <a16:rowId xmlns:a16="http://schemas.microsoft.com/office/drawing/2014/main" val="3369184200"/>
                  </a:ext>
                </a:extLst>
              </a:tr>
              <a:tr h="738069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Referência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00" marR="623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[O sistema deve permitir o cadastro de clientes.RF11]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[O sistema só deve permitir o acesso à execução de atividades a partir de usuário logados.RF22]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00" marR="62300" marT="0" marB="0" anchor="ctr"/>
                </a:tc>
                <a:extLst>
                  <a:ext uri="{0D108BD9-81ED-4DB2-BD59-A6C34878D82A}">
                    <a16:rowId xmlns:a16="http://schemas.microsoft.com/office/drawing/2014/main" val="1856139060"/>
                  </a:ext>
                </a:extLst>
              </a:tr>
              <a:tr h="738069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Pré-condições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00" marR="623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Acesso: Usuário deve poder acessar ao sistema online.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Cadastro: O usuário já deve ter sido cadastrado no sistema anteriormente.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00" marR="62300" marT="0" marB="0" anchor="ctr"/>
                </a:tc>
                <a:extLst>
                  <a:ext uri="{0D108BD9-81ED-4DB2-BD59-A6C34878D82A}">
                    <a16:rowId xmlns:a16="http://schemas.microsoft.com/office/drawing/2014/main" val="1780587754"/>
                  </a:ext>
                </a:extLst>
              </a:tr>
              <a:tr h="1322677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00" marR="6230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 executar alguma atividade no sistema o usuário deve primeiramente possuir um cadastro no sistema. 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 um usuário cadastrado, na tela inicial de login, deverão ser preenchidos os dados de login e senha.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00" marR="62300" marT="0" marB="0" anchor="ctr"/>
                </a:tc>
                <a:extLst>
                  <a:ext uri="{0D108BD9-81ED-4DB2-BD59-A6C34878D82A}">
                    <a16:rowId xmlns:a16="http://schemas.microsoft.com/office/drawing/2014/main" val="191310179"/>
                  </a:ext>
                </a:extLst>
              </a:tr>
              <a:tr h="47352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Alternativa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00" marR="623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Caso haja um erro no preenchimento dos dados de acesso uma mensagem de “Falha ao efetuar o login” será apresentada e o sistema se manterá página de login;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00" marR="62300" marT="0" marB="0" anchor="ctr"/>
                </a:tc>
                <a:extLst>
                  <a:ext uri="{0D108BD9-81ED-4DB2-BD59-A6C34878D82A}">
                    <a16:rowId xmlns:a16="http://schemas.microsoft.com/office/drawing/2014/main" val="33886701"/>
                  </a:ext>
                </a:extLst>
              </a:tr>
              <a:tr h="563094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Pós-condições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00" marR="623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sistema realizará o acesso aos dados da respectiva conta e permitirá o desenvolvimento de atividades do tipo de conta acessada (conta de gerente, funcionário ou passageiro);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300" marR="62300" marT="0" marB="0" anchor="ctr"/>
                </a:tc>
                <a:extLst>
                  <a:ext uri="{0D108BD9-81ED-4DB2-BD59-A6C34878D82A}">
                    <a16:rowId xmlns:a16="http://schemas.microsoft.com/office/drawing/2014/main" val="268776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68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1394B-AD4D-9575-6368-3DC8346F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8" y="683443"/>
            <a:ext cx="9915279" cy="610925"/>
          </a:xfrm>
        </p:spPr>
        <p:txBody>
          <a:bodyPr>
            <a:noAutofit/>
          </a:bodyPr>
          <a:lstStyle/>
          <a:p>
            <a:r>
              <a:rPr lang="pt-BR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Especificação de Requisitos do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FE15B8-65F8-DB2F-C9D9-09AF26DEF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67339"/>
            <a:ext cx="10180322" cy="40667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0B3486C-1F11-526B-9E58-D49E12ADE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009758"/>
              </p:ext>
            </p:extLst>
          </p:nvPr>
        </p:nvGraphicFramePr>
        <p:xfrm>
          <a:off x="1245704" y="1482145"/>
          <a:ext cx="9766853" cy="53100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0163">
                  <a:extLst>
                    <a:ext uri="{9D8B030D-6E8A-4147-A177-3AD203B41FA5}">
                      <a16:colId xmlns:a16="http://schemas.microsoft.com/office/drawing/2014/main" val="3629760595"/>
                    </a:ext>
                  </a:extLst>
                </a:gridCol>
                <a:gridCol w="7846690">
                  <a:extLst>
                    <a:ext uri="{9D8B030D-6E8A-4147-A177-3AD203B41FA5}">
                      <a16:colId xmlns:a16="http://schemas.microsoft.com/office/drawing/2014/main" val="3698164175"/>
                    </a:ext>
                  </a:extLst>
                </a:gridCol>
              </a:tblGrid>
              <a:tr h="19879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RS03</a:t>
                      </a:r>
                      <a:endParaRPr lang="pt-BR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10" marR="5321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Viagens disponíveis no sistema</a:t>
                      </a:r>
                      <a:endParaRPr lang="pt-B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10" marR="53210" marT="0" marB="0" anchor="ctr"/>
                </a:tc>
                <a:extLst>
                  <a:ext uri="{0D108BD9-81ED-4DB2-BD59-A6C34878D82A}">
                    <a16:rowId xmlns:a16="http://schemas.microsoft.com/office/drawing/2014/main" val="1938834163"/>
                  </a:ext>
                </a:extLst>
              </a:tr>
              <a:tr h="14139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Referência</a:t>
                      </a:r>
                      <a:endParaRPr lang="pt-BR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10" marR="5321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[O sistema deve permitir o cadastro de clientes.RF11]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[O sistema deve identificar cada tipo de modal.RF02]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[O sistema deve identificar as empresas proprietárias dos modais.RF03]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[O sistema não deve realizar vendas de passagens de modais em estado de manutenção.RF04]</a:t>
                      </a:r>
                      <a:endParaRPr lang="pt-BR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10" marR="53210" marT="0" marB="0" anchor="ctr"/>
                </a:tc>
                <a:extLst>
                  <a:ext uri="{0D108BD9-81ED-4DB2-BD59-A6C34878D82A}">
                    <a16:rowId xmlns:a16="http://schemas.microsoft.com/office/drawing/2014/main" val="1678417715"/>
                  </a:ext>
                </a:extLst>
              </a:tr>
              <a:tr h="1029777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Pré-condições</a:t>
                      </a:r>
                      <a:endParaRPr lang="pt-B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10" marR="5321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Acesso online: Passageiro deve acessar ao sistema online.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Acesso físico: O funcionário deve acessar ao sistema online.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Proprietárias dos modais: Todas as modais com seus status atualizados.</a:t>
                      </a:r>
                      <a:endParaRPr lang="pt-BR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10" marR="53210" marT="0" marB="0" anchor="ctr"/>
                </a:tc>
                <a:extLst>
                  <a:ext uri="{0D108BD9-81ED-4DB2-BD59-A6C34878D82A}">
                    <a16:rowId xmlns:a16="http://schemas.microsoft.com/office/drawing/2014/main" val="1499547248"/>
                  </a:ext>
                </a:extLst>
              </a:tr>
              <a:tr h="2594199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</a:t>
                      </a:r>
                      <a:endParaRPr lang="pt-BR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10" marR="5321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pt-BR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sistema deve apresentar uma lista com todos os modais disponíveis e imprimir as seguintes informações em cada uma das viagens listadas: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tipo de modal da viagem (van, ônibus, ferroviário, aéreo etc.);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nome empresa que está disponibilizando a viagem;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Local/data da origem e do destino da viagem;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Paradas ou conexões da viagem, se houver.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pt-BR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Modais em estado de manutenção não deverão ser apresentados na lista de viagens disponíveis.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pt-BR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sistema deve mudar o estado de um modal somente a partir da confirmação do proprietário do modal.</a:t>
                      </a:r>
                      <a:endParaRPr lang="pt-BR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10" marR="53210" marT="0" marB="0" anchor="ctr"/>
                </a:tc>
                <a:extLst>
                  <a:ext uri="{0D108BD9-81ED-4DB2-BD59-A6C34878D82A}">
                    <a16:rowId xmlns:a16="http://schemas.microsoft.com/office/drawing/2014/main" val="122477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77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1394B-AD4D-9575-6368-3DC8346F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8" y="683443"/>
            <a:ext cx="9915279" cy="610925"/>
          </a:xfrm>
        </p:spPr>
        <p:txBody>
          <a:bodyPr>
            <a:noAutofit/>
          </a:bodyPr>
          <a:lstStyle/>
          <a:p>
            <a:r>
              <a:rPr lang="pt-BR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Especificação de Requisitos do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FE15B8-65F8-DB2F-C9D9-09AF26DEF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67339"/>
            <a:ext cx="10180322" cy="40667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6CBA125-47FB-4850-A790-A81F5C992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80498"/>
              </p:ext>
            </p:extLst>
          </p:nvPr>
        </p:nvGraphicFramePr>
        <p:xfrm>
          <a:off x="779225" y="1294368"/>
          <a:ext cx="10551383" cy="54642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2483">
                  <a:extLst>
                    <a:ext uri="{9D8B030D-6E8A-4147-A177-3AD203B41FA5}">
                      <a16:colId xmlns:a16="http://schemas.microsoft.com/office/drawing/2014/main" val="291461259"/>
                    </a:ext>
                  </a:extLst>
                </a:gridCol>
                <a:gridCol w="8398900">
                  <a:extLst>
                    <a:ext uri="{9D8B030D-6E8A-4147-A177-3AD203B41FA5}">
                      <a16:colId xmlns:a16="http://schemas.microsoft.com/office/drawing/2014/main" val="923149137"/>
                    </a:ext>
                  </a:extLst>
                </a:gridCol>
              </a:tblGrid>
              <a:tr h="227697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spc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RS04</a:t>
                      </a:r>
                      <a:endParaRPr lang="pt-BR" sz="1100" spc="0" baseline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18" marR="4381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spc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Métodos de pagamento</a:t>
                      </a:r>
                      <a:endParaRPr lang="pt-BR" sz="1100" spc="0" baseline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18" marR="43818" marT="0" marB="0" anchor="ctr"/>
                </a:tc>
                <a:extLst>
                  <a:ext uri="{0D108BD9-81ED-4DB2-BD59-A6C34878D82A}">
                    <a16:rowId xmlns:a16="http://schemas.microsoft.com/office/drawing/2014/main" val="1074285159"/>
                  </a:ext>
                </a:extLst>
              </a:tr>
              <a:tr h="582238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spc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Referência</a:t>
                      </a:r>
                      <a:endParaRPr lang="pt-BR" sz="1100" spc="0" baseline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18" marR="4381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spc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[O sistema deve permitir o parcelamento via cartão.RF12]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spc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[O sistema deve calcular o desconto para pagamentos via cartão.RF13]</a:t>
                      </a:r>
                      <a:endParaRPr lang="pt-BR" sz="1100" spc="0" baseline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18" marR="43818" marT="0" marB="0" anchor="ctr"/>
                </a:tc>
                <a:extLst>
                  <a:ext uri="{0D108BD9-81ED-4DB2-BD59-A6C34878D82A}">
                    <a16:rowId xmlns:a16="http://schemas.microsoft.com/office/drawing/2014/main" val="1413669125"/>
                  </a:ext>
                </a:extLst>
              </a:tr>
              <a:tr h="582238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spc="0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Pré-condições</a:t>
                      </a:r>
                      <a:endParaRPr lang="pt-BR" sz="1100" spc="0" baseline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18" marR="43818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BR" sz="1100" spc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Passageiro e/ou funcionário logado;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BR" sz="1100" spc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Vaga reservada.</a:t>
                      </a:r>
                      <a:endParaRPr lang="pt-BR" sz="110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18" marR="43818" marT="0" marB="0" anchor="ctr"/>
                </a:tc>
                <a:extLst>
                  <a:ext uri="{0D108BD9-81ED-4DB2-BD59-A6C34878D82A}">
                    <a16:rowId xmlns:a16="http://schemas.microsoft.com/office/drawing/2014/main" val="1181987437"/>
                  </a:ext>
                </a:extLst>
              </a:tr>
              <a:tr h="4072069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spc="0" baseline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</a:t>
                      </a:r>
                      <a:endParaRPr lang="pt-BR" sz="1100" spc="0" baseline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18" marR="4381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spc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Formas de pagamentos para as vendas físicas: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BR" sz="1100" spc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À vista no dinheiro ou cartão de débito/crédito;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BR" sz="1100" spc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Parcelado no cartão de crédito;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spc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Formas de pagamentos para as vendas online: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BR" sz="1100" spc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À vista no cartão de débito/crédito;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BR" sz="1100" spc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Parcelado no cartão de crédito;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spc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 pagamentos à vista ou parcelados em até 4 vezes não há juros.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spc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 pagamentos parcelados a partir de 5 vezes são cobrados juros de 5% sobre o valor da passagem.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spc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Caso o passageiro tenha de 2 a 10 anos de idade o sistema deve aplicar automaticamente um desconto de 40% sobre o valor de sua passagem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spc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Premissa da venda online: Para a reserva ser efetivada a mesma deve ser aprovada pelo Gerente de Negócios Virtuais. 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spc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Premissa da venda física: Para a reserva ser efetivada a mesma deve ser confirmada pelo funcionário ou gerente presente no posto de vendas.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spc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spc="0" baseline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18" marR="43818" marT="0" marB="0" anchor="ctr"/>
                </a:tc>
                <a:extLst>
                  <a:ext uri="{0D108BD9-81ED-4DB2-BD59-A6C34878D82A}">
                    <a16:rowId xmlns:a16="http://schemas.microsoft.com/office/drawing/2014/main" val="2737716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1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1394B-AD4D-9575-6368-3DC8346F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8" y="683443"/>
            <a:ext cx="9915279" cy="610925"/>
          </a:xfrm>
        </p:spPr>
        <p:txBody>
          <a:bodyPr>
            <a:noAutofit/>
          </a:bodyPr>
          <a:lstStyle/>
          <a:p>
            <a:r>
              <a:rPr lang="pt-BR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 Especificação de Requisitos do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FE15B8-65F8-DB2F-C9D9-09AF26DEF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67339"/>
            <a:ext cx="10180322" cy="40667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CF581B9-FE24-FAEA-EE14-174FE5241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06233"/>
              </p:ext>
            </p:extLst>
          </p:nvPr>
        </p:nvGraphicFramePr>
        <p:xfrm>
          <a:off x="1005839" y="1229040"/>
          <a:ext cx="10180322" cy="562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6785">
                  <a:extLst>
                    <a:ext uri="{9D8B030D-6E8A-4147-A177-3AD203B41FA5}">
                      <a16:colId xmlns:a16="http://schemas.microsoft.com/office/drawing/2014/main" val="1312546297"/>
                    </a:ext>
                  </a:extLst>
                </a:gridCol>
                <a:gridCol w="8103537">
                  <a:extLst>
                    <a:ext uri="{9D8B030D-6E8A-4147-A177-3AD203B41FA5}">
                      <a16:colId xmlns:a16="http://schemas.microsoft.com/office/drawing/2014/main" val="10445956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RS05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6" marR="414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Realizar reservas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6" marR="41496" marT="0" marB="0" anchor="ctr"/>
                </a:tc>
                <a:extLst>
                  <a:ext uri="{0D108BD9-81ED-4DB2-BD59-A6C34878D82A}">
                    <a16:rowId xmlns:a16="http://schemas.microsoft.com/office/drawing/2014/main" val="127281563"/>
                  </a:ext>
                </a:extLst>
              </a:tr>
              <a:tr h="1832699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Referência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6" marR="414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[O sistema deve permitir o cadastro de clientes.RF11]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O sistema deve permitir que a reserva seja exclusiva para um único passageiro.RF14]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O sistema não deve permitir overbooking.RF16]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[O sistema deve permitir que um mesmo passageiro possa realizar uma ou mais reservas.RF15]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[O sistema não deve realizar vendas de passagens de modais em estado de manutenção.RF04]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[O sistema deve realizar reservas.RF05]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6" marR="41496" marT="0" marB="0" anchor="ctr"/>
                </a:tc>
                <a:extLst>
                  <a:ext uri="{0D108BD9-81ED-4DB2-BD59-A6C34878D82A}">
                    <a16:rowId xmlns:a16="http://schemas.microsoft.com/office/drawing/2014/main" val="2434335020"/>
                  </a:ext>
                </a:extLst>
              </a:tr>
              <a:tr h="85560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Pré-condições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6" marR="4149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Para um cliente online, este deverá estar logado;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Todas as modais com seus status atualizados;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Modal possuir capacidade para a adição do número de reservas solicitadas;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6" marR="41496" marT="0" marB="0" anchor="ctr"/>
                </a:tc>
                <a:extLst>
                  <a:ext uri="{0D108BD9-81ED-4DB2-BD59-A6C34878D82A}">
                    <a16:rowId xmlns:a16="http://schemas.microsoft.com/office/drawing/2014/main" val="3670580200"/>
                  </a:ext>
                </a:extLst>
              </a:tr>
              <a:tr h="150700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6" marR="41496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Usuário realiza o login;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sistema exibe apenas a lista dos modais disponíveis;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usuário solicita a reserva de uma ou mais modais;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sistema confirma para o usuário que as passagens foram reservadas.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reserva apresenta código, data, status, valor, nome do cliente, código do cliente, origem e destino.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6" marR="41496" marT="0" marB="0" anchor="ctr"/>
                </a:tc>
                <a:extLst>
                  <a:ext uri="{0D108BD9-81ED-4DB2-BD59-A6C34878D82A}">
                    <a16:rowId xmlns:a16="http://schemas.microsoft.com/office/drawing/2014/main" val="2434988349"/>
                  </a:ext>
                </a:extLst>
              </a:tr>
              <a:tr h="118130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Pós-condições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6" marR="41496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sistema não disponibiliza a vaga reservada para outros passageiros;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reserva se mantém por tempo limitado;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sistema apresenta uma opção para seguir com o preenchimento da forma de pagamento;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sistema apresenta uma opção para retornar para a lista de viagens com o objetivo de realizar novas reservas.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6" marR="41496" marT="0" marB="0" anchor="ctr"/>
                </a:tc>
                <a:extLst>
                  <a:ext uri="{0D108BD9-81ED-4DB2-BD59-A6C34878D82A}">
                    <a16:rowId xmlns:a16="http://schemas.microsoft.com/office/drawing/2014/main" val="222801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40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1394B-AD4D-9575-6368-3DC8346F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8" y="683443"/>
            <a:ext cx="9915279" cy="610925"/>
          </a:xfrm>
        </p:spPr>
        <p:txBody>
          <a:bodyPr>
            <a:noAutofit/>
          </a:bodyPr>
          <a:lstStyle/>
          <a:p>
            <a:r>
              <a:rPr lang="pt-BR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 Especificação de Requisitos do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FE15B8-65F8-DB2F-C9D9-09AF26DEF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67339"/>
            <a:ext cx="10180322" cy="40667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C1D3220-7414-D5CA-EB54-26602D0F0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937689"/>
              </p:ext>
            </p:extLst>
          </p:nvPr>
        </p:nvGraphicFramePr>
        <p:xfrm>
          <a:off x="1005839" y="1549353"/>
          <a:ext cx="10180321" cy="51027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4464">
                  <a:extLst>
                    <a:ext uri="{9D8B030D-6E8A-4147-A177-3AD203B41FA5}">
                      <a16:colId xmlns:a16="http://schemas.microsoft.com/office/drawing/2014/main" val="3218702014"/>
                    </a:ext>
                  </a:extLst>
                </a:gridCol>
                <a:gridCol w="7895857">
                  <a:extLst>
                    <a:ext uri="{9D8B030D-6E8A-4147-A177-3AD203B41FA5}">
                      <a16:colId xmlns:a16="http://schemas.microsoft.com/office/drawing/2014/main" val="3266177562"/>
                    </a:ext>
                  </a:extLst>
                </a:gridCol>
              </a:tblGrid>
              <a:tr h="19867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RS06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0" marR="476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Venda das passagens online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0" marR="47670" marT="0" marB="0" anchor="ctr"/>
                </a:tc>
                <a:extLst>
                  <a:ext uri="{0D108BD9-81ED-4DB2-BD59-A6C34878D82A}">
                    <a16:rowId xmlns:a16="http://schemas.microsoft.com/office/drawing/2014/main" val="713072344"/>
                  </a:ext>
                </a:extLst>
              </a:tr>
              <a:tr h="121555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Referência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0" marR="476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[O sistema deve permitir a venda de passagens.RF01]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[O sistema deve constatar a aprovação do pagamento.RF06]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[O sistema deve confirmar a venda de reservas.RF17]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[O sistema deve realizar a transferência das vendas on-line para as companhias proprietárias dos modais.RF19]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[O sistema deve emitir comprovantes.RF20]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0" marR="47670" marT="0" marB="0" anchor="ctr"/>
                </a:tc>
                <a:extLst>
                  <a:ext uri="{0D108BD9-81ED-4DB2-BD59-A6C34878D82A}">
                    <a16:rowId xmlns:a16="http://schemas.microsoft.com/office/drawing/2014/main" val="2611639265"/>
                  </a:ext>
                </a:extLst>
              </a:tr>
              <a:tr h="361016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Pré-condições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0" marR="4767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Passageiro logado;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Vaga reservada;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0" marR="47670" marT="0" marB="0" anchor="ctr"/>
                </a:tc>
                <a:extLst>
                  <a:ext uri="{0D108BD9-81ED-4DB2-BD59-A6C34878D82A}">
                    <a16:rowId xmlns:a16="http://schemas.microsoft.com/office/drawing/2014/main" val="2183955816"/>
                  </a:ext>
                </a:extLst>
              </a:tr>
              <a:tr h="1314424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0" marR="4767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 efetuar a compra da passagem o passageiro deverá inserir os dados do cartão e escolher entre débito ou crédito;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sistema aplicará os descontos sobre o valor total das passagens;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Caso o modo de pagamento escolhido for o crédito, o sistema apresentará a lista de opções para o parcelamento;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Após clicado o botão para confirmar as opções de pagamento escolhidas, o sistema deverá enviar os dados para as operadoras de cartões e aguardar retorno com a constatação do pagamento;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Após a constatação do pagamento, o sistema deverá enviar os dados da compra para o gerente de negócios aprovar;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 a aprovação do gerente de negócios o sistema deverá apresentar ao usuário a confirmação da venda da reserva.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0" marR="47670" marT="0" marB="0" anchor="ctr"/>
                </a:tc>
                <a:extLst>
                  <a:ext uri="{0D108BD9-81ED-4DB2-BD59-A6C34878D82A}">
                    <a16:rowId xmlns:a16="http://schemas.microsoft.com/office/drawing/2014/main" val="3547344492"/>
                  </a:ext>
                </a:extLst>
              </a:tr>
              <a:tr h="572045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Alternativa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0" marR="4767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Caso o gerente de negócios não aprove a compra, o valor deverá ser estornado na forma original para o cliente e a reserva desfeita.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0" marR="47670" marT="0" marB="0" anchor="ctr"/>
                </a:tc>
                <a:extLst>
                  <a:ext uri="{0D108BD9-81ED-4DB2-BD59-A6C34878D82A}">
                    <a16:rowId xmlns:a16="http://schemas.microsoft.com/office/drawing/2014/main" val="1169520705"/>
                  </a:ext>
                </a:extLst>
              </a:tr>
              <a:tr h="361016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Pós-condições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0" marR="4767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Finalizada a venda online o sistema transfere o seu valor para a companhia proprietária do modal;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sistema emite o comprovante virtual.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70" marR="47670" marT="0" marB="0" anchor="ctr"/>
                </a:tc>
                <a:extLst>
                  <a:ext uri="{0D108BD9-81ED-4DB2-BD59-A6C34878D82A}">
                    <a16:rowId xmlns:a16="http://schemas.microsoft.com/office/drawing/2014/main" val="740349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13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1394B-AD4D-9575-6368-3DC8346F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8" y="683443"/>
            <a:ext cx="9915279" cy="610925"/>
          </a:xfrm>
        </p:spPr>
        <p:txBody>
          <a:bodyPr>
            <a:noAutofit/>
          </a:bodyPr>
          <a:lstStyle/>
          <a:p>
            <a:r>
              <a:rPr lang="pt-BR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1.7 Especificação de Requisitos do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FE15B8-65F8-DB2F-C9D9-09AF26DEF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67339"/>
            <a:ext cx="10180322" cy="40667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C25C155-7226-AD3C-7527-C6C5D5C61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902248"/>
              </p:ext>
            </p:extLst>
          </p:nvPr>
        </p:nvGraphicFramePr>
        <p:xfrm>
          <a:off x="1179444" y="1466423"/>
          <a:ext cx="10098157" cy="52686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6025">
                  <a:extLst>
                    <a:ext uri="{9D8B030D-6E8A-4147-A177-3AD203B41FA5}">
                      <a16:colId xmlns:a16="http://schemas.microsoft.com/office/drawing/2014/main" val="4164253981"/>
                    </a:ext>
                  </a:extLst>
                </a:gridCol>
                <a:gridCol w="7832132">
                  <a:extLst>
                    <a:ext uri="{9D8B030D-6E8A-4147-A177-3AD203B41FA5}">
                      <a16:colId xmlns:a16="http://schemas.microsoft.com/office/drawing/2014/main" val="3570776302"/>
                    </a:ext>
                  </a:extLst>
                </a:gridCol>
              </a:tblGrid>
              <a:tr h="244962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RS07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71" marR="4617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Venda das passagens físicas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71" marR="46171" marT="0" marB="0" anchor="ctr"/>
                </a:tc>
                <a:extLst>
                  <a:ext uri="{0D108BD9-81ED-4DB2-BD59-A6C34878D82A}">
                    <a16:rowId xmlns:a16="http://schemas.microsoft.com/office/drawing/2014/main" val="83462368"/>
                  </a:ext>
                </a:extLst>
              </a:tr>
              <a:tr h="143040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Referência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71" marR="4617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[O sistema deve permitir a venda de passagens.RF01]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[O sistema deve constatar a aprovação do pagamento.RF06]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[O sistema deve permitir o parcelamento via cartão.RF12]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[O sistema deve calcular o desconto para pagamentos via cartão.RF13]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[O sistema deve confirmar a venda de reservas.RF17]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[O sistema deve emitir comprovantes.RF20]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71" marR="46171" marT="0" marB="0" anchor="ctr"/>
                </a:tc>
                <a:extLst>
                  <a:ext uri="{0D108BD9-81ED-4DB2-BD59-A6C34878D82A}">
                    <a16:rowId xmlns:a16="http://schemas.microsoft.com/office/drawing/2014/main" val="260320423"/>
                  </a:ext>
                </a:extLst>
              </a:tr>
              <a:tr h="349659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Pré-condições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71" marR="46171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Cliente com acesso à loja física;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Funcionário ou gerente logado;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71" marR="46171" marT="0" marB="0" anchor="ctr"/>
                </a:tc>
                <a:extLst>
                  <a:ext uri="{0D108BD9-81ED-4DB2-BD59-A6C34878D82A}">
                    <a16:rowId xmlns:a16="http://schemas.microsoft.com/office/drawing/2014/main" val="1268323638"/>
                  </a:ext>
                </a:extLst>
              </a:tr>
              <a:tr h="145776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71" marR="46171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 efetuar a compra da passagem o passageiro deverá realizar o pagamento para um funcionário da loja;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sistema aplicará os descontos sobre o valor total das passagens;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Caso o modo de pagamento escolhido for o crédito, o sistema apresentará a lista de opções para o parcelamento;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Após clicado o botão para confirmar as opções de pagamento escolhidas, o sistema deverá enviar os dados para as operadoras de cartões e aguardar retorno com a constatação do pagamento;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Após a constatação do pagamento, o sistema deverá solicitar a confirmação da reserva para o funcionário que está realizando o processo venda da passagem;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 a aprovação do funcionário o sistema deverá apresentar ao funcionário a confirmação da venda da reserva.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71" marR="46171" marT="0" marB="0" anchor="ctr"/>
                </a:tc>
                <a:extLst>
                  <a:ext uri="{0D108BD9-81ED-4DB2-BD59-A6C34878D82A}">
                    <a16:rowId xmlns:a16="http://schemas.microsoft.com/office/drawing/2014/main" val="638060730"/>
                  </a:ext>
                </a:extLst>
              </a:tr>
              <a:tr h="361244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Alternativa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71" marR="4617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Caso o funcionário não aprove a compra, o valor deverá ser estornado na forma original para o cliente e a reserva desfeita.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71" marR="46171" marT="0" marB="0" anchor="ctr"/>
                </a:tc>
                <a:extLst>
                  <a:ext uri="{0D108BD9-81ED-4DB2-BD59-A6C34878D82A}">
                    <a16:rowId xmlns:a16="http://schemas.microsoft.com/office/drawing/2014/main" val="2473452697"/>
                  </a:ext>
                </a:extLst>
              </a:tr>
              <a:tr h="178698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Pós-condições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71" marR="4617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sistema emite o comprovante compra da passagem.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71" marR="46171" marT="0" marB="0" anchor="ctr"/>
                </a:tc>
                <a:extLst>
                  <a:ext uri="{0D108BD9-81ED-4DB2-BD59-A6C34878D82A}">
                    <a16:rowId xmlns:a16="http://schemas.microsoft.com/office/drawing/2014/main" val="2567709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66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1394B-AD4D-9575-6368-3DC8346F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8" y="683443"/>
            <a:ext cx="9915279" cy="610925"/>
          </a:xfrm>
        </p:spPr>
        <p:txBody>
          <a:bodyPr>
            <a:noAutofit/>
          </a:bodyPr>
          <a:lstStyle/>
          <a:p>
            <a:r>
              <a:rPr lang="pt-BR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 Especificação de Requisitos do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FE15B8-65F8-DB2F-C9D9-09AF26DEF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67339"/>
            <a:ext cx="10180322" cy="40667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533AF3E-DF5C-1570-85E4-B4A15E420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533651"/>
              </p:ext>
            </p:extLst>
          </p:nvPr>
        </p:nvGraphicFramePr>
        <p:xfrm>
          <a:off x="1005839" y="1463838"/>
          <a:ext cx="10180322" cy="5273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4464">
                  <a:extLst>
                    <a:ext uri="{9D8B030D-6E8A-4147-A177-3AD203B41FA5}">
                      <a16:colId xmlns:a16="http://schemas.microsoft.com/office/drawing/2014/main" val="1945253984"/>
                    </a:ext>
                  </a:extLst>
                </a:gridCol>
                <a:gridCol w="7895858">
                  <a:extLst>
                    <a:ext uri="{9D8B030D-6E8A-4147-A177-3AD203B41FA5}">
                      <a16:colId xmlns:a16="http://schemas.microsoft.com/office/drawing/2014/main" val="1826412995"/>
                    </a:ext>
                  </a:extLst>
                </a:gridCol>
              </a:tblGrid>
              <a:tr h="223018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RS08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7" marR="5018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Emissão do comprovante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7" marR="50187" marT="0" marB="0" anchor="ctr"/>
                </a:tc>
                <a:extLst>
                  <a:ext uri="{0D108BD9-81ED-4DB2-BD59-A6C34878D82A}">
                    <a16:rowId xmlns:a16="http://schemas.microsoft.com/office/drawing/2014/main" val="4033747866"/>
                  </a:ext>
                </a:extLst>
              </a:tr>
              <a:tr h="729525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Referência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7" marR="5018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[O sistema deve emitir tickets (bilhetes de passagens) após constatação do pagamento. RF07]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[O sistema deve identificar o código e o identificador de cada cidade.RF09]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[O sistema deve identificar o código dos aeroportos para passagens aéreas.RF10]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7" marR="50187" marT="0" marB="0" anchor="ctr"/>
                </a:tc>
                <a:extLst>
                  <a:ext uri="{0D108BD9-81ED-4DB2-BD59-A6C34878D82A}">
                    <a16:rowId xmlns:a16="http://schemas.microsoft.com/office/drawing/2014/main" val="2709093946"/>
                  </a:ext>
                </a:extLst>
              </a:tr>
              <a:tr h="380074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Pré-condições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7" marR="50187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Usuário logado;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Compra da passagem aprovada;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7" marR="50187" marT="0" marB="0" anchor="ctr"/>
                </a:tc>
                <a:extLst>
                  <a:ext uri="{0D108BD9-81ED-4DB2-BD59-A6C34878D82A}">
                    <a16:rowId xmlns:a16="http://schemas.microsoft.com/office/drawing/2014/main" val="1196125511"/>
                  </a:ext>
                </a:extLst>
              </a:tr>
              <a:tr h="2387556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7" marR="50187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 vendas online os comprovantes devem emitidos em um formato de arquivo de fácil visualização e impressão;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comprovante deve conter os seguintes dados:</a:t>
                      </a:r>
                    </a:p>
                    <a:p>
                      <a:pPr marL="450215">
                        <a:lnSpc>
                          <a:spcPct val="150000"/>
                        </a:lnSpc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Identificador numérico;</a:t>
                      </a:r>
                    </a:p>
                    <a:p>
                      <a:pPr marL="450215">
                        <a:lnSpc>
                          <a:spcPct val="150000"/>
                        </a:lnSpc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Nome/código da cidade de origem;</a:t>
                      </a:r>
                    </a:p>
                    <a:p>
                      <a:pPr marL="450215">
                        <a:lnSpc>
                          <a:spcPct val="150000"/>
                        </a:lnSpc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Nome/código da cidade de destino;</a:t>
                      </a:r>
                    </a:p>
                    <a:p>
                      <a:pPr marL="450215">
                        <a:lnSpc>
                          <a:spcPct val="150000"/>
                        </a:lnSpc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Em caso de viagens aéreas, código do aeroporto de origem e destino;</a:t>
                      </a:r>
                    </a:p>
                    <a:p>
                      <a:pPr marL="450215">
                        <a:lnSpc>
                          <a:spcPct val="150000"/>
                        </a:lnSpc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Tipo da passagem;</a:t>
                      </a:r>
                    </a:p>
                    <a:p>
                      <a:pPr marL="450215">
                        <a:lnSpc>
                          <a:spcPct val="150000"/>
                        </a:lnSpc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Identificador;</a:t>
                      </a:r>
                    </a:p>
                    <a:p>
                      <a:pPr marL="450215">
                        <a:lnSpc>
                          <a:spcPct val="150000"/>
                        </a:lnSpc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Localizador;</a:t>
                      </a:r>
                    </a:p>
                    <a:p>
                      <a:pPr marL="450215">
                        <a:lnSpc>
                          <a:spcPct val="150000"/>
                        </a:lnSpc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Hora de partida;</a:t>
                      </a:r>
                    </a:p>
                    <a:p>
                      <a:pPr marL="450215">
                        <a:lnSpc>
                          <a:spcPct val="150000"/>
                        </a:lnSpc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Hora de chagada; e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Tempo de viagem.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7" marR="50187" marT="0" marB="0" anchor="ctr"/>
                </a:tc>
                <a:extLst>
                  <a:ext uri="{0D108BD9-81ED-4DB2-BD59-A6C34878D82A}">
                    <a16:rowId xmlns:a16="http://schemas.microsoft.com/office/drawing/2014/main" val="2302227920"/>
                  </a:ext>
                </a:extLst>
              </a:tr>
              <a:tr h="26441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Pós-condições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7" marR="50187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Nenhuma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87" marR="50187" marT="0" marB="0" anchor="ctr"/>
                </a:tc>
                <a:extLst>
                  <a:ext uri="{0D108BD9-81ED-4DB2-BD59-A6C34878D82A}">
                    <a16:rowId xmlns:a16="http://schemas.microsoft.com/office/drawing/2014/main" val="61497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7251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F9ACC7A4C9840A6E5A4742E1E4F16" ma:contentTypeVersion="10" ma:contentTypeDescription="Create a new document." ma:contentTypeScope="" ma:versionID="8b94a85a78b8c11e64e7b2bede0209e0">
  <xsd:schema xmlns:xsd="http://www.w3.org/2001/XMLSchema" xmlns:xs="http://www.w3.org/2001/XMLSchema" xmlns:p="http://schemas.microsoft.com/office/2006/metadata/properties" xmlns:ns2="2f43e632-b670-4b71-b1f2-d1331f0d80be" xmlns:ns3="5cb042b2-f059-4f4c-bdf9-d8d486a4e4c6" targetNamespace="http://schemas.microsoft.com/office/2006/metadata/properties" ma:root="true" ma:fieldsID="d291852081f9d30e7ae85bebeed83cdd" ns2:_="" ns3:_="">
    <xsd:import namespace="2f43e632-b670-4b71-b1f2-d1331f0d80be"/>
    <xsd:import namespace="5cb042b2-f059-4f4c-bdf9-d8d486a4e4c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43e632-b670-4b71-b1f2-d1331f0d80b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c666036a-182f-4ecd-b44e-d420e52619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b042b2-f059-4f4c-bdf9-d8d486a4e4c6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d57378e-12c6-47a1-aef7-c2e882a677c7}" ma:internalName="TaxCatchAll" ma:showField="CatchAllData" ma:web="5cb042b2-f059-4f4c-bdf9-d8d486a4e4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cb042b2-f059-4f4c-bdf9-d8d486a4e4c6" xsi:nil="true"/>
    <lcf76f155ced4ddcb4097134ff3c332f xmlns="2f43e632-b670-4b71-b1f2-d1331f0d80be">
      <Terms xmlns="http://schemas.microsoft.com/office/infopath/2007/PartnerControls"/>
    </lcf76f155ced4ddcb4097134ff3c332f>
    <ReferenceId xmlns="2f43e632-b670-4b71-b1f2-d1331f0d80be" xsi:nil="true"/>
  </documentManagement>
</p:properties>
</file>

<file path=customXml/itemProps1.xml><?xml version="1.0" encoding="utf-8"?>
<ds:datastoreItem xmlns:ds="http://schemas.openxmlformats.org/officeDocument/2006/customXml" ds:itemID="{209F9755-AE39-44EC-A579-A9080B00D832}"/>
</file>

<file path=customXml/itemProps2.xml><?xml version="1.0" encoding="utf-8"?>
<ds:datastoreItem xmlns:ds="http://schemas.openxmlformats.org/officeDocument/2006/customXml" ds:itemID="{7583DA65-70E0-4D69-889B-F7B99FDFCE24}"/>
</file>

<file path=customXml/itemProps3.xml><?xml version="1.0" encoding="utf-8"?>
<ds:datastoreItem xmlns:ds="http://schemas.openxmlformats.org/officeDocument/2006/customXml" ds:itemID="{89B97B94-01BD-4393-837D-AD3A2DA95431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627</TotalTime>
  <Words>1816</Words>
  <Application>Microsoft Office PowerPoint</Application>
  <PresentationFormat>Widescreen</PresentationFormat>
  <Paragraphs>216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Symbol</vt:lpstr>
      <vt:lpstr>Times New Roman</vt:lpstr>
      <vt:lpstr>Retrospectiva</vt:lpstr>
      <vt:lpstr>SISTEMA VAI &amp; VOLTA VIAGENS (VVV)</vt:lpstr>
      <vt:lpstr>1.1 Especificação de Requisitos do Sistema</vt:lpstr>
      <vt:lpstr>1.2 Especificação de Requisitos do Sistema</vt:lpstr>
      <vt:lpstr>1.3 Especificação de Requisitos do Sistema</vt:lpstr>
      <vt:lpstr>1.4 Especificação de Requisitos do Sistema</vt:lpstr>
      <vt:lpstr>1.5 Especificação de Requisitos do Sistema</vt:lpstr>
      <vt:lpstr>1.6 Especificação de Requisitos do Sistema</vt:lpstr>
      <vt:lpstr>1.7 Especificação de Requisitos do Sistema</vt:lpstr>
      <vt:lpstr>1.8 Especificação de Requisitos do Sistema</vt:lpstr>
      <vt:lpstr>1.1 Diagramas de Casos de Uso e Classes</vt:lpstr>
      <vt:lpstr>Apresentação do PowerPoint</vt:lpstr>
      <vt:lpstr>Apresentação do PowerPoint</vt:lpstr>
      <vt:lpstr>1.2 Diagramas de Sequência e Atividades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VAI &amp; VOLTA VIAGENS (VVV)</dc:title>
  <dc:creator>JOAO VICTOR RAMOS DOS REIS</dc:creator>
  <cp:lastModifiedBy>JOAO VICTOR RAMOS DOS REIS</cp:lastModifiedBy>
  <cp:revision>19</cp:revision>
  <dcterms:created xsi:type="dcterms:W3CDTF">2022-12-21T15:24:26Z</dcterms:created>
  <dcterms:modified xsi:type="dcterms:W3CDTF">2022-12-29T01:23:11Z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0x0101007A0F9ACC7A4C9840A6E5A4742E1E4F16</vt:lpwstr>
  </property>
</Properties>
</file>