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8" autoAdjust="0"/>
    <p:restoredTop sz="96341" autoAdjust="0"/>
  </p:normalViewPr>
  <p:slideViewPr>
    <p:cSldViewPr>
      <p:cViewPr>
        <p:scale>
          <a:sx n="19" d="100"/>
          <a:sy n="19" d="100"/>
        </p:scale>
        <p:origin x="2424" y="87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4CEA9A-37A9-48AB-B3C1-DBCDC4B264FB}" type="datetimeFigureOut">
              <a:rPr lang="en-US" smtClean="0"/>
              <a:pPr/>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0321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642018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488736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4CEA9A-37A9-48AB-B3C1-DBCDC4B264FB}" type="datetimeFigureOut">
              <a:rPr lang="en-US" smtClean="0"/>
              <a:pPr/>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37103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1" y="13952226"/>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CEA9A-37A9-48AB-B3C1-DBCDC4B264FB}" type="datetimeFigureOut">
              <a:rPr lang="en-US" smtClean="0"/>
              <a:pPr/>
              <a:t>4/13/17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99420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4"/>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4CEA9A-37A9-48AB-B3C1-DBCDC4B264FB}" type="datetimeFigureOut">
              <a:rPr lang="en-US" smtClean="0"/>
              <a:pPr/>
              <a:t>4/13/17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1586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3"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3"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4CEA9A-37A9-48AB-B3C1-DBCDC4B264FB}" type="datetimeFigureOut">
              <a:rPr lang="en-US" smtClean="0"/>
              <a:pPr/>
              <a:t>4/13/17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345255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4CEA9A-37A9-48AB-B3C1-DBCDC4B264FB}" type="datetimeFigureOut">
              <a:rPr lang="en-US" smtClean="0"/>
              <a:pPr/>
              <a:t>4/13/17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67765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CEA9A-37A9-48AB-B3C1-DBCDC4B264FB}" type="datetimeFigureOut">
              <a:rPr lang="en-US" smtClean="0"/>
              <a:pPr/>
              <a:t>4/13/17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34462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6"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4"/>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6" y="6888484"/>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160494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6E4CEA9A-37A9-48AB-B3C1-DBCDC4B264FB}" type="datetimeFigureOut">
              <a:rPr lang="en-US" smtClean="0"/>
              <a:pPr/>
              <a:t>4/13/17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84982F-5447-4FC4-AFCE-5F7174C58C3A}" type="slidenum">
              <a:rPr lang="en-US" smtClean="0"/>
              <a:pPr/>
              <a:t>‹#›</a:t>
            </a:fld>
            <a:endParaRPr lang="en-US"/>
          </a:p>
        </p:txBody>
      </p:sp>
    </p:spTree>
    <p:extLst>
      <p:ext uri="{BB962C8B-B14F-4D97-AF65-F5344CB8AC3E}">
        <p14:creationId xmlns:p14="http://schemas.microsoft.com/office/powerpoint/2010/main" val="20296360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4CEA9A-37A9-48AB-B3C1-DBCDC4B264FB}" type="datetimeFigureOut">
              <a:rPr lang="en-US" smtClean="0"/>
              <a:pPr/>
              <a:t>4/13/17</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6C84982F-5447-4FC4-AFCE-5F7174C58C3A}" type="slidenum">
              <a:rPr lang="en-US" smtClean="0"/>
              <a:pPr/>
              <a:t>‹#›</a:t>
            </a:fld>
            <a:endParaRPr lang="en-US"/>
          </a:p>
        </p:txBody>
      </p:sp>
    </p:spTree>
    <p:extLst>
      <p:ext uri="{BB962C8B-B14F-4D97-AF65-F5344CB8AC3E}">
        <p14:creationId xmlns:p14="http://schemas.microsoft.com/office/powerpoint/2010/main" val="2301604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medallion-watermark-cut.eps"/>
          <p:cNvPicPr>
            <a:picLocks noChangeAspect="1"/>
          </p:cNvPicPr>
          <p:nvPr/>
        </p:nvPicPr>
        <p:blipFill>
          <a:blip r:embed="rId2"/>
          <a:stretch>
            <a:fillRect/>
          </a:stretch>
        </p:blipFill>
        <p:spPr>
          <a:xfrm>
            <a:off x="15728043" y="9950934"/>
            <a:ext cx="27965400" cy="22572073"/>
          </a:xfrm>
          <a:prstGeom prst="rect">
            <a:avLst/>
          </a:prstGeom>
        </p:spPr>
      </p:pic>
      <p:sp>
        <p:nvSpPr>
          <p:cNvPr id="29" name="Rectangle 28"/>
          <p:cNvSpPr/>
          <p:nvPr/>
        </p:nvSpPr>
        <p:spPr>
          <a:xfrm>
            <a:off x="0" y="0"/>
            <a:ext cx="43891200" cy="5105400"/>
          </a:xfrm>
          <a:prstGeom prst="rect">
            <a:avLst/>
          </a:prstGeom>
          <a:solidFill>
            <a:srgbClr val="EEEE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8839200" y="-131652"/>
            <a:ext cx="26619200" cy="7540526"/>
          </a:xfrm>
          <a:prstGeom prst="rect">
            <a:avLst/>
          </a:prstGeom>
          <a:noFill/>
          <a:ln>
            <a:noFill/>
            <a:prstDash val="dash"/>
          </a:ln>
        </p:spPr>
        <p:txBody>
          <a:bodyPr wrap="square" rtlCol="0">
            <a:spAutoFit/>
          </a:bodyPr>
          <a:lstStyle/>
          <a:p>
            <a:pPr algn="ctr"/>
            <a:r>
              <a:rPr lang="en-US" b="1" dirty="0"/>
              <a:t>The Case for Financial Literacy</a:t>
            </a:r>
          </a:p>
          <a:p>
            <a:pPr algn="ctr"/>
            <a:endParaRPr lang="en-US" sz="3600" b="1" dirty="0">
              <a:solidFill>
                <a:prstClr val="black"/>
              </a:solidFill>
            </a:endParaRPr>
          </a:p>
          <a:p>
            <a:pPr lvl="0"/>
            <a:r>
              <a:rPr lang="en-US" sz="3600" b="1" dirty="0">
                <a:solidFill>
                  <a:prstClr val="black"/>
                </a:solidFill>
              </a:rPr>
              <a:t>“The financial preparedness of our nation's youth is essential to their well-being and of vital importance to our economic future.” </a:t>
            </a:r>
          </a:p>
          <a:p>
            <a:pPr marL="571500" lvl="0" indent="-571500" algn="ctr">
              <a:buFontTx/>
              <a:buChar char="-"/>
            </a:pPr>
            <a:r>
              <a:rPr lang="en-US" sz="3600" b="1" dirty="0">
                <a:solidFill>
                  <a:prstClr val="black"/>
                </a:solidFill>
              </a:rPr>
              <a:t>Ben Bernanke (Former Chairman of the Federal Reserve)</a:t>
            </a:r>
          </a:p>
          <a:p>
            <a:pPr marL="571500" lvl="0" indent="-571500">
              <a:buFontTx/>
              <a:buChar char="-"/>
            </a:pPr>
            <a:endParaRPr lang="en-US" sz="3600" b="1" dirty="0">
              <a:solidFill>
                <a:prstClr val="black"/>
              </a:solidFill>
            </a:endParaRPr>
          </a:p>
          <a:p>
            <a:pPr lvl="0" algn="ctr"/>
            <a:r>
              <a:rPr lang="en-US" sz="3600" dirty="0">
                <a:solidFill>
                  <a:prstClr val="black"/>
                </a:solidFill>
              </a:rPr>
              <a:t>Ting Chen, Ken </a:t>
            </a:r>
            <a:r>
              <a:rPr lang="en-US" sz="3600" dirty="0" err="1">
                <a:solidFill>
                  <a:prstClr val="black"/>
                </a:solidFill>
              </a:rPr>
              <a:t>Mirci</a:t>
            </a:r>
            <a:r>
              <a:rPr lang="en-US" sz="3600" dirty="0">
                <a:solidFill>
                  <a:prstClr val="black"/>
                </a:solidFill>
              </a:rPr>
              <a:t>, Dan Orton, Kyle Simms, </a:t>
            </a:r>
            <a:r>
              <a:rPr lang="en-US" sz="3600" dirty="0" err="1">
                <a:solidFill>
                  <a:prstClr val="black"/>
                </a:solidFill>
              </a:rPr>
              <a:t>Vai</a:t>
            </a:r>
            <a:r>
              <a:rPr lang="en-US" sz="3600" dirty="0">
                <a:solidFill>
                  <a:prstClr val="black"/>
                </a:solidFill>
              </a:rPr>
              <a:t> </a:t>
            </a:r>
            <a:r>
              <a:rPr lang="en-US" sz="3600" dirty="0" err="1">
                <a:solidFill>
                  <a:prstClr val="black"/>
                </a:solidFill>
              </a:rPr>
              <a:t>Suliafu</a:t>
            </a:r>
            <a:r>
              <a:rPr lang="en-US" sz="3600" dirty="0">
                <a:solidFill>
                  <a:prstClr val="black"/>
                </a:solidFill>
              </a:rPr>
              <a:t>, &amp; Bart Todd</a:t>
            </a:r>
          </a:p>
          <a:p>
            <a:pPr lvl="0" algn="ctr"/>
            <a:r>
              <a:rPr lang="en-US" sz="3600" dirty="0">
                <a:solidFill>
                  <a:prstClr val="black"/>
                </a:solidFill>
              </a:rPr>
              <a:t>Economics Department</a:t>
            </a:r>
          </a:p>
          <a:p>
            <a:pPr lvl="0" algn="ctr"/>
            <a:r>
              <a:rPr lang="en-US" sz="3600" dirty="0">
                <a:solidFill>
                  <a:prstClr val="black"/>
                </a:solidFill>
              </a:rPr>
              <a:t>The University of Utah</a:t>
            </a:r>
          </a:p>
          <a:p>
            <a:pPr algn="ctr"/>
            <a:endParaRPr lang="en-US" b="1" dirty="0"/>
          </a:p>
          <a:p>
            <a:pPr algn="ctr"/>
            <a:endParaRPr lang="en-US" sz="6000" b="1" dirty="0"/>
          </a:p>
        </p:txBody>
      </p:sp>
      <p:sp>
        <p:nvSpPr>
          <p:cNvPr id="19" name="TextBox 18"/>
          <p:cNvSpPr txBox="1"/>
          <p:nvPr/>
        </p:nvSpPr>
        <p:spPr>
          <a:xfrm>
            <a:off x="30270450" y="5317037"/>
            <a:ext cx="12496800" cy="830997"/>
          </a:xfrm>
          <a:prstGeom prst="rect">
            <a:avLst/>
          </a:prstGeom>
          <a:noFill/>
          <a:ln>
            <a:noFill/>
          </a:ln>
        </p:spPr>
        <p:txBody>
          <a:bodyPr wrap="square" rtlCol="0">
            <a:spAutoFit/>
          </a:bodyPr>
          <a:lstStyle/>
          <a:p>
            <a:pPr algn="ctr"/>
            <a:r>
              <a:rPr lang="en-US" sz="4800" b="1" dirty="0"/>
              <a:t>RESULTS</a:t>
            </a:r>
          </a:p>
        </p:txBody>
      </p:sp>
      <p:cxnSp>
        <p:nvCxnSpPr>
          <p:cNvPr id="11" name="Straight Connector 10"/>
          <p:cNvCxnSpPr/>
          <p:nvPr/>
        </p:nvCxnSpPr>
        <p:spPr>
          <a:xfrm>
            <a:off x="0" y="5105400"/>
            <a:ext cx="43891200"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260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14528800" y="5105400"/>
            <a:ext cx="0" cy="2781300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1155700" y="5786393"/>
            <a:ext cx="12446000" cy="830997"/>
          </a:xfrm>
          <a:prstGeom prst="rect">
            <a:avLst/>
          </a:prstGeom>
          <a:noFill/>
          <a:ln>
            <a:noFill/>
          </a:ln>
        </p:spPr>
        <p:txBody>
          <a:bodyPr wrap="square" rtlCol="0">
            <a:spAutoFit/>
          </a:bodyPr>
          <a:lstStyle/>
          <a:p>
            <a:pPr algn="ctr"/>
            <a:r>
              <a:rPr lang="en-US" sz="4800" b="1" dirty="0"/>
              <a:t>INTRODUCTION</a:t>
            </a:r>
          </a:p>
        </p:txBody>
      </p:sp>
      <p:sp>
        <p:nvSpPr>
          <p:cNvPr id="37" name="TextBox 36"/>
          <p:cNvSpPr txBox="1"/>
          <p:nvPr/>
        </p:nvSpPr>
        <p:spPr>
          <a:xfrm>
            <a:off x="1181100" y="7128581"/>
            <a:ext cx="12395200" cy="1825115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r>
              <a:rPr lang="en-US" sz="3200" b="1" u="sng" dirty="0"/>
              <a:t>Fast Facts</a:t>
            </a:r>
          </a:p>
          <a:p>
            <a:pPr marL="571500" indent="-571500">
              <a:buFont typeface="Arial"/>
              <a:buChar char="•"/>
            </a:pPr>
            <a:endParaRPr lang="en-US" sz="2400" b="1" dirty="0"/>
          </a:p>
          <a:p>
            <a:pPr marL="571500" indent="-571500">
              <a:buFont typeface="Arial"/>
              <a:buChar char="•"/>
            </a:pPr>
            <a:r>
              <a:rPr lang="en-US" sz="2400" b="1" dirty="0"/>
              <a:t>The cost of attendance for a bachelor’s (4 year) degree from the University of Utah costs approximately $</a:t>
            </a:r>
            <a:r>
              <a:rPr lang="en-US" sz="2400" b="1" dirty="0" smtClean="0"/>
              <a:t>100,000</a:t>
            </a:r>
            <a:endParaRPr lang="en-US" sz="2400" b="1" dirty="0"/>
          </a:p>
          <a:p>
            <a:endParaRPr lang="en-US" sz="2400" b="1" dirty="0"/>
          </a:p>
          <a:p>
            <a:pPr marL="571500" indent="-571500">
              <a:buFont typeface="Arial"/>
              <a:buChar char="•"/>
            </a:pPr>
            <a:r>
              <a:rPr lang="en-US" sz="2400" b="1" dirty="0"/>
              <a:t>The average debt for college </a:t>
            </a:r>
            <a:r>
              <a:rPr lang="en-US" sz="2400" b="1" dirty="0" smtClean="0"/>
              <a:t>graduates </a:t>
            </a:r>
            <a:r>
              <a:rPr lang="en-US" sz="2400" b="1" dirty="0"/>
              <a:t>is $25,902 and the student loan debt ($1.2 trillion) embodied approximately 6% of the national debt ($20 trillion</a:t>
            </a:r>
            <a:r>
              <a:rPr lang="en-US" sz="2400" b="1" dirty="0" smtClean="0"/>
              <a:t>)</a:t>
            </a:r>
            <a:endParaRPr lang="en-US" sz="2400" b="1" dirty="0"/>
          </a:p>
          <a:p>
            <a:endParaRPr lang="en-US" sz="2400" b="1" dirty="0"/>
          </a:p>
          <a:p>
            <a:pPr marL="571500" indent="-571500">
              <a:buFont typeface="Arial"/>
              <a:buChar char="•"/>
            </a:pPr>
            <a:r>
              <a:rPr lang="en-US" sz="2400" b="1" dirty="0"/>
              <a:t>Among elderly Social Security beneficiaries, 48% of married couples and 71% of unmarried persons receive 50% or more of their income from Social </a:t>
            </a:r>
            <a:r>
              <a:rPr lang="en-US" sz="2400" b="1" dirty="0" smtClean="0"/>
              <a:t>Security</a:t>
            </a:r>
            <a:endParaRPr lang="en-US" sz="2400" b="1" dirty="0"/>
          </a:p>
          <a:p>
            <a:endParaRPr lang="en-US" sz="2400" b="1" dirty="0"/>
          </a:p>
          <a:p>
            <a:pPr marL="571500" indent="-571500">
              <a:buFont typeface="Arial"/>
              <a:buChar char="•"/>
            </a:pPr>
            <a:r>
              <a:rPr lang="en-US" sz="2400" b="1" dirty="0"/>
              <a:t>Furthermore, for elderly Social Security beneficiaries, 21% of married couples and about 43% of unmarried persons rely on Social Security for 90% or more of their </a:t>
            </a:r>
            <a:r>
              <a:rPr lang="en-US" sz="2400" b="1" dirty="0" smtClean="0"/>
              <a:t>income</a:t>
            </a:r>
            <a:endParaRPr lang="en-US" sz="2400" b="1" dirty="0"/>
          </a:p>
          <a:p>
            <a:pPr marL="571500" indent="-571500">
              <a:buFont typeface="Arial"/>
              <a:buChar char="•"/>
            </a:pPr>
            <a:endParaRPr lang="en-US" sz="2400" b="1" dirty="0"/>
          </a:p>
          <a:p>
            <a:r>
              <a:rPr lang="en-US" sz="3200" b="1" u="sng" dirty="0"/>
              <a:t>Financial literacy is the ability to understand various topics in the area of finance</a:t>
            </a:r>
          </a:p>
          <a:p>
            <a:endParaRPr lang="en-US" sz="2400" b="1" dirty="0"/>
          </a:p>
          <a:p>
            <a:r>
              <a:rPr lang="en-US" sz="2400" b="1" dirty="0"/>
              <a:t>Some of these topics include:</a:t>
            </a:r>
          </a:p>
          <a:p>
            <a:endParaRPr lang="en-US" sz="2400" b="1" dirty="0"/>
          </a:p>
          <a:p>
            <a:pPr marL="571500" indent="-571500">
              <a:buFont typeface="Arial" panose="020B0604020202020204" pitchFamily="34" charset="0"/>
              <a:buChar char="•"/>
            </a:pPr>
            <a:r>
              <a:rPr lang="en-US" sz="2400" b="1" dirty="0"/>
              <a:t>Personal finance management </a:t>
            </a:r>
          </a:p>
          <a:p>
            <a:pPr marL="571500" indent="-571500">
              <a:buFont typeface="Arial" panose="020B0604020202020204" pitchFamily="34" charset="0"/>
              <a:buChar char="•"/>
            </a:pPr>
            <a:r>
              <a:rPr lang="en-US" sz="2400" b="1" dirty="0"/>
              <a:t>Investing </a:t>
            </a:r>
          </a:p>
          <a:p>
            <a:pPr marL="571500" indent="-571500">
              <a:buFont typeface="Arial" panose="020B0604020202020204" pitchFamily="34" charset="0"/>
              <a:buChar char="•"/>
            </a:pPr>
            <a:r>
              <a:rPr lang="en-US" sz="2400" b="1" dirty="0"/>
              <a:t>Planning for retirement</a:t>
            </a:r>
          </a:p>
          <a:p>
            <a:pPr marL="571500" indent="-571500">
              <a:buFont typeface="Arial" panose="020B0604020202020204" pitchFamily="34" charset="0"/>
              <a:buChar char="•"/>
            </a:pPr>
            <a:r>
              <a:rPr lang="en-US" sz="2400" b="1" dirty="0"/>
              <a:t>Paying for college</a:t>
            </a:r>
          </a:p>
          <a:p>
            <a:pPr marL="571500" indent="-571500">
              <a:buFont typeface="Arial" panose="020B0604020202020204" pitchFamily="34" charset="0"/>
              <a:buChar char="•"/>
            </a:pPr>
            <a:r>
              <a:rPr lang="en-US" sz="2400" b="1" dirty="0"/>
              <a:t>Budgeting</a:t>
            </a:r>
          </a:p>
          <a:p>
            <a:pPr marL="571500" indent="-571500">
              <a:buFont typeface="Arial" panose="020B0604020202020204" pitchFamily="34" charset="0"/>
              <a:buChar char="•"/>
            </a:pPr>
            <a:r>
              <a:rPr lang="en-US" sz="2400" b="1" dirty="0"/>
              <a:t>Making informed financial decisions</a:t>
            </a:r>
          </a:p>
          <a:p>
            <a:pPr marL="571500" indent="-571500">
              <a:buFont typeface="Arial" panose="020B0604020202020204" pitchFamily="34" charset="0"/>
              <a:buChar char="•"/>
            </a:pPr>
            <a:endParaRPr lang="en-US" sz="2400" b="1" u="sng" dirty="0"/>
          </a:p>
          <a:p>
            <a:r>
              <a:rPr lang="en-US" sz="3200" b="1" u="sng" dirty="0"/>
              <a:t>The Relevance of Financial Literacy</a:t>
            </a:r>
          </a:p>
          <a:p>
            <a:endParaRPr lang="en-US" sz="2400" b="1" dirty="0"/>
          </a:p>
          <a:p>
            <a:pPr marL="342900" indent="-342900">
              <a:buFont typeface="Arial" panose="020B0604020202020204" pitchFamily="34" charset="0"/>
              <a:buChar char="•"/>
            </a:pPr>
            <a:r>
              <a:rPr lang="en-US" sz="2400" b="1" dirty="0"/>
              <a:t>In today’s economy consumers are forced to navigate a complicated financial environment and financial mistakes can end up being very costly, especially when made at an early </a:t>
            </a:r>
            <a:r>
              <a:rPr lang="en-US" sz="2400" b="1" dirty="0" smtClean="0"/>
              <a:t>age</a:t>
            </a:r>
            <a:endParaRPr lang="en-US" sz="2400" b="1" dirty="0"/>
          </a:p>
          <a:p>
            <a:endParaRPr lang="en-US" sz="2400" b="1" dirty="0"/>
          </a:p>
          <a:p>
            <a:pPr marL="342900" indent="-342900">
              <a:buFont typeface="Arial" panose="020B0604020202020204" pitchFamily="34" charset="0"/>
              <a:buChar char="•"/>
            </a:pPr>
            <a:r>
              <a:rPr lang="en-US" sz="2400" b="1" dirty="0"/>
              <a:t>In 2003 Utah was ranked #1 in the nation in bankruptcy filings per capita which in turn spurred Senate Bill </a:t>
            </a:r>
            <a:r>
              <a:rPr lang="en-US" sz="2400" b="1" dirty="0" smtClean="0"/>
              <a:t>154</a:t>
            </a:r>
            <a:endParaRPr lang="en-US" sz="2400" b="1" dirty="0"/>
          </a:p>
          <a:p>
            <a:endParaRPr lang="en-US" sz="2400" b="1" dirty="0"/>
          </a:p>
          <a:p>
            <a:pPr marL="342900" indent="-342900">
              <a:buFont typeface="Arial" panose="020B0604020202020204" pitchFamily="34" charset="0"/>
              <a:buChar char="•"/>
            </a:pPr>
            <a:r>
              <a:rPr lang="en-US" sz="2400" b="1" dirty="0"/>
              <a:t>Senate Bill 154 requires financial literacy instruction in the high school curriculum, along with graduation </a:t>
            </a:r>
            <a:r>
              <a:rPr lang="en-US" sz="2400" b="1" dirty="0" smtClean="0"/>
              <a:t>requirements</a:t>
            </a:r>
            <a:r>
              <a:rPr lang="en-US" sz="2400" b="1" dirty="0"/>
              <a:t/>
            </a:r>
            <a:br>
              <a:rPr lang="en-US" sz="2400" b="1" dirty="0"/>
            </a:br>
            <a:endParaRPr lang="en-US" sz="2400" b="1" dirty="0"/>
          </a:p>
          <a:p>
            <a:pPr marL="342900" indent="-342900">
              <a:buFont typeface="Arial" panose="020B0604020202020204" pitchFamily="34" charset="0"/>
              <a:buChar char="•"/>
            </a:pPr>
            <a:r>
              <a:rPr lang="en-US" sz="2400" b="1" dirty="0"/>
              <a:t>In 2004 the Utah Board of Education approved of a one-semester general financial literacy class that is required for graduating students, beginning with the class of </a:t>
            </a:r>
            <a:r>
              <a:rPr lang="en-US" sz="2400" b="1" dirty="0" smtClean="0"/>
              <a:t>2008</a:t>
            </a:r>
            <a:endParaRPr lang="en-US" sz="2400" b="1" dirty="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Today there are only 22 states where a high school financial class is offered, and 7 states that have standardized testing of personal finance concepts (Utah is one of these seven states</a:t>
            </a:r>
            <a:r>
              <a:rPr lang="en-US" sz="2400" b="1" dirty="0" smtClean="0"/>
              <a:t>)</a:t>
            </a:r>
            <a:endParaRPr lang="en-US" sz="2400" b="1" dirty="0"/>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r>
              <a:rPr lang="en-US" sz="2400" b="1" dirty="0"/>
              <a:t>Utah’s financial literacy course is aimed to provide high school students with a springboard to college, along with giving them the tools they need for life-long financial </a:t>
            </a:r>
            <a:r>
              <a:rPr lang="en-US" sz="2400" b="1" dirty="0" smtClean="0"/>
              <a:t>success</a:t>
            </a:r>
            <a:endParaRPr lang="en-US" sz="2400" b="1" dirty="0"/>
          </a:p>
          <a:p>
            <a:endParaRPr lang="en-US" sz="2400" b="1" dirty="0"/>
          </a:p>
        </p:txBody>
      </p:sp>
      <p:sp>
        <p:nvSpPr>
          <p:cNvPr id="38" name="TextBox 37"/>
          <p:cNvSpPr txBox="1"/>
          <p:nvPr/>
        </p:nvSpPr>
        <p:spPr>
          <a:xfrm>
            <a:off x="1135743" y="25712840"/>
            <a:ext cx="12446000" cy="830997"/>
          </a:xfrm>
          <a:prstGeom prst="rect">
            <a:avLst/>
          </a:prstGeom>
          <a:noFill/>
          <a:ln>
            <a:noFill/>
          </a:ln>
        </p:spPr>
        <p:txBody>
          <a:bodyPr wrap="square" rtlCol="0">
            <a:spAutoFit/>
          </a:bodyPr>
          <a:lstStyle/>
          <a:p>
            <a:pPr algn="ctr"/>
            <a:r>
              <a:rPr lang="en-US" sz="4800" b="1" dirty="0"/>
              <a:t>APPROACH</a:t>
            </a:r>
          </a:p>
        </p:txBody>
      </p:sp>
      <p:sp>
        <p:nvSpPr>
          <p:cNvPr id="39" name="TextBox 38"/>
          <p:cNvSpPr txBox="1"/>
          <p:nvPr/>
        </p:nvSpPr>
        <p:spPr>
          <a:xfrm>
            <a:off x="1181100" y="26885561"/>
            <a:ext cx="12395200" cy="526297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panose="020B0604020202020204" pitchFamily="34" charset="0"/>
              <a:buChar char="•"/>
            </a:pPr>
            <a:r>
              <a:rPr lang="en-US" sz="2400" b="1"/>
              <a:t>Figure </a:t>
            </a:r>
            <a:r>
              <a:rPr lang="en-US" sz="2400" b="1" dirty="0"/>
              <a:t>1) Shows the distribution of student loan debt in the United States.  The pie chart is divided into nine slices that represent the balance of outstanding student loans, and how many borrowers are represented in each slice.</a:t>
            </a:r>
          </a:p>
          <a:p>
            <a:endParaRPr lang="en-US" sz="2400" b="1" dirty="0"/>
          </a:p>
          <a:p>
            <a:pPr marL="571500" indent="-571500">
              <a:buFont typeface="Arial" panose="020B0604020202020204" pitchFamily="34" charset="0"/>
              <a:buChar char="•"/>
            </a:pPr>
            <a:r>
              <a:rPr lang="en-US" sz="2400" b="1" dirty="0"/>
              <a:t>Figure 2) Shows the average student debt ranking by state.  Number 1 represents the state with the highest average student loan debt, while number 50 represents the state with the lowest average student loan debt.</a:t>
            </a:r>
          </a:p>
          <a:p>
            <a:pPr marL="571500" indent="-571500">
              <a:buFont typeface="Arial" panose="020B0604020202020204" pitchFamily="34" charset="0"/>
              <a:buChar char="•"/>
            </a:pPr>
            <a:endParaRPr lang="en-US" sz="2400" b="1" dirty="0"/>
          </a:p>
          <a:p>
            <a:pPr marL="571500" indent="-571500">
              <a:buFont typeface="Arial"/>
              <a:buChar char="•"/>
            </a:pPr>
            <a:r>
              <a:rPr lang="en-US" sz="2400" b="1" dirty="0"/>
              <a:t>Figure 3) Represents the cost and return on investment from each listed institution (all institutions are within the State of Utah).  The size of the bubble is the average cost of attendance while the shade of the bubble is the expected return.</a:t>
            </a:r>
          </a:p>
          <a:p>
            <a:pPr marL="571500" indent="-571500">
              <a:buFont typeface="Arial"/>
              <a:buChar char="•"/>
            </a:pPr>
            <a:endParaRPr lang="en-US" sz="2400" b="1" dirty="0"/>
          </a:p>
          <a:p>
            <a:r>
              <a:rPr lang="en-US" sz="2400" b="1" dirty="0"/>
              <a:t>*All figures were constructed via Tableau</a:t>
            </a:r>
            <a:endParaRPr lang="en-US" sz="3600" b="1" dirty="0"/>
          </a:p>
        </p:txBody>
      </p:sp>
      <p:sp>
        <p:nvSpPr>
          <p:cNvPr id="40" name="TextBox 39"/>
          <p:cNvSpPr txBox="1"/>
          <p:nvPr/>
        </p:nvSpPr>
        <p:spPr>
          <a:xfrm>
            <a:off x="30536244" y="6307636"/>
            <a:ext cx="12395200" cy="7109639"/>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400" b="1" dirty="0"/>
              <a:t>Figure 1) There are roughly 12,434,400 student loan borrowers who owe between $10,000 and $25,000 dollars, representing the majority which is 28.1% of the total.  8,319,600 student loans borrowers owe between $25,000 and $50,000, which makes up 18.8% of the total.  7,740,700 borrowers owe between $5,000 and $10,000 dollars which is 17.5% of the total.  Only 1.1% of borrowers owe more than $200,000 in student loan debt, representing the minority.  84.7% of student loan borrowers owe less than $50,000 dollars.</a:t>
            </a:r>
          </a:p>
          <a:p>
            <a:endParaRPr lang="en-US" sz="2400" b="1" dirty="0"/>
          </a:p>
          <a:p>
            <a:pPr marL="571500" indent="-571500">
              <a:buFont typeface="Arial"/>
              <a:buChar char="•"/>
            </a:pPr>
            <a:r>
              <a:rPr lang="en-US" sz="2400" b="1" dirty="0"/>
              <a:t>Figure 2) New Hampshire (NH) is the state with the highest average student debt; $36,101 for the average student who borrows.  The state with the lowest average student debt is Utah (UT); $18,873 for the average student who borrows.  Eastern and northeastern states tend to have the highest average student debt rates, while western states tend to have the lowest. </a:t>
            </a:r>
          </a:p>
          <a:p>
            <a:endParaRPr lang="en-US" sz="2400" b="1" dirty="0"/>
          </a:p>
          <a:p>
            <a:pPr marL="571500" indent="-571500">
              <a:buFont typeface="Arial"/>
              <a:buChar char="•"/>
            </a:pPr>
            <a:r>
              <a:rPr lang="en-US" sz="2400" b="1" dirty="0"/>
              <a:t>Figure 3) The average cost for each listed institution ranges from $70,770 to $155,500 while the average 30 year ROI for each institution ranges from $144,800 to $982,000.  $93,101.67 is the average cost for all the institutions while $637,283.34 is the average ROI.  The average annual return of the combined institutions is around 6.62%.</a:t>
            </a:r>
          </a:p>
        </p:txBody>
      </p:sp>
      <p:sp>
        <p:nvSpPr>
          <p:cNvPr id="44" name="TextBox 43"/>
          <p:cNvSpPr txBox="1"/>
          <p:nvPr/>
        </p:nvSpPr>
        <p:spPr>
          <a:xfrm>
            <a:off x="30254122" y="13681677"/>
            <a:ext cx="12446000" cy="830997"/>
          </a:xfrm>
          <a:prstGeom prst="rect">
            <a:avLst/>
          </a:prstGeom>
          <a:noFill/>
          <a:ln>
            <a:noFill/>
          </a:ln>
        </p:spPr>
        <p:txBody>
          <a:bodyPr wrap="square" rtlCol="0">
            <a:spAutoFit/>
          </a:bodyPr>
          <a:lstStyle/>
          <a:p>
            <a:pPr algn="ctr"/>
            <a:r>
              <a:rPr lang="en-US" sz="4800" b="1" dirty="0"/>
              <a:t>CONCLUSIONS</a:t>
            </a:r>
          </a:p>
        </p:txBody>
      </p:sp>
      <p:sp>
        <p:nvSpPr>
          <p:cNvPr id="45" name="TextBox 44"/>
          <p:cNvSpPr txBox="1"/>
          <p:nvPr/>
        </p:nvSpPr>
        <p:spPr>
          <a:xfrm>
            <a:off x="30536244" y="14603392"/>
            <a:ext cx="12395200" cy="7478970"/>
          </a:xfrm>
          <a:prstGeom prst="rect">
            <a:avLst/>
          </a:prstGeom>
          <a:solidFill>
            <a:schemeClr val="accent2">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r>
              <a:rPr lang="en-US" sz="2400" b="1" dirty="0"/>
              <a:t>The financial literacy course seems to be making progress towards its goals</a:t>
            </a:r>
          </a:p>
          <a:p>
            <a:pPr marL="571500" indent="-571500">
              <a:buFont typeface="Arial"/>
              <a:buChar char="•"/>
            </a:pPr>
            <a:endParaRPr lang="en-US" sz="2400" b="1" dirty="0"/>
          </a:p>
          <a:p>
            <a:pPr marL="571500" indent="-571500">
              <a:buFont typeface="Arial"/>
              <a:buChar char="•"/>
            </a:pPr>
            <a:r>
              <a:rPr lang="en-US" sz="2400" b="1" dirty="0"/>
              <a:t>Since the intervention of the mandatory financial literacy course, the bachelor’s degree graduation rate for Utah college students has increased around 6.38%</a:t>
            </a:r>
          </a:p>
          <a:p>
            <a:endParaRPr lang="en-US" sz="2400" b="1" dirty="0"/>
          </a:p>
          <a:p>
            <a:pPr marL="571500" indent="-571500">
              <a:buFont typeface="Arial"/>
              <a:buChar char="•"/>
            </a:pPr>
            <a:r>
              <a:rPr lang="en-US" sz="2400" b="1" dirty="0"/>
              <a:t>College is expensive and many students take out student loans in order to finance their education, however, the only thing more expensive than college is not going to college</a:t>
            </a:r>
          </a:p>
          <a:p>
            <a:pPr marL="571500" indent="-571500">
              <a:buFont typeface="Arial"/>
              <a:buChar char="•"/>
            </a:pPr>
            <a:endParaRPr lang="en-US" sz="2400" b="1" dirty="0"/>
          </a:p>
          <a:p>
            <a:pPr marL="571500" indent="-571500">
              <a:buFont typeface="Arial"/>
              <a:buChar char="•"/>
            </a:pPr>
            <a:r>
              <a:rPr lang="en-US" sz="2400" b="1" dirty="0"/>
              <a:t>The ROI on a college education is one of the best, if not the best, investment an individual can make for themselves</a:t>
            </a:r>
          </a:p>
          <a:p>
            <a:pPr marL="571500" indent="-571500">
              <a:buFont typeface="Arial"/>
              <a:buChar char="•"/>
            </a:pPr>
            <a:endParaRPr lang="en-US" sz="2400" b="1" dirty="0"/>
          </a:p>
          <a:p>
            <a:pPr marL="571500" indent="-571500">
              <a:buFont typeface="Arial"/>
              <a:buChar char="•"/>
            </a:pPr>
            <a:r>
              <a:rPr lang="en-US" sz="2400" b="1" dirty="0"/>
              <a:t>Utah is no longer ranked #1 in the nation in bankruptcy but it still has room for improvement</a:t>
            </a:r>
          </a:p>
          <a:p>
            <a:pPr marL="571500" indent="-571500">
              <a:buFont typeface="Arial"/>
              <a:buChar char="•"/>
            </a:pPr>
            <a:endParaRPr lang="en-US" sz="2400" b="1" dirty="0"/>
          </a:p>
          <a:p>
            <a:pPr marL="571500" indent="-571500">
              <a:buFont typeface="Arial"/>
              <a:buChar char="•"/>
            </a:pPr>
            <a:r>
              <a:rPr lang="en-US" sz="2400" b="1" dirty="0"/>
              <a:t>Pensions (defined contribution plans) are being replaced by defined contribution plans which makes understanding financial literacy even more important for the average person</a:t>
            </a:r>
          </a:p>
          <a:p>
            <a:pPr marL="571500" indent="-571500">
              <a:buFont typeface="Arial"/>
              <a:buChar char="•"/>
            </a:pPr>
            <a:endParaRPr lang="en-US" sz="2400" b="1" dirty="0"/>
          </a:p>
          <a:p>
            <a:pPr marL="571500" indent="-571500">
              <a:buFont typeface="Arial"/>
              <a:buChar char="•"/>
            </a:pPr>
            <a:r>
              <a:rPr lang="en-US" sz="2400" b="1" dirty="0"/>
              <a:t>With the importance of understanding one’s finances in modern life, it seems as though a half year class in financial literacy is not enough</a:t>
            </a:r>
            <a:endParaRPr lang="en-US" sz="3600" b="1" dirty="0"/>
          </a:p>
        </p:txBody>
      </p:sp>
      <p:sp>
        <p:nvSpPr>
          <p:cNvPr id="46" name="TextBox 45"/>
          <p:cNvSpPr txBox="1"/>
          <p:nvPr/>
        </p:nvSpPr>
        <p:spPr>
          <a:xfrm>
            <a:off x="30460043" y="22533652"/>
            <a:ext cx="12446000" cy="830997"/>
          </a:xfrm>
          <a:prstGeom prst="rect">
            <a:avLst/>
          </a:prstGeom>
          <a:noFill/>
          <a:ln>
            <a:noFill/>
          </a:ln>
        </p:spPr>
        <p:txBody>
          <a:bodyPr wrap="square" rtlCol="0">
            <a:spAutoFit/>
          </a:bodyPr>
          <a:lstStyle/>
          <a:p>
            <a:pPr algn="ctr"/>
            <a:r>
              <a:rPr lang="en-US" sz="4800" b="1" dirty="0"/>
              <a:t>REFERENCES</a:t>
            </a:r>
          </a:p>
        </p:txBody>
      </p:sp>
      <p:sp>
        <p:nvSpPr>
          <p:cNvPr id="47" name="TextBox 46"/>
          <p:cNvSpPr txBox="1"/>
          <p:nvPr/>
        </p:nvSpPr>
        <p:spPr>
          <a:xfrm>
            <a:off x="30536244" y="23496850"/>
            <a:ext cx="12395200" cy="5262979"/>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pPr marL="571500" indent="-571500">
              <a:buFont typeface="Arial"/>
              <a:buChar char="•"/>
            </a:pPr>
            <a:endParaRPr lang="en-US" sz="2400" b="1" dirty="0"/>
          </a:p>
          <a:p>
            <a:pPr marL="571500" indent="-571500">
              <a:buFont typeface="Arial"/>
              <a:buChar char="•"/>
            </a:pPr>
            <a:r>
              <a:rPr lang="en-US" sz="2400" b="1" dirty="0"/>
              <a:t>Cochrane, Debbie. The Institute for College Access and Success. Oct. 2016. Web. &lt;http://ticas.org/sites/default/files/pub_files/classof2015.pdf#overlay-context=posd/map-state-data&gt;.</a:t>
            </a:r>
          </a:p>
          <a:p>
            <a:pPr marL="571500" indent="-571500">
              <a:buFont typeface="Arial"/>
              <a:buChar char="•"/>
            </a:pPr>
            <a:r>
              <a:rPr lang="en-US" sz="2400" b="1" dirty="0"/>
              <a:t>Council for Economic Education. 2016. Web. &lt;http://councilforeconed.org/wp/wp-content/uploads/2016/02/sos-16-final.pdf&gt;.</a:t>
            </a:r>
          </a:p>
          <a:p>
            <a:pPr marL="571500" indent="-571500">
              <a:buFont typeface="Arial"/>
              <a:buChar char="•"/>
            </a:pPr>
            <a:r>
              <a:rPr lang="en-US" sz="2400" b="1" dirty="0"/>
              <a:t>Graduation Rates. 2017. Web. &lt;higheredutah.org/data/graduation-rates/&gt;.</a:t>
            </a:r>
          </a:p>
          <a:p>
            <a:pPr marL="571500" indent="-571500">
              <a:buFont typeface="Arial"/>
              <a:buChar char="•"/>
            </a:pPr>
            <a:r>
              <a:rPr lang="en-US" sz="2400" b="1" dirty="0"/>
              <a:t>Lee, </a:t>
            </a:r>
            <a:r>
              <a:rPr lang="en-US" sz="2400" b="1" dirty="0" err="1"/>
              <a:t>Donghoon</a:t>
            </a:r>
            <a:r>
              <a:rPr lang="en-US" sz="2400" b="1" dirty="0"/>
              <a:t>. Federal Reserve Bank of New York, 28 Feb. 2013. Web. &lt;https://www.newyorkfed.org/medialibrary/media/newsevents/mediaadvisory/2013/Lee022813.pdf&gt;.</a:t>
            </a:r>
          </a:p>
          <a:p>
            <a:pPr marL="571500" indent="-571500">
              <a:buFont typeface="Arial"/>
              <a:buChar char="•"/>
            </a:pPr>
            <a:r>
              <a:rPr lang="en-US" sz="2400" b="1" dirty="0" err="1"/>
              <a:t>Payscale</a:t>
            </a:r>
            <a:r>
              <a:rPr lang="en-US" sz="2400" b="1" dirty="0"/>
              <a:t>. 2016. Web. &lt;http://www.payscale.com/college-roi/state/Utah&gt;. </a:t>
            </a:r>
          </a:p>
          <a:p>
            <a:pPr marL="571500" indent="-571500">
              <a:buFont typeface="Arial"/>
              <a:buChar char="•"/>
            </a:pPr>
            <a:r>
              <a:rPr lang="en-US" sz="2400" b="1" dirty="0"/>
              <a:t>Social Security Administration. 2017. Web. &lt;https://www.ssa.gov/news/press/factsheets/basicfact-alt.pdf&gt;.</a:t>
            </a:r>
          </a:p>
        </p:txBody>
      </p:sp>
      <p:sp>
        <p:nvSpPr>
          <p:cNvPr id="48" name="TextBox 47"/>
          <p:cNvSpPr txBox="1"/>
          <p:nvPr/>
        </p:nvSpPr>
        <p:spPr>
          <a:xfrm>
            <a:off x="30378400" y="29119284"/>
            <a:ext cx="12446000" cy="830997"/>
          </a:xfrm>
          <a:prstGeom prst="rect">
            <a:avLst/>
          </a:prstGeom>
          <a:noFill/>
          <a:ln>
            <a:noFill/>
          </a:ln>
        </p:spPr>
        <p:txBody>
          <a:bodyPr wrap="square" rtlCol="0">
            <a:spAutoFit/>
          </a:bodyPr>
          <a:lstStyle/>
          <a:p>
            <a:pPr algn="ctr"/>
            <a:r>
              <a:rPr lang="en-US" sz="4800" b="1" dirty="0"/>
              <a:t>ACKNOWLEDGEMENTS</a:t>
            </a:r>
          </a:p>
        </p:txBody>
      </p:sp>
      <p:sp>
        <p:nvSpPr>
          <p:cNvPr id="49" name="TextBox 48"/>
          <p:cNvSpPr txBox="1"/>
          <p:nvPr/>
        </p:nvSpPr>
        <p:spPr>
          <a:xfrm>
            <a:off x="30429200" y="30214683"/>
            <a:ext cx="12395200" cy="2308324"/>
          </a:xfrm>
          <a:prstGeom prst="rect">
            <a:avLst/>
          </a:prstGeom>
          <a:solidFill>
            <a:schemeClr val="accent1">
              <a:lumMod val="20000"/>
              <a:lumOff val="80000"/>
            </a:schemeClr>
          </a:solidFill>
          <a:ln w="25400">
            <a:solidFill>
              <a:schemeClr val="tx1"/>
            </a:solidFill>
          </a:ln>
        </p:spPr>
        <p:txBody>
          <a:bodyPr wrap="square" lIns="274320" tIns="182880" rIns="182880" bIns="274320" rtlCol="0">
            <a:spAutoFit/>
          </a:bodyPr>
          <a:lstStyle/>
          <a:p>
            <a:r>
              <a:rPr lang="en-US" sz="2400" b="1" dirty="0"/>
              <a:t>The University of Utah Economics Department for the sponsorship</a:t>
            </a:r>
          </a:p>
          <a:p>
            <a:r>
              <a:rPr lang="en-US" sz="2400" b="1" dirty="0"/>
              <a:t>Dr. Richard </a:t>
            </a:r>
            <a:r>
              <a:rPr lang="en-US" sz="2400" b="1" dirty="0" err="1"/>
              <a:t>Fowles</a:t>
            </a:r>
            <a:r>
              <a:rPr lang="en-US" sz="2400" b="1" dirty="0"/>
              <a:t> for guiding a valuable economics emphasis</a:t>
            </a:r>
          </a:p>
          <a:p>
            <a:r>
              <a:rPr lang="en-US" sz="2400" b="1" dirty="0"/>
              <a:t>Kyle Rehn for his mentorship </a:t>
            </a:r>
          </a:p>
          <a:p>
            <a:pPr lvl="0"/>
            <a:r>
              <a:rPr lang="en-US" sz="2400" b="1" dirty="0">
                <a:solidFill>
                  <a:prstClr val="black"/>
                </a:solidFill>
              </a:rPr>
              <a:t>Travis Cook of the Utah Board of Education for the opportunity to undertake this project</a:t>
            </a:r>
            <a:endParaRPr lang="en-US" sz="2400" b="1" dirty="0"/>
          </a:p>
          <a:p>
            <a:r>
              <a:rPr lang="en-US" sz="2400" b="1" dirty="0"/>
              <a:t>The </a:t>
            </a:r>
            <a:r>
              <a:rPr lang="en-US" sz="2400" b="1" dirty="0" err="1"/>
              <a:t>Jump$tart</a:t>
            </a:r>
            <a:r>
              <a:rPr lang="en-US" sz="2400" b="1" dirty="0"/>
              <a:t> Coalition for Personal Financial Literacy for getting the ball rolling</a:t>
            </a:r>
          </a:p>
        </p:txBody>
      </p:sp>
      <p:sp>
        <p:nvSpPr>
          <p:cNvPr id="32" name="TextBox 31"/>
          <p:cNvSpPr txBox="1"/>
          <p:nvPr/>
        </p:nvSpPr>
        <p:spPr>
          <a:xfrm>
            <a:off x="-5943600" y="0"/>
            <a:ext cx="5562600" cy="10618291"/>
          </a:xfrm>
          <a:prstGeom prst="rect">
            <a:avLst/>
          </a:prstGeom>
          <a:solidFill>
            <a:schemeClr val="bg1"/>
          </a:solidFill>
          <a:ln w="25400">
            <a:solidFill>
              <a:schemeClr val="tx1"/>
            </a:solidFill>
          </a:ln>
        </p:spPr>
        <p:txBody>
          <a:bodyPr wrap="square" rtlCol="0">
            <a:spAutoFit/>
          </a:bodyPr>
          <a:lstStyle/>
          <a:p>
            <a:r>
              <a:rPr lang="en-US" sz="3600" dirty="0"/>
              <a:t>Preparing your poster for printing:</a:t>
            </a:r>
          </a:p>
          <a:p>
            <a:pPr marL="742950" indent="-742950">
              <a:buFont typeface="+mj-lt"/>
              <a:buAutoNum type="arabicPeriod"/>
            </a:pPr>
            <a:endParaRPr lang="en-US" sz="3600" dirty="0"/>
          </a:p>
          <a:p>
            <a:pPr marL="742950" indent="-742950">
              <a:buFont typeface="+mj-lt"/>
              <a:buAutoNum type="arabicPeriod"/>
            </a:pPr>
            <a:r>
              <a:rPr lang="en-US" sz="3600" dirty="0"/>
              <a:t>Go to File &gt; Save As. Under Save as type (Windows) or Format (OS X), select PDF.</a:t>
            </a:r>
          </a:p>
          <a:p>
            <a:pPr marL="742950" indent="-742950">
              <a:buFont typeface="+mj-lt"/>
              <a:buAutoNum type="arabicPeriod"/>
            </a:pPr>
            <a:r>
              <a:rPr lang="en-US" sz="3600" dirty="0"/>
              <a:t>Open the PDF in Adobe Photoshop. Go to File &gt; Save As. Under Format, select JPEG or TIFF. Choose a location and file name for your file and click Save. Click OK on the default save settings.</a:t>
            </a:r>
          </a:p>
          <a:p>
            <a:pPr marL="742950" indent="-742950">
              <a:buFont typeface="+mj-lt"/>
              <a:buAutoNum type="arabicPeriod"/>
            </a:pPr>
            <a:endParaRPr lang="en-US" sz="3600" dirty="0"/>
          </a:p>
          <a:p>
            <a:r>
              <a:rPr lang="en-US" sz="3600" dirty="0"/>
              <a:t>DO NOT SAVE TO A JPEG OR TIFF FROM POWERPOINT!</a:t>
            </a:r>
          </a:p>
        </p:txBody>
      </p:sp>
      <p:pic>
        <p:nvPicPr>
          <p:cNvPr id="34" name="Picture 33" descr="Ulogo_cmyk.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8" y="58777"/>
            <a:ext cx="7138662" cy="4911644"/>
          </a:xfrm>
          <a:prstGeom prst="rect">
            <a:avLst/>
          </a:prstGeom>
        </p:spPr>
      </p:pic>
      <p:sp>
        <p:nvSpPr>
          <p:cNvPr id="35" name="Rounded Rectangle 34"/>
          <p:cNvSpPr/>
          <p:nvPr/>
        </p:nvSpPr>
        <p:spPr>
          <a:xfrm>
            <a:off x="34290000" y="380999"/>
            <a:ext cx="7772400" cy="4331733"/>
          </a:xfrm>
          <a:prstGeom prst="round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7867" y="23318680"/>
            <a:ext cx="9489290" cy="920432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35201" y="14900315"/>
            <a:ext cx="14139704" cy="831620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63173" y="5195457"/>
            <a:ext cx="13091227" cy="9510954"/>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51901" y="708515"/>
            <a:ext cx="7986472" cy="3714638"/>
          </a:xfrm>
          <a:prstGeom prst="rect">
            <a:avLst/>
          </a:prstGeom>
        </p:spPr>
      </p:pic>
    </p:spTree>
    <p:extLst>
      <p:ext uri="{BB962C8B-B14F-4D97-AF65-F5344CB8AC3E}">
        <p14:creationId xmlns:p14="http://schemas.microsoft.com/office/powerpoint/2010/main" val="995827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198492E96F6ACC44BBBEB5EFA434EED1" ma:contentTypeVersion="1" ma:contentTypeDescription="Create a new document." ma:contentTypeScope="" ma:versionID="cf296b60bf990032323d1c6d41ae543b">
  <xsd:schema xmlns:xsd="http://www.w3.org/2001/XMLSchema" xmlns:xs="http://www.w3.org/2001/XMLSchema" xmlns:p="http://schemas.microsoft.com/office/2006/metadata/properties" xmlns:ns2="db534a5e-1222-4db9-a6da-47c142019016" targetNamespace="http://schemas.microsoft.com/office/2006/metadata/properties" ma:root="true" ma:fieldsID="491b76b6be48514c30ba3200299e7b7f" ns2:_="">
    <xsd:import namespace="db534a5e-1222-4db9-a6da-47c14201901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534a5e-1222-4db9-a6da-47c14201901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db534a5e-1222-4db9-a6da-47c142019016">RUP43XDAYXKA-2-4395</_dlc_DocId>
    <_dlc_DocIdUrl xmlns="db534a5e-1222-4db9-a6da-47c142019016">
      <Url>https://staffnet.library.utah.edu/personal/u0031319/_layouts/DocIdRedir.aspx?ID=RUP43XDAYXKA-2-4395</Url>
      <Description>RUP43XDAYXKA-2-4395</Description>
    </_dlc_DocIdUrl>
  </documentManagement>
</p:properties>
</file>

<file path=customXml/itemProps1.xml><?xml version="1.0" encoding="utf-8"?>
<ds:datastoreItem xmlns:ds="http://schemas.openxmlformats.org/officeDocument/2006/customXml" ds:itemID="{507C3C16-BC59-4883-ABE4-0911E3FE1B90}">
  <ds:schemaRefs>
    <ds:schemaRef ds:uri="http://schemas.microsoft.com/sharepoint/v3/contenttype/forms"/>
  </ds:schemaRefs>
</ds:datastoreItem>
</file>

<file path=customXml/itemProps2.xml><?xml version="1.0" encoding="utf-8"?>
<ds:datastoreItem xmlns:ds="http://schemas.openxmlformats.org/officeDocument/2006/customXml" ds:itemID="{CA62BF48-A576-4D85-A587-1744F931CE21}">
  <ds:schemaRefs>
    <ds:schemaRef ds:uri="http://schemas.microsoft.com/sharepoint/events"/>
  </ds:schemaRefs>
</ds:datastoreItem>
</file>

<file path=customXml/itemProps3.xml><?xml version="1.0" encoding="utf-8"?>
<ds:datastoreItem xmlns:ds="http://schemas.openxmlformats.org/officeDocument/2006/customXml" ds:itemID="{081FD53D-2ABA-4B69-925F-BDB723FA0A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534a5e-1222-4db9-a6da-47c142019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88DB492-5879-4998-90FC-E865BEF428C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b534a5e-1222-4db9-a6da-47c14201901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1357</TotalTime>
  <Words>1048</Words>
  <Application>Microsoft Macintosh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Daureen Nesdill</dc:creator>
  <cp:lastModifiedBy>Kyle Mackenzie Rehn</cp:lastModifiedBy>
  <cp:revision>95</cp:revision>
  <cp:lastPrinted>2012-09-24T20:01:25Z</cp:lastPrinted>
  <dcterms:created xsi:type="dcterms:W3CDTF">2012-09-24T21:07:13Z</dcterms:created>
  <dcterms:modified xsi:type="dcterms:W3CDTF">2017-04-14T03:52:29Z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a5f5662c-f3dc-4072-b087-e23b30a21571</vt:lpwstr>
  </property>
  <property fmtid="{D5CDD505-2E9C-101B-9397-08002B2CF9AE}" pid="3" name="ContentTypeId">
    <vt:lpwstr>0x010100198492E96F6ACC44BBBEB5EFA434EED1</vt:lpwstr>
  </property>
</Properties>
</file>