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84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22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31C9-4A94-48BF-BCEA-62671A8750E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0485EA0-2D9C-49FD-A051-24CDBB320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1F5A-E197-4C28-C483-CD678CBB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938" y="2395657"/>
            <a:ext cx="7652550" cy="9601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Drug Over Dose Analysis</a:t>
            </a:r>
          </a:p>
        </p:txBody>
      </p:sp>
    </p:spTree>
    <p:extLst>
      <p:ext uri="{BB962C8B-B14F-4D97-AF65-F5344CB8AC3E}">
        <p14:creationId xmlns:p14="http://schemas.microsoft.com/office/powerpoint/2010/main" val="40994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ED715-3D2B-4F3A-82AA-663789E1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272540"/>
            <a:ext cx="10149840" cy="497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73CA61-E8FA-FA6A-5DAC-EC156089A6ED}"/>
              </a:ext>
            </a:extLst>
          </p:cNvPr>
          <p:cNvSpPr txBox="1"/>
          <p:nvPr/>
        </p:nvSpPr>
        <p:spPr>
          <a:xfrm>
            <a:off x="85724" y="385495"/>
            <a:ext cx="113518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7)drug overdose death rates vary between males and females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371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CB20D-000A-E44C-4733-38CF2BB0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" y="1409700"/>
            <a:ext cx="9008745" cy="535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CFF65-B0BF-FF03-AEB7-96923F052F74}"/>
              </a:ext>
            </a:extLst>
          </p:cNvPr>
          <p:cNvSpPr txBox="1"/>
          <p:nvPr/>
        </p:nvSpPr>
        <p:spPr>
          <a:xfrm>
            <a:off x="363854" y="461695"/>
            <a:ext cx="10067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8)drug overdose death rates involving heroin differ between males and females?</a:t>
            </a:r>
          </a:p>
        </p:txBody>
      </p:sp>
    </p:spTree>
    <p:extLst>
      <p:ext uri="{BB962C8B-B14F-4D97-AF65-F5344CB8AC3E}">
        <p14:creationId xmlns:p14="http://schemas.microsoft.com/office/powerpoint/2010/main" val="300283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65216-A641-248B-4CC2-75FE8966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" y="1348740"/>
            <a:ext cx="8983028" cy="5166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B8CD9-75DD-A9A4-851F-BF5284FD58D7}"/>
              </a:ext>
            </a:extLst>
          </p:cNvPr>
          <p:cNvSpPr txBox="1"/>
          <p:nvPr/>
        </p:nvSpPr>
        <p:spPr>
          <a:xfrm>
            <a:off x="238124" y="210235"/>
            <a:ext cx="9370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9)top 5 age group has consistently shown the highest drug overdose death rates?</a:t>
            </a:r>
          </a:p>
        </p:txBody>
      </p:sp>
    </p:spTree>
    <p:extLst>
      <p:ext uri="{BB962C8B-B14F-4D97-AF65-F5344CB8AC3E}">
        <p14:creationId xmlns:p14="http://schemas.microsoft.com/office/powerpoint/2010/main" val="181146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374B7-A6EC-F276-683A-C9D680BF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8" y="952500"/>
            <a:ext cx="8119372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B2110-2668-5E9C-9F31-1B95F7AD55D8}"/>
              </a:ext>
            </a:extLst>
          </p:cNvPr>
          <p:cNvSpPr txBox="1"/>
          <p:nvPr/>
        </p:nvSpPr>
        <p:spPr>
          <a:xfrm>
            <a:off x="283844" y="202615"/>
            <a:ext cx="9286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10)Distribution of Estimates Across Different Units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203305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177C3-5E2D-3018-56EC-9C204DB4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280160"/>
            <a:ext cx="10759440" cy="529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D68E7-3B27-D7E0-FC3B-56AE231B7217}"/>
              </a:ext>
            </a:extLst>
          </p:cNvPr>
          <p:cNvSpPr txBox="1"/>
          <p:nvPr/>
        </p:nvSpPr>
        <p:spPr>
          <a:xfrm>
            <a:off x="106680" y="106680"/>
            <a:ext cx="117576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11)What are the top indicators by estimate, and how do they differ across different panels?</a:t>
            </a:r>
          </a:p>
        </p:txBody>
      </p:sp>
    </p:spTree>
    <p:extLst>
      <p:ext uri="{BB962C8B-B14F-4D97-AF65-F5344CB8AC3E}">
        <p14:creationId xmlns:p14="http://schemas.microsoft.com/office/powerpoint/2010/main" val="198618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CE00ED-43F1-C462-CA11-53ABF09E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822960"/>
            <a:ext cx="9944100" cy="5737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4A957-BE42-5529-274D-4033B09082A9}"/>
              </a:ext>
            </a:extLst>
          </p:cNvPr>
          <p:cNvSpPr txBox="1"/>
          <p:nvPr/>
        </p:nvSpPr>
        <p:spPr>
          <a:xfrm>
            <a:off x="121920" y="127754"/>
            <a:ext cx="10576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12)find out Drug Overdose Deaths by Age Group</a:t>
            </a:r>
          </a:p>
        </p:txBody>
      </p:sp>
    </p:spTree>
    <p:extLst>
      <p:ext uri="{BB962C8B-B14F-4D97-AF65-F5344CB8AC3E}">
        <p14:creationId xmlns:p14="http://schemas.microsoft.com/office/powerpoint/2010/main" val="352551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0838-86EE-E3FD-27DF-AFA3BDE2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BD7A-A9E0-F8A6-2E6F-492A6F422E58}"/>
              </a:ext>
            </a:extLst>
          </p:cNvPr>
          <p:cNvSpPr txBox="1"/>
          <p:nvPr/>
        </p:nvSpPr>
        <p:spPr>
          <a:xfrm>
            <a:off x="677334" y="2053858"/>
            <a:ext cx="8725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landscape of public health challenges, drug overdose incidents represent a pressing concern, necessitating a comprehensive understanding of the underlying trends and factors driving this crisis. The dataset at our disposal serves as a valuable resource for unraveling the complexities of drug overdose incidents, offering a structured framework for analysis and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3873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55A5-CCF4-1C47-D807-48092B2D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F295-3E18-7527-6F10-577BA0CD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780"/>
            <a:ext cx="9168002" cy="5410199"/>
          </a:xfrm>
        </p:spPr>
        <p:txBody>
          <a:bodyPr>
            <a:no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1. *INDICATOR*: This column likely represents the specific indicator or metric being measured or reported. It could be any quantitative or qualitative measure, such as population, income, employment rate,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.2. *PANEL*: The "PANEL" column might refer to a specific panel or group within the dataset. Panels are often used to organize and categorize data based on certain criteria or characteristics.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3. *PANEL_NUM*: This column may contain numerical identifiers corresponding to the panels mentioned in the "PANEL" column. Numerical identifiers are useful for data processing and analysis, especially when dealing with large datasets.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4. *UNIT*: The "UNIT" column indicates the unit of measurement associated with the data in the dataset. This could be units such as individuals, households, dollars, percentages, etc.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5. *UNIT_NUM*: Similar to the "PANEL_NUM" column, this column likely contains numerical identifiers corresponding to the units of measurement mentioned in the "UNIT" column.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6. *STUB_NAME*: The "STUB_NAME" column refers to the name of the stub, which typically represents a category or grouping of data in the dataset. Stubs are often used to organize data along one axis of a table or matrix.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7. *STUB_NAME_NUM*: This column likely contains numerical identifiers corresponding to the stub names mentioned in the "STUB_NAME" column. These numerical identifiers can facilitate data analysis and processing tasks.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8. *STUB_LABEL*: The "STUB_LABEL" column contains labels or descriptions associated with the stub names. These labels provide additional context or information about the categories represented by the stub names.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9. *STUB_LABEL_NUM*: Similar to the "STUB_NAME_NUM" column, this column contains numerical identifiers corresponding to the stub labels mentioned in the "STUB_LABEL" column.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10. *YEAR*: The "YEAR" column represents the specific year to which the data corresponds. This column is essential for temporal analysis and allows users to track changes over time.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11. *YEAR_NUM*: This column contains numerical identifiers corresponding to the years mentioned in the "YEAR" column. Numeric identifiers can aid in data manipulation and analysis tasks.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12. *AGE*: The "AGE" column likely refers to the age group or range to which the data pertains. Age groups are often used to segment and analyze data based on age demographics.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13. *AGE_NUM*: Similar to the "YEAR_NUM" column, this column contains numerical identifiers corresponding to the age groups mentioned in the "AGE" column.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14. *ESTIMATE*: The "ESTIMATE" column contains the estimated value or measurement for the indicator being reported. This column provides the primary data of interest for analysis and interpretation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7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7D466B-68DD-D104-DD9D-26D20EE8A4D8}"/>
              </a:ext>
            </a:extLst>
          </p:cNvPr>
          <p:cNvSpPr txBox="1"/>
          <p:nvPr/>
        </p:nvSpPr>
        <p:spPr>
          <a:xfrm>
            <a:off x="0" y="211574"/>
            <a:ext cx="952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1)count occurrences of each indicator for each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6547-1E80-EAAB-3B49-491E80FC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0558"/>
            <a:ext cx="9646920" cy="55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A4AD74-D191-70CC-BE9E-EC11053C96D3}"/>
              </a:ext>
            </a:extLst>
          </p:cNvPr>
          <p:cNvSpPr txBox="1"/>
          <p:nvPr/>
        </p:nvSpPr>
        <p:spPr>
          <a:xfrm>
            <a:off x="116205" y="112514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2)How many panels are there in the dataset?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3560-49D0-52CD-1FAB-B4EA3473808D}"/>
              </a:ext>
            </a:extLst>
          </p:cNvPr>
          <p:cNvSpPr txBox="1"/>
          <p:nvPr/>
        </p:nvSpPr>
        <p:spPr>
          <a:xfrm>
            <a:off x="116204" y="716280"/>
            <a:ext cx="9378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panels in the dataset: 6</a:t>
            </a:r>
          </a:p>
          <a:p>
            <a:endParaRPr lang="en-US" dirty="0"/>
          </a:p>
          <a:p>
            <a:r>
              <a:rPr lang="en-US" dirty="0"/>
              <a:t>All drug overdose deaths                                                         1037</a:t>
            </a:r>
          </a:p>
          <a:p>
            <a:r>
              <a:rPr lang="en-US" dirty="0"/>
              <a:t>Drug overdose deaths involving any opioid                                         997</a:t>
            </a:r>
          </a:p>
          <a:p>
            <a:r>
              <a:rPr lang="en-US" dirty="0"/>
              <a:t>Drug overdose deaths involving natural and semisynthetic opioids                  920</a:t>
            </a:r>
          </a:p>
          <a:p>
            <a:r>
              <a:rPr lang="en-US" dirty="0"/>
              <a:t>Drug overdose deaths involving other synthetic opioids (other than methadone)     736</a:t>
            </a:r>
          </a:p>
          <a:p>
            <a:r>
              <a:rPr lang="en-US" dirty="0"/>
              <a:t>Drug overdose deaths involving methadone                                          723</a:t>
            </a:r>
          </a:p>
          <a:p>
            <a:r>
              <a:rPr lang="en-US" dirty="0"/>
              <a:t>Drug overdose deaths involving heroin                                             704</a:t>
            </a:r>
          </a:p>
        </p:txBody>
      </p:sp>
    </p:spTree>
    <p:extLst>
      <p:ext uri="{BB962C8B-B14F-4D97-AF65-F5344CB8AC3E}">
        <p14:creationId xmlns:p14="http://schemas.microsoft.com/office/powerpoint/2010/main" val="36200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2871-B8F9-BE6C-A351-D8D5A1C21EFE}"/>
              </a:ext>
            </a:extLst>
          </p:cNvPr>
          <p:cNvSpPr txBox="1"/>
          <p:nvPr/>
        </p:nvSpPr>
        <p:spPr>
          <a:xfrm>
            <a:off x="0" y="83821"/>
            <a:ext cx="9646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3)What is the distribution of total deaths for each unit within the 'All drug overdose deaths' panel?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C0729-F17B-F7D8-D4C4-05A0E112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" y="1303020"/>
            <a:ext cx="979634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961C2-F63C-AF35-002B-6DC49690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80"/>
            <a:ext cx="9624060" cy="4937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1EB9BA-7E0A-E00A-F005-A4F185BAD7AE}"/>
              </a:ext>
            </a:extLst>
          </p:cNvPr>
          <p:cNvSpPr txBox="1"/>
          <p:nvPr/>
        </p:nvSpPr>
        <p:spPr>
          <a:xfrm>
            <a:off x="0" y="563880"/>
            <a:ext cx="11079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4)find out Total Deaths for Each STUB_NAME (Drug overdose deaths involving any opioid)</a:t>
            </a:r>
          </a:p>
        </p:txBody>
      </p:sp>
    </p:spTree>
    <p:extLst>
      <p:ext uri="{BB962C8B-B14F-4D97-AF65-F5344CB8AC3E}">
        <p14:creationId xmlns:p14="http://schemas.microsoft.com/office/powerpoint/2010/main" val="352863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35CE1-1217-1B0E-9FA2-AC3EE7E5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097280"/>
            <a:ext cx="9380220" cy="576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6A7F4-0F57-8118-0904-284CD0F01794}"/>
              </a:ext>
            </a:extLst>
          </p:cNvPr>
          <p:cNvSpPr txBox="1"/>
          <p:nvPr/>
        </p:nvSpPr>
        <p:spPr>
          <a:xfrm>
            <a:off x="184784" y="111175"/>
            <a:ext cx="113747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5)total deaths for each STUB_NAME within the 'Drug overdose deaths involving heroin' panel?</a:t>
            </a:r>
          </a:p>
        </p:txBody>
      </p:sp>
    </p:spTree>
    <p:extLst>
      <p:ext uri="{BB962C8B-B14F-4D97-AF65-F5344CB8AC3E}">
        <p14:creationId xmlns:p14="http://schemas.microsoft.com/office/powerpoint/2010/main" val="323989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024ED-1084-EA2C-7146-1990227C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623060"/>
            <a:ext cx="9904095" cy="508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8041B-B4B3-25E9-9C4B-1A275F683FD2}"/>
              </a:ext>
            </a:extLst>
          </p:cNvPr>
          <p:cNvSpPr txBox="1"/>
          <p:nvPr/>
        </p:nvSpPr>
        <p:spPr>
          <a:xfrm>
            <a:off x="85724" y="1056055"/>
            <a:ext cx="11047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6)What is the trend in drug overdose death rates from 1999 to 2018?</a:t>
            </a:r>
          </a:p>
        </p:txBody>
      </p:sp>
    </p:spTree>
    <p:extLst>
      <p:ext uri="{BB962C8B-B14F-4D97-AF65-F5344CB8AC3E}">
        <p14:creationId xmlns:p14="http://schemas.microsoft.com/office/powerpoint/2010/main" val="2390754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50</TotalTime>
  <Words>847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Drug Over Dose Analysis</vt:lpstr>
      <vt:lpstr>Introduction:</vt:lpstr>
      <vt:lpstr>Content: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Over Dose Analysis</dc:title>
  <dc:creator>vaishu Burange</dc:creator>
  <cp:lastModifiedBy>vaishu Burange</cp:lastModifiedBy>
  <cp:revision>2</cp:revision>
  <dcterms:created xsi:type="dcterms:W3CDTF">2024-03-31T07:34:15Z</dcterms:created>
  <dcterms:modified xsi:type="dcterms:W3CDTF">2024-03-31T08:24:40Z</dcterms:modified>
</cp:coreProperties>
</file>