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B22B454-BB42-43E5-9E08-5D5E8D53A9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48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57E69-BD15-4110-B920-B10E755A499C}"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382039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1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19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1193174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684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98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65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218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279364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57E69-BD15-4110-B920-B10E755A499C}"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2B454-BB42-43E5-9E08-5D5E8D53A9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34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57E69-BD15-4110-B920-B10E755A499C}"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314920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57E69-BD15-4110-B920-B10E755A499C}"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2B454-BB42-43E5-9E08-5D5E8D53A9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13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57E69-BD15-4110-B920-B10E755A499C}"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2B454-BB42-43E5-9E08-5D5E8D53A9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1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57E69-BD15-4110-B920-B10E755A499C}"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342922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57E69-BD15-4110-B920-B10E755A499C}"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2B454-BB42-43E5-9E08-5D5E8D53A9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07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57E69-BD15-4110-B920-B10E755A499C}"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2B454-BB42-43E5-9E08-5D5E8D53A9D3}" type="slidenum">
              <a:rPr lang="en-US" smtClean="0"/>
              <a:t>‹#›</a:t>
            </a:fld>
            <a:endParaRPr lang="en-US"/>
          </a:p>
        </p:txBody>
      </p:sp>
    </p:spTree>
    <p:extLst>
      <p:ext uri="{BB962C8B-B14F-4D97-AF65-F5344CB8AC3E}">
        <p14:creationId xmlns:p14="http://schemas.microsoft.com/office/powerpoint/2010/main" val="239630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857E69-BD15-4110-B920-B10E755A499C}" type="datetimeFigureOut">
              <a:rPr lang="en-US" smtClean="0"/>
              <a:t>3/31/2024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2B454-BB42-43E5-9E08-5D5E8D53A9D3}" type="slidenum">
              <a:rPr lang="en-US" smtClean="0"/>
              <a:t>‹#›</a:t>
            </a:fld>
            <a:endParaRPr lang="en-US"/>
          </a:p>
        </p:txBody>
      </p:sp>
    </p:spTree>
    <p:extLst>
      <p:ext uri="{BB962C8B-B14F-4D97-AF65-F5344CB8AC3E}">
        <p14:creationId xmlns:p14="http://schemas.microsoft.com/office/powerpoint/2010/main" val="16107151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8101-619E-71CE-C692-A058F7BCC326}"/>
              </a:ext>
            </a:extLst>
          </p:cNvPr>
          <p:cNvSpPr>
            <a:spLocks noGrp="1"/>
          </p:cNvSpPr>
          <p:nvPr>
            <p:ph type="ctrTitle"/>
          </p:nvPr>
        </p:nvSpPr>
        <p:spPr>
          <a:xfrm>
            <a:off x="2254928" y="1997476"/>
            <a:ext cx="7785717" cy="1202927"/>
          </a:xfrm>
        </p:spPr>
        <p:txBody>
          <a:bodyPr>
            <a:normAutofit/>
          </a:bodyPr>
          <a:lstStyle/>
          <a:p>
            <a:r>
              <a:rPr lang="en-US" dirty="0"/>
              <a:t>Electrical-vehicle Population</a:t>
            </a:r>
          </a:p>
        </p:txBody>
      </p:sp>
      <p:sp>
        <p:nvSpPr>
          <p:cNvPr id="3" name="Subtitle 2">
            <a:extLst>
              <a:ext uri="{FF2B5EF4-FFF2-40B4-BE49-F238E27FC236}">
                <a16:creationId xmlns:a16="http://schemas.microsoft.com/office/drawing/2014/main" id="{2F3EA75F-EFC3-A242-AEF1-E8A021799ABA}"/>
              </a:ext>
            </a:extLst>
          </p:cNvPr>
          <p:cNvSpPr>
            <a:spLocks noGrp="1"/>
          </p:cNvSpPr>
          <p:nvPr>
            <p:ph type="subTitle" idx="1"/>
          </p:nvPr>
        </p:nvSpPr>
        <p:spPr/>
        <p:txBody>
          <a:bodyPr>
            <a:normAutofit/>
          </a:bodyPr>
          <a:lstStyle/>
          <a:p>
            <a:r>
              <a:rPr lang="en-US" sz="5400" dirty="0"/>
              <a:t>Analysis</a:t>
            </a:r>
          </a:p>
        </p:txBody>
      </p:sp>
    </p:spTree>
    <p:extLst>
      <p:ext uri="{BB962C8B-B14F-4D97-AF65-F5344CB8AC3E}">
        <p14:creationId xmlns:p14="http://schemas.microsoft.com/office/powerpoint/2010/main" val="115730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C070-B361-3231-8DCE-51B1C9B9DA39}"/>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6)find out Top 10 Highest-Selling Electric Vehicle Models</a:t>
            </a:r>
          </a:p>
        </p:txBody>
      </p:sp>
      <p:pic>
        <p:nvPicPr>
          <p:cNvPr id="5" name="Content Placeholder 4">
            <a:extLst>
              <a:ext uri="{FF2B5EF4-FFF2-40B4-BE49-F238E27FC236}">
                <a16:creationId xmlns:a16="http://schemas.microsoft.com/office/drawing/2014/main" id="{9D46BD0B-9C22-FAAF-1C2D-5142430658AC}"/>
              </a:ext>
            </a:extLst>
          </p:cNvPr>
          <p:cNvPicPr>
            <a:picLocks noGrp="1" noChangeAspect="1"/>
          </p:cNvPicPr>
          <p:nvPr>
            <p:ph idx="1"/>
          </p:nvPr>
        </p:nvPicPr>
        <p:blipFill>
          <a:blip r:embed="rId2"/>
          <a:stretch>
            <a:fillRect/>
          </a:stretch>
        </p:blipFill>
        <p:spPr>
          <a:xfrm>
            <a:off x="5521911" y="2405849"/>
            <a:ext cx="6010182" cy="3781887"/>
          </a:xfrm>
        </p:spPr>
      </p:pic>
      <p:sp>
        <p:nvSpPr>
          <p:cNvPr id="11" name="TextBox 10">
            <a:extLst>
              <a:ext uri="{FF2B5EF4-FFF2-40B4-BE49-F238E27FC236}">
                <a16:creationId xmlns:a16="http://schemas.microsoft.com/office/drawing/2014/main" id="{030BA23A-561E-F07F-3B63-A949D31A792B}"/>
              </a:ext>
            </a:extLst>
          </p:cNvPr>
          <p:cNvSpPr txBox="1"/>
          <p:nvPr/>
        </p:nvSpPr>
        <p:spPr>
          <a:xfrm>
            <a:off x="722051" y="2828835"/>
            <a:ext cx="4933025" cy="2308324"/>
          </a:xfrm>
          <a:prstGeom prst="rect">
            <a:avLst/>
          </a:prstGeom>
          <a:noFill/>
        </p:spPr>
        <p:txBody>
          <a:bodyPr wrap="square">
            <a:spAutoFit/>
          </a:bodyPr>
          <a:lstStyle/>
          <a:p>
            <a:r>
              <a:rPr lang="en-US" b="1" dirty="0"/>
              <a:t>Conclusion:</a:t>
            </a:r>
          </a:p>
          <a:p>
            <a:endParaRPr lang="en-US" dirty="0"/>
          </a:p>
          <a:p>
            <a:r>
              <a:rPr lang="en-US" dirty="0"/>
              <a:t>The Model Y is the highest-selling electric vehicle model, with 35,921 units sold.</a:t>
            </a:r>
          </a:p>
          <a:p>
            <a:r>
              <a:rPr lang="en-US" dirty="0"/>
              <a:t>Following closely behind is the Model 3, with 30,009 units sold.</a:t>
            </a:r>
          </a:p>
          <a:p>
            <a:r>
              <a:rPr lang="en-US" dirty="0"/>
              <a:t>The Leaf takes the third position with 13,352 units sold.</a:t>
            </a:r>
          </a:p>
        </p:txBody>
      </p:sp>
    </p:spTree>
    <p:extLst>
      <p:ext uri="{BB962C8B-B14F-4D97-AF65-F5344CB8AC3E}">
        <p14:creationId xmlns:p14="http://schemas.microsoft.com/office/powerpoint/2010/main" val="12579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5AAE-BB5D-0DDD-614A-8DFFD1404467}"/>
              </a:ext>
            </a:extLst>
          </p:cNvPr>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7)What are the unique makes present in battery electric vehicles (BEVs), and how many different makes are there in total?</a:t>
            </a:r>
          </a:p>
        </p:txBody>
      </p:sp>
      <p:sp>
        <p:nvSpPr>
          <p:cNvPr id="3" name="Content Placeholder 2">
            <a:extLst>
              <a:ext uri="{FF2B5EF4-FFF2-40B4-BE49-F238E27FC236}">
                <a16:creationId xmlns:a16="http://schemas.microsoft.com/office/drawing/2014/main" id="{9D32B83D-A010-20EF-BAC9-8C43367244A4}"/>
              </a:ext>
            </a:extLst>
          </p:cNvPr>
          <p:cNvSpPr>
            <a:spLocks noGrp="1"/>
          </p:cNvSpPr>
          <p:nvPr>
            <p:ph idx="1"/>
          </p:nvPr>
        </p:nvSpPr>
        <p:spPr/>
        <p:txBody>
          <a:bodyPr>
            <a:normAutofit fontScale="85000" lnSpcReduction="10000"/>
          </a:bodyPr>
          <a:lstStyle/>
          <a:p>
            <a:pPr marL="0" indent="0">
              <a:buNone/>
            </a:pPr>
            <a:r>
              <a:rPr lang="en-US" b="1" dirty="0"/>
              <a:t>Makes in Battery Electric Vehicles:</a:t>
            </a:r>
          </a:p>
          <a:p>
            <a:pPr marL="0" indent="0">
              <a:buNone/>
            </a:pPr>
            <a:r>
              <a:rPr lang="en-US" b="1" dirty="0"/>
              <a:t>Total : 31</a:t>
            </a:r>
          </a:p>
          <a:p>
            <a:pPr marL="0" indent="0">
              <a:buNone/>
            </a:pPr>
            <a:r>
              <a:rPr lang="en-US" dirty="0"/>
              <a:t>['TESLA' 'NISSAN' 'CHEVROLET' 'AUDI' 'KIA' 'SMART' 'VOLKSWAGEN' 'RIVIAN'</a:t>
            </a:r>
          </a:p>
          <a:p>
            <a:pPr marL="0" indent="0">
              <a:buNone/>
            </a:pPr>
            <a:r>
              <a:rPr lang="en-US" dirty="0"/>
              <a:t> 'TOYOTA' 'HYUNDAI' 'FIAT' 'FORD' 'VOLVO' 'MERCEDES-BENZ' 'SUBARU' 'BMW'</a:t>
            </a:r>
          </a:p>
          <a:p>
            <a:pPr marL="0" indent="0">
              <a:buNone/>
            </a:pPr>
            <a:r>
              <a:rPr lang="en-US" dirty="0"/>
              <a:t> 'JAGUAR' 'POLESTAR' 'PORSCHE' 'MINI' 'LUCID' 'MITSUBISHI' 'CADILLAC'</a:t>
            </a:r>
          </a:p>
          <a:p>
            <a:pPr marL="0" indent="0">
              <a:buNone/>
            </a:pPr>
            <a:r>
              <a:rPr lang="en-US" dirty="0"/>
              <a:t> 'FISKER' 'LEXUS' 'GENESIS' 'TH!NK' 'GMC' 'MAZDA' 'AZURE DYNAMICS'</a:t>
            </a:r>
          </a:p>
          <a:p>
            <a:pPr marL="0" indent="0">
              <a:buNone/>
            </a:pPr>
            <a:r>
              <a:rPr lang="en-US" dirty="0"/>
              <a:t> 'ROLLS ROYCE’]</a:t>
            </a:r>
          </a:p>
        </p:txBody>
      </p:sp>
    </p:spTree>
    <p:extLst>
      <p:ext uri="{BB962C8B-B14F-4D97-AF65-F5344CB8AC3E}">
        <p14:creationId xmlns:p14="http://schemas.microsoft.com/office/powerpoint/2010/main" val="5061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0B81-0578-8F30-0892-9FF04EB43C34}"/>
              </a:ext>
            </a:extLst>
          </p:cNvPr>
          <p:cNvSpPr>
            <a:spLocks noGrp="1"/>
          </p:cNvSpPr>
          <p:nvPr>
            <p:ph type="title"/>
          </p:nvPr>
        </p:nvSpPr>
        <p:spPr>
          <a:xfrm>
            <a:off x="739805" y="758041"/>
            <a:ext cx="10783409" cy="1337090"/>
          </a:xfrm>
        </p:spPr>
        <p:txBody>
          <a:bodyPr>
            <a:noAutofit/>
          </a:bodyPr>
          <a:lstStyle/>
          <a:p>
            <a:r>
              <a:rPr lang="en-US" sz="3200" dirty="0">
                <a:latin typeface="Arial" panose="020B0604020202020204" pitchFamily="34" charset="0"/>
                <a:cs typeface="Arial" panose="020B0604020202020204" pitchFamily="34" charset="0"/>
              </a:rPr>
              <a:t>8)What is the maximum electrical range of each Tesla model, and how does it vary across different Tesla models?</a:t>
            </a:r>
          </a:p>
        </p:txBody>
      </p:sp>
      <p:sp>
        <p:nvSpPr>
          <p:cNvPr id="9" name="TextBox 8">
            <a:extLst>
              <a:ext uri="{FF2B5EF4-FFF2-40B4-BE49-F238E27FC236}">
                <a16:creationId xmlns:a16="http://schemas.microsoft.com/office/drawing/2014/main" id="{883172A9-7135-BB7C-68CA-A49C9CCC3836}"/>
              </a:ext>
            </a:extLst>
          </p:cNvPr>
          <p:cNvSpPr txBox="1"/>
          <p:nvPr/>
        </p:nvSpPr>
        <p:spPr>
          <a:xfrm>
            <a:off x="739807" y="2683639"/>
            <a:ext cx="4998967" cy="3416320"/>
          </a:xfrm>
          <a:prstGeom prst="rect">
            <a:avLst/>
          </a:prstGeom>
          <a:noFill/>
        </p:spPr>
        <p:txBody>
          <a:bodyPr wrap="square">
            <a:spAutoFit/>
          </a:bodyPr>
          <a:lstStyle/>
          <a:p>
            <a:r>
              <a:rPr lang="en-US" b="1" dirty="0"/>
              <a:t>Conclusion:</a:t>
            </a:r>
          </a:p>
          <a:p>
            <a:endParaRPr lang="en-US" dirty="0"/>
          </a:p>
          <a:p>
            <a:r>
              <a:rPr lang="en-US" dirty="0"/>
              <a:t>The Model S has the highest maximum electrical range among Tesla models, with a range of 337 miles.</a:t>
            </a:r>
          </a:p>
          <a:p>
            <a:r>
              <a:rPr lang="en-US" dirty="0"/>
              <a:t>It is followed by Model 3 with a maximum range of 322 miles, showcasing its efficiency and performance.</a:t>
            </a:r>
          </a:p>
          <a:p>
            <a:r>
              <a:rPr lang="en-US" dirty="0"/>
              <a:t>The Model X and Model Y have slightly lower ranges compared to the Model S and Model 3, with ranges of 293 miles and 291 miles, respectively.</a:t>
            </a:r>
          </a:p>
          <a:p>
            <a:r>
              <a:rPr lang="en-US" dirty="0"/>
              <a:t>The Roadster, although having a lower range compared to other Tesla models, still offers a respectable maximum range of 245 miles.</a:t>
            </a:r>
          </a:p>
        </p:txBody>
      </p:sp>
      <p:pic>
        <p:nvPicPr>
          <p:cNvPr id="13" name="Picture 12">
            <a:extLst>
              <a:ext uri="{FF2B5EF4-FFF2-40B4-BE49-F238E27FC236}">
                <a16:creationId xmlns:a16="http://schemas.microsoft.com/office/drawing/2014/main" id="{E966E0CC-CB1D-59C8-1419-C4035597EC5D}"/>
              </a:ext>
            </a:extLst>
          </p:cNvPr>
          <p:cNvPicPr>
            <a:picLocks noChangeAspect="1"/>
          </p:cNvPicPr>
          <p:nvPr/>
        </p:nvPicPr>
        <p:blipFill>
          <a:blip r:embed="rId2"/>
          <a:stretch>
            <a:fillRect/>
          </a:stretch>
        </p:blipFill>
        <p:spPr>
          <a:xfrm>
            <a:off x="5601809" y="2485747"/>
            <a:ext cx="5672831" cy="3753127"/>
          </a:xfrm>
          <a:prstGeom prst="rect">
            <a:avLst/>
          </a:prstGeom>
        </p:spPr>
      </p:pic>
    </p:spTree>
    <p:extLst>
      <p:ext uri="{BB962C8B-B14F-4D97-AF65-F5344CB8AC3E}">
        <p14:creationId xmlns:p14="http://schemas.microsoft.com/office/powerpoint/2010/main" val="147900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C609-97E1-98BB-41B4-A5820133AFB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9)Total Tesla Vehicles by Model in 2020</a:t>
            </a:r>
          </a:p>
        </p:txBody>
      </p:sp>
      <p:sp>
        <p:nvSpPr>
          <p:cNvPr id="9" name="TextBox 8">
            <a:extLst>
              <a:ext uri="{FF2B5EF4-FFF2-40B4-BE49-F238E27FC236}">
                <a16:creationId xmlns:a16="http://schemas.microsoft.com/office/drawing/2014/main" id="{F948317C-EFB2-9755-072C-28D44CF99DCD}"/>
              </a:ext>
            </a:extLst>
          </p:cNvPr>
          <p:cNvSpPr txBox="1"/>
          <p:nvPr/>
        </p:nvSpPr>
        <p:spPr>
          <a:xfrm>
            <a:off x="714653" y="2494625"/>
            <a:ext cx="5072667" cy="2585323"/>
          </a:xfrm>
          <a:prstGeom prst="rect">
            <a:avLst/>
          </a:prstGeom>
          <a:noFill/>
        </p:spPr>
        <p:txBody>
          <a:bodyPr wrap="square">
            <a:spAutoFit/>
          </a:bodyPr>
          <a:lstStyle/>
          <a:p>
            <a:endParaRPr lang="en-US" dirty="0"/>
          </a:p>
          <a:p>
            <a:r>
              <a:rPr lang="en-US" b="1" dirty="0"/>
              <a:t>Conclusion:</a:t>
            </a:r>
          </a:p>
          <a:p>
            <a:r>
              <a:rPr lang="en-US" dirty="0"/>
              <a:t>Model 3 had the highest sales, with 3,607 vehicles sold, indicating its popularity among consumers.</a:t>
            </a:r>
          </a:p>
          <a:p>
            <a:r>
              <a:rPr lang="en-US" dirty="0"/>
              <a:t>Model Y followed closely behind with 2,369 units sold, reflecting its growing demand since its introduction.</a:t>
            </a:r>
          </a:p>
          <a:p>
            <a:r>
              <a:rPr lang="en-US" dirty="0"/>
              <a:t>Model X and Model S had lower sales compared to Model 3 and Model Y, with 694 and 407 units sold, respectively.</a:t>
            </a:r>
          </a:p>
        </p:txBody>
      </p:sp>
      <p:pic>
        <p:nvPicPr>
          <p:cNvPr id="11" name="Picture 10">
            <a:extLst>
              <a:ext uri="{FF2B5EF4-FFF2-40B4-BE49-F238E27FC236}">
                <a16:creationId xmlns:a16="http://schemas.microsoft.com/office/drawing/2014/main" id="{4E605A08-CE98-F331-BA9E-166823A68D30}"/>
              </a:ext>
            </a:extLst>
          </p:cNvPr>
          <p:cNvPicPr>
            <a:picLocks noChangeAspect="1"/>
          </p:cNvPicPr>
          <p:nvPr/>
        </p:nvPicPr>
        <p:blipFill>
          <a:blip r:embed="rId2"/>
          <a:stretch>
            <a:fillRect/>
          </a:stretch>
        </p:blipFill>
        <p:spPr>
          <a:xfrm>
            <a:off x="5948038" y="2494625"/>
            <a:ext cx="5529307" cy="3613212"/>
          </a:xfrm>
          <a:prstGeom prst="rect">
            <a:avLst/>
          </a:prstGeom>
        </p:spPr>
      </p:pic>
    </p:spTree>
    <p:extLst>
      <p:ext uri="{BB962C8B-B14F-4D97-AF65-F5344CB8AC3E}">
        <p14:creationId xmlns:p14="http://schemas.microsoft.com/office/powerpoint/2010/main" val="199659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C53C4C-089D-2BE1-2F0E-ABE77C59F8DA}"/>
              </a:ext>
            </a:extLst>
          </p:cNvPr>
          <p:cNvSpPr txBox="1"/>
          <p:nvPr/>
        </p:nvSpPr>
        <p:spPr>
          <a:xfrm>
            <a:off x="732407" y="755472"/>
            <a:ext cx="10542234" cy="1077218"/>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10)Top 10 Cities with the Highest Number of Electric Vehicle Sales</a:t>
            </a:r>
          </a:p>
        </p:txBody>
      </p:sp>
      <p:pic>
        <p:nvPicPr>
          <p:cNvPr id="9" name="Picture 8">
            <a:extLst>
              <a:ext uri="{FF2B5EF4-FFF2-40B4-BE49-F238E27FC236}">
                <a16:creationId xmlns:a16="http://schemas.microsoft.com/office/drawing/2014/main" id="{A590E395-F061-5526-6D68-0E9270FB8EEB}"/>
              </a:ext>
            </a:extLst>
          </p:cNvPr>
          <p:cNvPicPr>
            <a:picLocks noChangeAspect="1"/>
          </p:cNvPicPr>
          <p:nvPr/>
        </p:nvPicPr>
        <p:blipFill>
          <a:blip r:embed="rId2"/>
          <a:stretch>
            <a:fillRect/>
          </a:stretch>
        </p:blipFill>
        <p:spPr>
          <a:xfrm>
            <a:off x="4483223" y="2494625"/>
            <a:ext cx="7013360" cy="3744250"/>
          </a:xfrm>
          <a:prstGeom prst="rect">
            <a:avLst/>
          </a:prstGeom>
        </p:spPr>
      </p:pic>
      <p:sp>
        <p:nvSpPr>
          <p:cNvPr id="17" name="TextBox 16">
            <a:extLst>
              <a:ext uri="{FF2B5EF4-FFF2-40B4-BE49-F238E27FC236}">
                <a16:creationId xmlns:a16="http://schemas.microsoft.com/office/drawing/2014/main" id="{5AABC239-DDCB-F5F4-04A6-42B4D69D05BC}"/>
              </a:ext>
            </a:extLst>
          </p:cNvPr>
          <p:cNvSpPr txBox="1"/>
          <p:nvPr/>
        </p:nvSpPr>
        <p:spPr>
          <a:xfrm>
            <a:off x="695418" y="2494625"/>
            <a:ext cx="3787806" cy="3693319"/>
          </a:xfrm>
          <a:prstGeom prst="rect">
            <a:avLst/>
          </a:prstGeom>
          <a:noFill/>
        </p:spPr>
        <p:txBody>
          <a:bodyPr wrap="square">
            <a:spAutoFit/>
          </a:bodyPr>
          <a:lstStyle/>
          <a:p>
            <a:r>
              <a:rPr lang="en-US" b="1" dirty="0"/>
              <a:t>Conclusion:</a:t>
            </a:r>
          </a:p>
          <a:p>
            <a:r>
              <a:rPr lang="en-US" dirty="0"/>
              <a:t>Seattle leads by a significant margin in electric vehicle sales, indicating strong adoption and infrastructure support for EVs.</a:t>
            </a:r>
          </a:p>
          <a:p>
            <a:r>
              <a:rPr lang="en-US" dirty="0"/>
              <a:t>Other cities in the top 10 also show considerable EV adoption, with Bellevue, Redmond, and Vancouver following Seattle closely.</a:t>
            </a:r>
          </a:p>
          <a:p>
            <a:r>
              <a:rPr lang="en-US" dirty="0"/>
              <a:t>Smaller cities like Olympia and Tacoma also contribute to the overall EV sales, showcasing a distributed pattern of adoption across the region.</a:t>
            </a:r>
          </a:p>
        </p:txBody>
      </p:sp>
    </p:spTree>
    <p:extLst>
      <p:ext uri="{BB962C8B-B14F-4D97-AF65-F5344CB8AC3E}">
        <p14:creationId xmlns:p14="http://schemas.microsoft.com/office/powerpoint/2010/main" val="227190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F5C1E7-60CF-1E2F-9D40-CFAEF8D153E5}"/>
              </a:ext>
            </a:extLst>
          </p:cNvPr>
          <p:cNvSpPr txBox="1"/>
          <p:nvPr/>
        </p:nvSpPr>
        <p:spPr>
          <a:xfrm>
            <a:off x="670263" y="719961"/>
            <a:ext cx="10648765" cy="1077218"/>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11)What is the distribution of Clean Alternative Fuel Vehicle (CAFV) eligibility among Tesla vehicles?</a:t>
            </a:r>
          </a:p>
        </p:txBody>
      </p:sp>
      <p:pic>
        <p:nvPicPr>
          <p:cNvPr id="11" name="Picture 10">
            <a:extLst>
              <a:ext uri="{FF2B5EF4-FFF2-40B4-BE49-F238E27FC236}">
                <a16:creationId xmlns:a16="http://schemas.microsoft.com/office/drawing/2014/main" id="{785E07BB-6C99-BB67-64C7-81C40812D1DA}"/>
              </a:ext>
            </a:extLst>
          </p:cNvPr>
          <p:cNvPicPr>
            <a:picLocks noChangeAspect="1"/>
          </p:cNvPicPr>
          <p:nvPr/>
        </p:nvPicPr>
        <p:blipFill>
          <a:blip r:embed="rId2"/>
          <a:stretch>
            <a:fillRect/>
          </a:stretch>
        </p:blipFill>
        <p:spPr>
          <a:xfrm>
            <a:off x="5255581" y="2361460"/>
            <a:ext cx="6233543" cy="3776579"/>
          </a:xfrm>
          <a:prstGeom prst="rect">
            <a:avLst/>
          </a:prstGeom>
        </p:spPr>
      </p:pic>
      <p:sp>
        <p:nvSpPr>
          <p:cNvPr id="15" name="TextBox 14">
            <a:extLst>
              <a:ext uri="{FF2B5EF4-FFF2-40B4-BE49-F238E27FC236}">
                <a16:creationId xmlns:a16="http://schemas.microsoft.com/office/drawing/2014/main" id="{BAC0F4F8-BDBA-782E-90F7-5D64C473F10D}"/>
              </a:ext>
            </a:extLst>
          </p:cNvPr>
          <p:cNvSpPr txBox="1"/>
          <p:nvPr/>
        </p:nvSpPr>
        <p:spPr>
          <a:xfrm>
            <a:off x="838940" y="2495423"/>
            <a:ext cx="4230210" cy="2585323"/>
          </a:xfrm>
          <a:prstGeom prst="rect">
            <a:avLst/>
          </a:prstGeom>
          <a:noFill/>
        </p:spPr>
        <p:txBody>
          <a:bodyPr wrap="square">
            <a:spAutoFit/>
          </a:bodyPr>
          <a:lstStyle/>
          <a:p>
            <a:r>
              <a:rPr lang="en-US" b="1" dirty="0"/>
              <a:t>Conclusion:</a:t>
            </a:r>
          </a:p>
          <a:p>
            <a:endParaRPr lang="en-US" dirty="0"/>
          </a:p>
          <a:p>
            <a:r>
              <a:rPr lang="en-US" dirty="0"/>
              <a:t>A significant portion of Tesla vehicles (53,969) have unknown CAFV eligibility status due to unexplored battery range research.</a:t>
            </a:r>
          </a:p>
          <a:p>
            <a:r>
              <a:rPr lang="en-US" dirty="0"/>
              <a:t>However, a considerable number of Tesla vehicles (25,502) are eligible for Clean Alternative Fuel </a:t>
            </a:r>
          </a:p>
        </p:txBody>
      </p:sp>
    </p:spTree>
    <p:extLst>
      <p:ext uri="{BB962C8B-B14F-4D97-AF65-F5344CB8AC3E}">
        <p14:creationId xmlns:p14="http://schemas.microsoft.com/office/powerpoint/2010/main" val="404134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B08A91-88F9-09BE-7B33-D8CBC0B69469}"/>
              </a:ext>
            </a:extLst>
          </p:cNvPr>
          <p:cNvSpPr txBox="1"/>
          <p:nvPr/>
        </p:nvSpPr>
        <p:spPr>
          <a:xfrm>
            <a:off x="732408" y="734173"/>
            <a:ext cx="10497844"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12)top 5 BMW models with the highest electrical range</a:t>
            </a:r>
          </a:p>
        </p:txBody>
      </p:sp>
      <p:pic>
        <p:nvPicPr>
          <p:cNvPr id="9" name="Picture 8">
            <a:extLst>
              <a:ext uri="{FF2B5EF4-FFF2-40B4-BE49-F238E27FC236}">
                <a16:creationId xmlns:a16="http://schemas.microsoft.com/office/drawing/2014/main" id="{171470D1-7BC4-77EF-D737-62854B819BDF}"/>
              </a:ext>
            </a:extLst>
          </p:cNvPr>
          <p:cNvPicPr>
            <a:picLocks noChangeAspect="1"/>
          </p:cNvPicPr>
          <p:nvPr/>
        </p:nvPicPr>
        <p:blipFill>
          <a:blip r:embed="rId2"/>
          <a:stretch>
            <a:fillRect/>
          </a:stretch>
        </p:blipFill>
        <p:spPr>
          <a:xfrm>
            <a:off x="4483223" y="1393793"/>
            <a:ext cx="6986727" cy="4845081"/>
          </a:xfrm>
          <a:prstGeom prst="rect">
            <a:avLst/>
          </a:prstGeom>
        </p:spPr>
      </p:pic>
      <p:sp>
        <p:nvSpPr>
          <p:cNvPr id="13" name="TextBox 12">
            <a:extLst>
              <a:ext uri="{FF2B5EF4-FFF2-40B4-BE49-F238E27FC236}">
                <a16:creationId xmlns:a16="http://schemas.microsoft.com/office/drawing/2014/main" id="{00EC754F-D924-D648-9B12-9A7D45531366}"/>
              </a:ext>
            </a:extLst>
          </p:cNvPr>
          <p:cNvSpPr txBox="1"/>
          <p:nvPr/>
        </p:nvSpPr>
        <p:spPr>
          <a:xfrm>
            <a:off x="847818" y="2690336"/>
            <a:ext cx="3635405" cy="2862322"/>
          </a:xfrm>
          <a:prstGeom prst="rect">
            <a:avLst/>
          </a:prstGeom>
          <a:noFill/>
        </p:spPr>
        <p:txBody>
          <a:bodyPr wrap="square">
            <a:spAutoFit/>
          </a:bodyPr>
          <a:lstStyle/>
          <a:p>
            <a:r>
              <a:rPr lang="en-US" b="1" dirty="0"/>
              <a:t>Conclusion:</a:t>
            </a:r>
          </a:p>
          <a:p>
            <a:pPr marL="285750" indent="-285750">
              <a:buFont typeface="Arial" panose="020B0604020202020204" pitchFamily="34" charset="0"/>
              <a:buChar char="•"/>
            </a:pPr>
            <a:r>
              <a:rPr lang="en-US" dirty="0"/>
              <a:t>The i3 model from BMW leads by a significant margin with an electrical range of 153.</a:t>
            </a:r>
          </a:p>
          <a:p>
            <a:pPr marL="285750" indent="-285750">
              <a:buFont typeface="Arial" panose="020B0604020202020204" pitchFamily="34" charset="0"/>
              <a:buChar char="•"/>
            </a:pPr>
            <a:r>
              <a:rPr lang="en-US" dirty="0"/>
              <a:t>Other BMW models such as X5, XM, 330e, and 530e also offer notable electrical ranges, indicating BMW's commitment to providing diverse electric vehicle options with competitive ranges.</a:t>
            </a:r>
          </a:p>
        </p:txBody>
      </p:sp>
    </p:spTree>
    <p:extLst>
      <p:ext uri="{BB962C8B-B14F-4D97-AF65-F5344CB8AC3E}">
        <p14:creationId xmlns:p14="http://schemas.microsoft.com/office/powerpoint/2010/main" val="366602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DECDAD-E8A5-D181-2217-6FFBA87DB93A}"/>
              </a:ext>
            </a:extLst>
          </p:cNvPr>
          <p:cNvSpPr txBox="1"/>
          <p:nvPr/>
        </p:nvSpPr>
        <p:spPr>
          <a:xfrm>
            <a:off x="643630" y="654273"/>
            <a:ext cx="10169371"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13)Analyze BMW's year-wise sales</a:t>
            </a:r>
          </a:p>
        </p:txBody>
      </p:sp>
      <p:pic>
        <p:nvPicPr>
          <p:cNvPr id="9" name="Picture 8">
            <a:extLst>
              <a:ext uri="{FF2B5EF4-FFF2-40B4-BE49-F238E27FC236}">
                <a16:creationId xmlns:a16="http://schemas.microsoft.com/office/drawing/2014/main" id="{8C153475-0C16-9BEB-6316-2BCDCB2232B1}"/>
              </a:ext>
            </a:extLst>
          </p:cNvPr>
          <p:cNvPicPr>
            <a:picLocks noChangeAspect="1"/>
          </p:cNvPicPr>
          <p:nvPr/>
        </p:nvPicPr>
        <p:blipFill>
          <a:blip r:embed="rId2"/>
          <a:stretch>
            <a:fillRect/>
          </a:stretch>
        </p:blipFill>
        <p:spPr>
          <a:xfrm>
            <a:off x="4838329" y="1239048"/>
            <a:ext cx="6640497" cy="4995064"/>
          </a:xfrm>
          <a:prstGeom prst="rect">
            <a:avLst/>
          </a:prstGeom>
        </p:spPr>
      </p:pic>
      <p:sp>
        <p:nvSpPr>
          <p:cNvPr id="13" name="TextBox 12">
            <a:extLst>
              <a:ext uri="{FF2B5EF4-FFF2-40B4-BE49-F238E27FC236}">
                <a16:creationId xmlns:a16="http://schemas.microsoft.com/office/drawing/2014/main" id="{A5914BA1-E3E2-1194-C663-C9EB01F62EAC}"/>
              </a:ext>
            </a:extLst>
          </p:cNvPr>
          <p:cNvSpPr txBox="1"/>
          <p:nvPr/>
        </p:nvSpPr>
        <p:spPr>
          <a:xfrm>
            <a:off x="713174" y="2972047"/>
            <a:ext cx="4125155" cy="2585323"/>
          </a:xfrm>
          <a:prstGeom prst="rect">
            <a:avLst/>
          </a:prstGeom>
          <a:noFill/>
        </p:spPr>
        <p:txBody>
          <a:bodyPr wrap="square">
            <a:spAutoFit/>
          </a:bodyPr>
          <a:lstStyle/>
          <a:p>
            <a:r>
              <a:rPr lang="en-US" b="1" dirty="0"/>
              <a:t>Conclusion:</a:t>
            </a:r>
          </a:p>
          <a:p>
            <a:pPr marL="285750" indent="-285750">
              <a:buFont typeface="Arial" panose="020B0604020202020204" pitchFamily="34" charset="0"/>
              <a:buChar char="•"/>
            </a:pPr>
            <a:r>
              <a:rPr lang="en-US" dirty="0"/>
              <a:t>2023 marks the peak year for BMW sales with 1680 units sold.</a:t>
            </a:r>
          </a:p>
          <a:p>
            <a:pPr marL="285750" indent="-285750">
              <a:buFont typeface="Arial" panose="020B0604020202020204" pitchFamily="34" charset="0"/>
              <a:buChar char="•"/>
            </a:pPr>
            <a:r>
              <a:rPr lang="en-US" dirty="0"/>
              <a:t>Following closely behind is 2024 with 1175 units sold, suggesting sustained high sales volumes.</a:t>
            </a:r>
          </a:p>
          <a:p>
            <a:pPr marL="285750" indent="-285750">
              <a:buFont typeface="Arial" panose="020B0604020202020204" pitchFamily="34" charset="0"/>
              <a:buChar char="•"/>
            </a:pPr>
            <a:r>
              <a:rPr lang="en-US" dirty="0"/>
              <a:t>2019 and 2020 experienced relatively lower sales volumes with 327 and 190 units sold, respectively.</a:t>
            </a:r>
          </a:p>
        </p:txBody>
      </p:sp>
    </p:spTree>
    <p:extLst>
      <p:ext uri="{BB962C8B-B14F-4D97-AF65-F5344CB8AC3E}">
        <p14:creationId xmlns:p14="http://schemas.microsoft.com/office/powerpoint/2010/main" val="27939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096089-39F1-AEB4-5377-CEAACF7CDAD0}"/>
              </a:ext>
            </a:extLst>
          </p:cNvPr>
          <p:cNvSpPr txBox="1"/>
          <p:nvPr/>
        </p:nvSpPr>
        <p:spPr>
          <a:xfrm>
            <a:off x="670263" y="680907"/>
            <a:ext cx="10338047"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14)Analyze FORD's year-wise sales</a:t>
            </a:r>
          </a:p>
        </p:txBody>
      </p:sp>
      <p:pic>
        <p:nvPicPr>
          <p:cNvPr id="9" name="Picture 8">
            <a:extLst>
              <a:ext uri="{FF2B5EF4-FFF2-40B4-BE49-F238E27FC236}">
                <a16:creationId xmlns:a16="http://schemas.microsoft.com/office/drawing/2014/main" id="{C950DCAA-2FC4-4F8E-883B-39FC04B18628}"/>
              </a:ext>
            </a:extLst>
          </p:cNvPr>
          <p:cNvPicPr>
            <a:picLocks noChangeAspect="1"/>
          </p:cNvPicPr>
          <p:nvPr/>
        </p:nvPicPr>
        <p:blipFill>
          <a:blip r:embed="rId2"/>
          <a:stretch>
            <a:fillRect/>
          </a:stretch>
        </p:blipFill>
        <p:spPr>
          <a:xfrm>
            <a:off x="4394447" y="1349406"/>
            <a:ext cx="6968969" cy="4884706"/>
          </a:xfrm>
          <a:prstGeom prst="rect">
            <a:avLst/>
          </a:prstGeom>
        </p:spPr>
      </p:pic>
      <p:sp>
        <p:nvSpPr>
          <p:cNvPr id="13" name="TextBox 12">
            <a:extLst>
              <a:ext uri="{FF2B5EF4-FFF2-40B4-BE49-F238E27FC236}">
                <a16:creationId xmlns:a16="http://schemas.microsoft.com/office/drawing/2014/main" id="{6C5C5D91-1CBF-49BD-A66A-6C1669B5E857}"/>
              </a:ext>
            </a:extLst>
          </p:cNvPr>
          <p:cNvSpPr txBox="1"/>
          <p:nvPr/>
        </p:nvSpPr>
        <p:spPr>
          <a:xfrm>
            <a:off x="670264" y="2362251"/>
            <a:ext cx="3724184" cy="3416320"/>
          </a:xfrm>
          <a:prstGeom prst="rect">
            <a:avLst/>
          </a:prstGeom>
          <a:noFill/>
        </p:spPr>
        <p:txBody>
          <a:bodyPr wrap="square">
            <a:spAutoFit/>
          </a:bodyPr>
          <a:lstStyle/>
          <a:p>
            <a:r>
              <a:rPr lang="en-US" b="1" dirty="0"/>
              <a:t>Conclusion:</a:t>
            </a:r>
          </a:p>
          <a:p>
            <a:pPr marL="285750" indent="-285750">
              <a:buFont typeface="Arial" panose="020B0604020202020204" pitchFamily="34" charset="0"/>
              <a:buChar char="•"/>
            </a:pPr>
            <a:r>
              <a:rPr lang="en-US" dirty="0"/>
              <a:t>There is a notable increase in Ford sales starting from 2013, with a peak in 2023.</a:t>
            </a:r>
          </a:p>
          <a:p>
            <a:pPr marL="285750" indent="-285750">
              <a:buFont typeface="Arial" panose="020B0604020202020204" pitchFamily="34" charset="0"/>
              <a:buChar char="•"/>
            </a:pPr>
            <a:r>
              <a:rPr lang="en-US" dirty="0"/>
              <a:t>Prior to 2013, sales volumes were relatively low.</a:t>
            </a:r>
          </a:p>
          <a:p>
            <a:pPr marL="285750" indent="-285750">
              <a:buFont typeface="Arial" panose="020B0604020202020204" pitchFamily="34" charset="0"/>
              <a:buChar char="•"/>
            </a:pPr>
            <a:r>
              <a:rPr lang="en-US" dirty="0"/>
              <a:t>However, there is a slight dip in sales in 2024</a:t>
            </a:r>
          </a:p>
          <a:p>
            <a:pPr marL="285750" indent="-285750">
              <a:buFont typeface="Arial" panose="020B0604020202020204" pitchFamily="34" charset="0"/>
              <a:buChar char="•"/>
            </a:pPr>
            <a:r>
              <a:rPr lang="en-US" dirty="0"/>
              <a:t>Overall, the data suggests a positive trend in Ford's sales performance over the years, particularly with a remarkable surge in 2023.</a:t>
            </a:r>
          </a:p>
        </p:txBody>
      </p:sp>
    </p:spTree>
    <p:extLst>
      <p:ext uri="{BB962C8B-B14F-4D97-AF65-F5344CB8AC3E}">
        <p14:creationId xmlns:p14="http://schemas.microsoft.com/office/powerpoint/2010/main" val="366523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A4F4E1-757E-5D79-ABC8-D9DC77D212CE}"/>
              </a:ext>
            </a:extLst>
          </p:cNvPr>
          <p:cNvSpPr txBox="1"/>
          <p:nvPr/>
        </p:nvSpPr>
        <p:spPr>
          <a:xfrm>
            <a:off x="634752" y="654273"/>
            <a:ext cx="10764175"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15)calculate total vehicle sold by make</a:t>
            </a:r>
          </a:p>
        </p:txBody>
      </p:sp>
      <p:pic>
        <p:nvPicPr>
          <p:cNvPr id="9" name="Picture 8">
            <a:extLst>
              <a:ext uri="{FF2B5EF4-FFF2-40B4-BE49-F238E27FC236}">
                <a16:creationId xmlns:a16="http://schemas.microsoft.com/office/drawing/2014/main" id="{4472A002-F720-21E6-D120-9D83E0786F28}"/>
              </a:ext>
            </a:extLst>
          </p:cNvPr>
          <p:cNvPicPr>
            <a:picLocks noChangeAspect="1"/>
          </p:cNvPicPr>
          <p:nvPr/>
        </p:nvPicPr>
        <p:blipFill>
          <a:blip r:embed="rId2"/>
          <a:stretch>
            <a:fillRect/>
          </a:stretch>
        </p:blipFill>
        <p:spPr>
          <a:xfrm>
            <a:off x="1054963" y="1381091"/>
            <a:ext cx="10082073" cy="4999826"/>
          </a:xfrm>
          <a:prstGeom prst="rect">
            <a:avLst/>
          </a:prstGeom>
        </p:spPr>
      </p:pic>
    </p:spTree>
    <p:extLst>
      <p:ext uri="{BB962C8B-B14F-4D97-AF65-F5344CB8AC3E}">
        <p14:creationId xmlns:p14="http://schemas.microsoft.com/office/powerpoint/2010/main" val="69365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34FF-798C-E239-EF0E-33B52DC60A45}"/>
              </a:ext>
            </a:extLst>
          </p:cNvPr>
          <p:cNvSpPr>
            <a:spLocks noGrp="1"/>
          </p:cNvSpPr>
          <p:nvPr>
            <p:ph type="title"/>
          </p:nvPr>
        </p:nvSpPr>
        <p:spPr/>
        <p:txBody>
          <a:bodyPr>
            <a:normAutofit/>
          </a:bodyPr>
          <a:lstStyle/>
          <a:p>
            <a:r>
              <a:rPr lang="en-US" sz="3100" b="1" dirty="0">
                <a:latin typeface="Arial Black" panose="020B0A04020102020204" pitchFamily="34" charset="0"/>
              </a:rPr>
              <a:t>Introduction:</a:t>
            </a:r>
            <a:r>
              <a:rPr lang="en-US" sz="3100" dirty="0">
                <a:latin typeface="Arial Black" panose="020B0A04020102020204" pitchFamily="34" charset="0"/>
              </a:rPr>
              <a:t> </a:t>
            </a:r>
            <a:br>
              <a:rPr lang="en-US" dirty="0"/>
            </a:br>
            <a:endParaRPr lang="en-US" dirty="0"/>
          </a:p>
        </p:txBody>
      </p:sp>
      <p:sp>
        <p:nvSpPr>
          <p:cNvPr id="3" name="Content Placeholder 2">
            <a:extLst>
              <a:ext uri="{FF2B5EF4-FFF2-40B4-BE49-F238E27FC236}">
                <a16:creationId xmlns:a16="http://schemas.microsoft.com/office/drawing/2014/main" id="{B10B3D81-D3D4-0EBD-A6BD-43414C6B6E72}"/>
              </a:ext>
            </a:extLst>
          </p:cNvPr>
          <p:cNvSpPr>
            <a:spLocks noGrp="1"/>
          </p:cNvSpPr>
          <p:nvPr>
            <p:ph idx="1"/>
          </p:nvPr>
        </p:nvSpPr>
        <p:spPr/>
        <p:txBody>
          <a:bodyPr>
            <a:normAutofit/>
          </a:bodyPr>
          <a:lstStyle/>
          <a:p>
            <a:r>
              <a:rPr lang="en-US" dirty="0"/>
              <a:t>The dataset provides a comprehensive overview of electric vehicles (EVs) registered within a specific region or country. this dataset encompasses various attributes, including vehicle make, model, year of manufacture, electric range, and geographical distribution. Analyzing this dataset offers valuable insights into EV adoption trends, consumer preferences, and the geographical distribution of electric vehicles. </a:t>
            </a:r>
          </a:p>
        </p:txBody>
      </p:sp>
    </p:spTree>
    <p:extLst>
      <p:ext uri="{BB962C8B-B14F-4D97-AF65-F5344CB8AC3E}">
        <p14:creationId xmlns:p14="http://schemas.microsoft.com/office/powerpoint/2010/main" val="199113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348FEEB-6809-CD10-A53C-1D371F3EAC19}"/>
              </a:ext>
            </a:extLst>
          </p:cNvPr>
          <p:cNvSpPr txBox="1"/>
          <p:nvPr/>
        </p:nvSpPr>
        <p:spPr>
          <a:xfrm>
            <a:off x="1096391" y="2642794"/>
            <a:ext cx="10231515" cy="1477328"/>
          </a:xfrm>
          <a:prstGeom prst="rect">
            <a:avLst/>
          </a:prstGeom>
          <a:noFill/>
        </p:spPr>
        <p:txBody>
          <a:bodyPr wrap="square">
            <a:spAutoFit/>
          </a:bodyPr>
          <a:lstStyle/>
          <a:p>
            <a:pPr marL="285750" indent="-285750">
              <a:buFont typeface="Arial" panose="020B0604020202020204" pitchFamily="34" charset="0"/>
              <a:buChar char="•"/>
            </a:pPr>
            <a:endParaRPr lang="en-US" dirty="0"/>
          </a:p>
          <a:p>
            <a:r>
              <a:rPr lang="en-US" b="1" dirty="0"/>
              <a:t>Conclusion:</a:t>
            </a:r>
          </a:p>
          <a:p>
            <a:pPr marL="285750" indent="-285750">
              <a:buFont typeface="Arial" panose="020B0604020202020204" pitchFamily="34" charset="0"/>
              <a:buChar char="•"/>
            </a:pPr>
            <a:r>
              <a:rPr lang="en-US" dirty="0"/>
              <a:t>Tesla leads with the highest number of vehicles sold, followed by Nissan and Chevrolet.</a:t>
            </a:r>
          </a:p>
          <a:p>
            <a:pPr marL="285750" indent="-285750">
              <a:buFont typeface="Arial" panose="020B0604020202020204" pitchFamily="34" charset="0"/>
              <a:buChar char="•"/>
            </a:pPr>
            <a:r>
              <a:rPr lang="en-US" dirty="0"/>
              <a:t>Luxury car manufacturers like Porsche, Bentley, and Rolls Royce have lower sales volumes compared to mainstream brands.</a:t>
            </a:r>
          </a:p>
        </p:txBody>
      </p:sp>
    </p:spTree>
    <p:extLst>
      <p:ext uri="{BB962C8B-B14F-4D97-AF65-F5344CB8AC3E}">
        <p14:creationId xmlns:p14="http://schemas.microsoft.com/office/powerpoint/2010/main" val="391698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6BCB-9586-E174-BC5C-BADE2C59404E}"/>
              </a:ext>
            </a:extLst>
          </p:cNvPr>
          <p:cNvSpPr>
            <a:spLocks noGrp="1"/>
          </p:cNvSpPr>
          <p:nvPr>
            <p:ph type="title"/>
          </p:nvPr>
        </p:nvSpPr>
        <p:spPr>
          <a:xfrm>
            <a:off x="852256" y="982132"/>
            <a:ext cx="10044342" cy="4237938"/>
          </a:xfrm>
        </p:spPr>
        <p:txBody>
          <a:bodyPr/>
          <a:lstStyle/>
          <a:p>
            <a:r>
              <a:rPr lang="en-US" dirty="0"/>
              <a:t>Thank You</a:t>
            </a:r>
          </a:p>
        </p:txBody>
      </p:sp>
    </p:spTree>
    <p:extLst>
      <p:ext uri="{BB962C8B-B14F-4D97-AF65-F5344CB8AC3E}">
        <p14:creationId xmlns:p14="http://schemas.microsoft.com/office/powerpoint/2010/main" val="271770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D014-48B9-3320-B38B-91AB646D3B02}"/>
              </a:ext>
            </a:extLst>
          </p:cNvPr>
          <p:cNvSpPr>
            <a:spLocks noGrp="1"/>
          </p:cNvSpPr>
          <p:nvPr>
            <p:ph type="title"/>
          </p:nvPr>
        </p:nvSpPr>
        <p:spPr/>
        <p:txBody>
          <a:bodyPr>
            <a:normAutofit/>
          </a:bodyPr>
          <a:lstStyle/>
          <a:p>
            <a:r>
              <a:rPr lang="en-US" sz="3100" dirty="0">
                <a:latin typeface="Arial Black" panose="020B0A04020102020204" pitchFamily="34" charset="0"/>
              </a:rPr>
              <a:t>Objectives:</a:t>
            </a:r>
            <a:br>
              <a:rPr lang="en-US" dirty="0"/>
            </a:br>
            <a:endParaRPr lang="en-US" dirty="0"/>
          </a:p>
        </p:txBody>
      </p:sp>
      <p:sp>
        <p:nvSpPr>
          <p:cNvPr id="3" name="Content Placeholder 2">
            <a:extLst>
              <a:ext uri="{FF2B5EF4-FFF2-40B4-BE49-F238E27FC236}">
                <a16:creationId xmlns:a16="http://schemas.microsoft.com/office/drawing/2014/main" id="{8DDAF065-6013-B253-21B1-89C54CBDA2AD}"/>
              </a:ext>
            </a:extLst>
          </p:cNvPr>
          <p:cNvSpPr>
            <a:spLocks noGrp="1"/>
          </p:cNvSpPr>
          <p:nvPr>
            <p:ph idx="1"/>
          </p:nvPr>
        </p:nvSpPr>
        <p:spPr/>
        <p:txBody>
          <a:bodyPr>
            <a:normAutofit fontScale="77500" lnSpcReduction="20000"/>
          </a:bodyPr>
          <a:lstStyle/>
          <a:p>
            <a:r>
              <a:rPr lang="en-US" dirty="0"/>
              <a:t>Analyze trends in electric vehicle adoption over time (year-wise).</a:t>
            </a:r>
          </a:p>
          <a:p>
            <a:r>
              <a:rPr lang="en-US" dirty="0"/>
              <a:t>Explore variations in electric vehicle sales based on vehicle make and model.</a:t>
            </a:r>
          </a:p>
          <a:p>
            <a:r>
              <a:rPr lang="en-US" dirty="0"/>
              <a:t>Investigate the distribution of electric vehicles across different cities and regions.</a:t>
            </a:r>
          </a:p>
          <a:p>
            <a:r>
              <a:rPr lang="en-US" dirty="0"/>
              <a:t>Identify patterns and preferences in electric vehicle ownership by analyzing demographic factors.</a:t>
            </a:r>
          </a:p>
          <a:p>
            <a:r>
              <a:rPr lang="en-US" dirty="0"/>
              <a:t>Gain insights into the market share of different electric vehicle manufacturers.</a:t>
            </a:r>
          </a:p>
          <a:p>
            <a:r>
              <a:rPr lang="en-US" dirty="0"/>
              <a:t>Assess the impact of incentives and eligibility criteria on the adoption of clean alternative fuel vehicles.</a:t>
            </a:r>
          </a:p>
          <a:p>
            <a:r>
              <a:rPr lang="en-US" dirty="0"/>
              <a:t>Provide actionable insights for policymakers, automotive manufacturers, and stakeholders involved in promoting sustainable transportation solutions.</a:t>
            </a:r>
          </a:p>
        </p:txBody>
      </p:sp>
    </p:spTree>
    <p:extLst>
      <p:ext uri="{BB962C8B-B14F-4D97-AF65-F5344CB8AC3E}">
        <p14:creationId xmlns:p14="http://schemas.microsoft.com/office/powerpoint/2010/main" val="285530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71B7-D4A7-669B-CF0A-92CA6B0AF317}"/>
              </a:ext>
            </a:extLst>
          </p:cNvPr>
          <p:cNvSpPr>
            <a:spLocks noGrp="1"/>
          </p:cNvSpPr>
          <p:nvPr>
            <p:ph type="title"/>
          </p:nvPr>
        </p:nvSpPr>
        <p:spPr>
          <a:xfrm>
            <a:off x="1207361" y="1088664"/>
            <a:ext cx="8899123" cy="1121875"/>
          </a:xfrm>
        </p:spPr>
        <p:txBody>
          <a:bodyPr>
            <a:normAutofit/>
          </a:bodyPr>
          <a:lstStyle/>
          <a:p>
            <a:r>
              <a:rPr lang="en-US" sz="3200" dirty="0">
                <a:latin typeface="Arial Black" panose="020B0A04020102020204" pitchFamily="34" charset="0"/>
              </a:rPr>
              <a:t>Content:</a:t>
            </a:r>
          </a:p>
        </p:txBody>
      </p:sp>
      <p:sp>
        <p:nvSpPr>
          <p:cNvPr id="3" name="Content Placeholder 2">
            <a:extLst>
              <a:ext uri="{FF2B5EF4-FFF2-40B4-BE49-F238E27FC236}">
                <a16:creationId xmlns:a16="http://schemas.microsoft.com/office/drawing/2014/main" id="{490B008F-1BA0-DE37-9784-37F95D047FF6}"/>
              </a:ext>
            </a:extLst>
          </p:cNvPr>
          <p:cNvSpPr>
            <a:spLocks noGrp="1"/>
          </p:cNvSpPr>
          <p:nvPr>
            <p:ph idx="1"/>
          </p:nvPr>
        </p:nvSpPr>
        <p:spPr>
          <a:xfrm>
            <a:off x="1083073" y="2396970"/>
            <a:ext cx="10298099" cy="3959441"/>
          </a:xfrm>
        </p:spPr>
        <p:txBody>
          <a:bodyPr>
            <a:noAutofit/>
          </a:bodyPr>
          <a:lstStyle/>
          <a:p>
            <a:pPr>
              <a:buFont typeface="+mj-lt"/>
              <a:buAutoNum type="arabicPeriod"/>
            </a:pPr>
            <a:r>
              <a:rPr lang="en-US" sz="900" dirty="0">
                <a:latin typeface="Arial" panose="020B0604020202020204" pitchFamily="34" charset="0"/>
                <a:cs typeface="Arial" panose="020B0604020202020204" pitchFamily="34" charset="0"/>
              </a:rPr>
              <a:t>County: The county where the vehicle is registered.</a:t>
            </a:r>
          </a:p>
          <a:p>
            <a:pPr>
              <a:buFont typeface="+mj-lt"/>
              <a:buAutoNum type="arabicPeriod"/>
            </a:pPr>
            <a:r>
              <a:rPr lang="en-US" sz="900" dirty="0">
                <a:latin typeface="Arial" panose="020B0604020202020204" pitchFamily="34" charset="0"/>
                <a:cs typeface="Arial" panose="020B0604020202020204" pitchFamily="34" charset="0"/>
              </a:rPr>
              <a:t>City: The city where the vehicle is registered.</a:t>
            </a:r>
          </a:p>
          <a:p>
            <a:pPr>
              <a:buFont typeface="+mj-lt"/>
              <a:buAutoNum type="arabicPeriod"/>
            </a:pPr>
            <a:r>
              <a:rPr lang="en-US" sz="900" dirty="0">
                <a:latin typeface="Arial" panose="020B0604020202020204" pitchFamily="34" charset="0"/>
                <a:cs typeface="Arial" panose="020B0604020202020204" pitchFamily="34" charset="0"/>
              </a:rPr>
              <a:t>State: The state where the vehicle is registered.</a:t>
            </a:r>
          </a:p>
          <a:p>
            <a:pPr>
              <a:buFont typeface="+mj-lt"/>
              <a:buAutoNum type="arabicPeriod"/>
            </a:pPr>
            <a:r>
              <a:rPr lang="en-US" sz="900" dirty="0">
                <a:latin typeface="Arial" panose="020B0604020202020204" pitchFamily="34" charset="0"/>
                <a:cs typeface="Arial" panose="020B0604020202020204" pitchFamily="34" charset="0"/>
              </a:rPr>
              <a:t>Postal Code: The postal code of the registration location.</a:t>
            </a:r>
          </a:p>
          <a:p>
            <a:pPr>
              <a:buFont typeface="+mj-lt"/>
              <a:buAutoNum type="arabicPeriod"/>
            </a:pPr>
            <a:r>
              <a:rPr lang="en-US" sz="900" dirty="0">
                <a:latin typeface="Arial" panose="020B0604020202020204" pitchFamily="34" charset="0"/>
                <a:cs typeface="Arial" panose="020B0604020202020204" pitchFamily="34" charset="0"/>
              </a:rPr>
              <a:t>Model Year: The year the vehicle model was manufactured.</a:t>
            </a:r>
          </a:p>
          <a:p>
            <a:pPr>
              <a:buFont typeface="+mj-lt"/>
              <a:buAutoNum type="arabicPeriod"/>
            </a:pPr>
            <a:r>
              <a:rPr lang="en-US" sz="900" dirty="0">
                <a:latin typeface="Arial" panose="020B0604020202020204" pitchFamily="34" charset="0"/>
                <a:cs typeface="Arial" panose="020B0604020202020204" pitchFamily="34" charset="0"/>
              </a:rPr>
              <a:t>Make: The manufacturer or brand of the vehicle.</a:t>
            </a:r>
          </a:p>
          <a:p>
            <a:pPr>
              <a:buFont typeface="+mj-lt"/>
              <a:buAutoNum type="arabicPeriod"/>
            </a:pPr>
            <a:r>
              <a:rPr lang="en-US" sz="900" dirty="0">
                <a:latin typeface="Arial" panose="020B0604020202020204" pitchFamily="34" charset="0"/>
                <a:cs typeface="Arial" panose="020B0604020202020204" pitchFamily="34" charset="0"/>
              </a:rPr>
              <a:t>Model: The specific model of the vehicle.</a:t>
            </a:r>
          </a:p>
          <a:p>
            <a:pPr>
              <a:buFont typeface="+mj-lt"/>
              <a:buAutoNum type="arabicPeriod"/>
            </a:pPr>
            <a:r>
              <a:rPr lang="en-US" sz="900" dirty="0">
                <a:latin typeface="Arial" panose="020B0604020202020204" pitchFamily="34" charset="0"/>
                <a:cs typeface="Arial" panose="020B0604020202020204" pitchFamily="34" charset="0"/>
              </a:rPr>
              <a:t>Electric Vehicle Type: Type of electric vehicle (e.g., Battery Electric Vehicle (BEV), Plug-in Hybrid Electric Vehicle (PHEV), etc.).</a:t>
            </a:r>
          </a:p>
          <a:p>
            <a:pPr>
              <a:buFont typeface="+mj-lt"/>
              <a:buAutoNum type="arabicPeriod"/>
            </a:pPr>
            <a:r>
              <a:rPr lang="en-US" sz="900" dirty="0">
                <a:latin typeface="Arial" panose="020B0604020202020204" pitchFamily="34" charset="0"/>
                <a:cs typeface="Arial" panose="020B0604020202020204" pitchFamily="34" charset="0"/>
              </a:rPr>
              <a:t>Clean Alternative Fuel Vehicle (CAFV) Eligibility: Indicates if the vehicle is eligible for Clean Alternative Fuel Vehicle incentives or programs.</a:t>
            </a:r>
          </a:p>
          <a:p>
            <a:pPr>
              <a:buFont typeface="+mj-lt"/>
              <a:buAutoNum type="arabicPeriod"/>
            </a:pPr>
            <a:r>
              <a:rPr lang="en-US" sz="900" dirty="0">
                <a:latin typeface="Arial" panose="020B0604020202020204" pitchFamily="34" charset="0"/>
                <a:cs typeface="Arial" panose="020B0604020202020204" pitchFamily="34" charset="0"/>
              </a:rPr>
              <a:t>Electric Range: The range of the electric vehicle on a full charge.</a:t>
            </a:r>
          </a:p>
          <a:p>
            <a:pPr>
              <a:buFont typeface="+mj-lt"/>
              <a:buAutoNum type="arabicPeriod"/>
            </a:pPr>
            <a:r>
              <a:rPr lang="en-US" sz="900" dirty="0">
                <a:latin typeface="Arial" panose="020B0604020202020204" pitchFamily="34" charset="0"/>
                <a:cs typeface="Arial" panose="020B0604020202020204" pitchFamily="34" charset="0"/>
              </a:rPr>
              <a:t>Base MSRP: Manufacturer's Suggested Retail Price (MSRP) for the vehicle.</a:t>
            </a:r>
          </a:p>
          <a:p>
            <a:pPr>
              <a:buFont typeface="+mj-lt"/>
              <a:buAutoNum type="arabicPeriod"/>
            </a:pPr>
            <a:r>
              <a:rPr lang="en-US" sz="900" dirty="0">
                <a:latin typeface="Arial" panose="020B0604020202020204" pitchFamily="34" charset="0"/>
                <a:cs typeface="Arial" panose="020B0604020202020204" pitchFamily="34" charset="0"/>
              </a:rPr>
              <a:t>Legislative District: The legislative district associated with the vehicle's registration.</a:t>
            </a:r>
          </a:p>
          <a:p>
            <a:pPr>
              <a:buFont typeface="+mj-lt"/>
              <a:buAutoNum type="arabicPeriod"/>
            </a:pPr>
            <a:r>
              <a:rPr lang="en-US" sz="900" dirty="0">
                <a:latin typeface="Arial" panose="020B0604020202020204" pitchFamily="34" charset="0"/>
                <a:cs typeface="Arial" panose="020B0604020202020204" pitchFamily="34" charset="0"/>
              </a:rPr>
              <a:t>DOL Vehicle ID: Department of Licensing Vehicle ID.</a:t>
            </a:r>
          </a:p>
          <a:p>
            <a:pPr>
              <a:buFont typeface="+mj-lt"/>
              <a:buAutoNum type="arabicPeriod"/>
            </a:pPr>
            <a:r>
              <a:rPr lang="en-US" sz="900" dirty="0">
                <a:latin typeface="Arial" panose="020B0604020202020204" pitchFamily="34" charset="0"/>
                <a:cs typeface="Arial" panose="020B0604020202020204" pitchFamily="34" charset="0"/>
              </a:rPr>
              <a:t>Vehicle Location: The location where the vehicle is currently located.</a:t>
            </a:r>
          </a:p>
          <a:p>
            <a:pPr>
              <a:buFont typeface="+mj-lt"/>
              <a:buAutoNum type="arabicPeriod"/>
            </a:pPr>
            <a:r>
              <a:rPr lang="en-US" sz="900" dirty="0">
                <a:latin typeface="Arial" panose="020B0604020202020204" pitchFamily="34" charset="0"/>
                <a:cs typeface="Arial" panose="020B0604020202020204" pitchFamily="34" charset="0"/>
              </a:rPr>
              <a:t>Electric Utility: The electric utility provider associated with the vehicle's registration.</a:t>
            </a:r>
          </a:p>
          <a:p>
            <a:pPr>
              <a:buFont typeface="+mj-lt"/>
              <a:buAutoNum type="arabicPeriod"/>
            </a:pPr>
            <a:r>
              <a:rPr lang="en-US" sz="900" dirty="0">
                <a:latin typeface="Arial" panose="020B0604020202020204" pitchFamily="34" charset="0"/>
                <a:cs typeface="Arial" panose="020B0604020202020204" pitchFamily="34" charset="0"/>
              </a:rPr>
              <a:t>2020 Census Tract: Census tract information for the vehicle's registration location.</a:t>
            </a:r>
          </a:p>
        </p:txBody>
      </p:sp>
    </p:spTree>
    <p:extLst>
      <p:ext uri="{BB962C8B-B14F-4D97-AF65-F5344CB8AC3E}">
        <p14:creationId xmlns:p14="http://schemas.microsoft.com/office/powerpoint/2010/main" val="68946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249F-8301-D814-7D29-08B8490104CE}"/>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1)Distribution of electric vehicle types</a:t>
            </a:r>
          </a:p>
        </p:txBody>
      </p:sp>
      <p:pic>
        <p:nvPicPr>
          <p:cNvPr id="5" name="Content Placeholder 4">
            <a:extLst>
              <a:ext uri="{FF2B5EF4-FFF2-40B4-BE49-F238E27FC236}">
                <a16:creationId xmlns:a16="http://schemas.microsoft.com/office/drawing/2014/main" id="{F53C8F66-590A-B499-3A0D-8AEB286E956D}"/>
              </a:ext>
            </a:extLst>
          </p:cNvPr>
          <p:cNvPicPr>
            <a:picLocks noGrp="1" noChangeAspect="1"/>
          </p:cNvPicPr>
          <p:nvPr>
            <p:ph idx="1"/>
          </p:nvPr>
        </p:nvPicPr>
        <p:blipFill>
          <a:blip r:embed="rId2"/>
          <a:stretch>
            <a:fillRect/>
          </a:stretch>
        </p:blipFill>
        <p:spPr>
          <a:xfrm>
            <a:off x="5946560" y="2566341"/>
            <a:ext cx="5550022" cy="3683539"/>
          </a:xfrm>
        </p:spPr>
      </p:pic>
      <p:sp>
        <p:nvSpPr>
          <p:cNvPr id="11" name="TextBox 10">
            <a:extLst>
              <a:ext uri="{FF2B5EF4-FFF2-40B4-BE49-F238E27FC236}">
                <a16:creationId xmlns:a16="http://schemas.microsoft.com/office/drawing/2014/main" id="{30445749-685E-EF7E-2941-2E07B4C19FB3}"/>
              </a:ext>
            </a:extLst>
          </p:cNvPr>
          <p:cNvSpPr txBox="1"/>
          <p:nvPr/>
        </p:nvSpPr>
        <p:spPr>
          <a:xfrm>
            <a:off x="821185" y="2505670"/>
            <a:ext cx="5125375" cy="1200329"/>
          </a:xfrm>
          <a:prstGeom prst="rect">
            <a:avLst/>
          </a:prstGeom>
          <a:noFill/>
        </p:spPr>
        <p:txBody>
          <a:bodyPr wrap="square">
            <a:spAutoFit/>
          </a:bodyPr>
          <a:lstStyle/>
          <a:p>
            <a:r>
              <a:rPr lang="en-US" dirty="0"/>
              <a:t>Electric Vehicle Type:</a:t>
            </a:r>
          </a:p>
          <a:p>
            <a:endParaRPr lang="en-US" dirty="0"/>
          </a:p>
          <a:p>
            <a:r>
              <a:rPr lang="en-US" dirty="0"/>
              <a:t>Battery Electric Vehicle (BEV)            138947</a:t>
            </a:r>
          </a:p>
          <a:p>
            <a:r>
              <a:rPr lang="en-US" dirty="0"/>
              <a:t>Plug-in Hybrid Electric Vehicle (PHEV)     38526</a:t>
            </a:r>
          </a:p>
        </p:txBody>
      </p:sp>
      <p:sp>
        <p:nvSpPr>
          <p:cNvPr id="15" name="TextBox 14">
            <a:extLst>
              <a:ext uri="{FF2B5EF4-FFF2-40B4-BE49-F238E27FC236}">
                <a16:creationId xmlns:a16="http://schemas.microsoft.com/office/drawing/2014/main" id="{F7061750-6453-E823-846A-962DCE6D91B4}"/>
              </a:ext>
            </a:extLst>
          </p:cNvPr>
          <p:cNvSpPr txBox="1"/>
          <p:nvPr/>
        </p:nvSpPr>
        <p:spPr>
          <a:xfrm>
            <a:off x="821185" y="3859073"/>
            <a:ext cx="5125375" cy="2031325"/>
          </a:xfrm>
          <a:prstGeom prst="rect">
            <a:avLst/>
          </a:prstGeom>
          <a:noFill/>
        </p:spPr>
        <p:txBody>
          <a:bodyPr wrap="square">
            <a:spAutoFit/>
          </a:bodyPr>
          <a:lstStyle/>
          <a:p>
            <a:r>
              <a:rPr lang="en-US" dirty="0"/>
              <a:t>There are two types of vehicle Battery Electric Vehicles (BEVs) and Plug-in Hybrid Electric Vehicles (PHEVs). Among the registered electric vehicles, BEVs represent the predominant category, comprising approximately 138,947 units, while Plug-in Hybrid Electric Vehicles (PHEVs) account for a smaller yet significant portion with approximately 38,526 units.</a:t>
            </a:r>
          </a:p>
        </p:txBody>
      </p:sp>
    </p:spTree>
    <p:extLst>
      <p:ext uri="{BB962C8B-B14F-4D97-AF65-F5344CB8AC3E}">
        <p14:creationId xmlns:p14="http://schemas.microsoft.com/office/powerpoint/2010/main" val="51575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750E-D35A-9B80-F80A-98408BF34D1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2)Variation of electric range across different vehicle types</a:t>
            </a:r>
          </a:p>
        </p:txBody>
      </p:sp>
      <p:pic>
        <p:nvPicPr>
          <p:cNvPr id="5" name="Content Placeholder 4">
            <a:extLst>
              <a:ext uri="{FF2B5EF4-FFF2-40B4-BE49-F238E27FC236}">
                <a16:creationId xmlns:a16="http://schemas.microsoft.com/office/drawing/2014/main" id="{8830AE80-9329-D6B5-C046-C35D6829CCAB}"/>
              </a:ext>
            </a:extLst>
          </p:cNvPr>
          <p:cNvPicPr>
            <a:picLocks noGrp="1" noChangeAspect="1"/>
          </p:cNvPicPr>
          <p:nvPr>
            <p:ph idx="1"/>
          </p:nvPr>
        </p:nvPicPr>
        <p:blipFill>
          <a:blip r:embed="rId2"/>
          <a:stretch>
            <a:fillRect/>
          </a:stretch>
        </p:blipFill>
        <p:spPr>
          <a:xfrm>
            <a:off x="6267634" y="2441359"/>
            <a:ext cx="5316245" cy="3817397"/>
          </a:xfrm>
        </p:spPr>
      </p:pic>
      <p:sp>
        <p:nvSpPr>
          <p:cNvPr id="9" name="TextBox 8">
            <a:extLst>
              <a:ext uri="{FF2B5EF4-FFF2-40B4-BE49-F238E27FC236}">
                <a16:creationId xmlns:a16="http://schemas.microsoft.com/office/drawing/2014/main" id="{7B4870D1-E211-F2EB-BF19-E4E12CE06B48}"/>
              </a:ext>
            </a:extLst>
          </p:cNvPr>
          <p:cNvSpPr txBox="1"/>
          <p:nvPr/>
        </p:nvSpPr>
        <p:spPr>
          <a:xfrm>
            <a:off x="608120" y="2505670"/>
            <a:ext cx="5100221" cy="923330"/>
          </a:xfrm>
          <a:prstGeom prst="rect">
            <a:avLst/>
          </a:prstGeom>
          <a:noFill/>
        </p:spPr>
        <p:txBody>
          <a:bodyPr wrap="square">
            <a:spAutoFit/>
          </a:bodyPr>
          <a:lstStyle/>
          <a:p>
            <a:r>
              <a:rPr lang="en-US" dirty="0"/>
              <a:t>Electric Vehicle Type</a:t>
            </a:r>
          </a:p>
          <a:p>
            <a:r>
              <a:rPr lang="en-US" dirty="0"/>
              <a:t>Battery Electric Vehicle (BEV)            66.594536</a:t>
            </a:r>
          </a:p>
          <a:p>
            <a:r>
              <a:rPr lang="en-US" dirty="0"/>
              <a:t>Plug-in Hybrid Electric Vehicle (PHEV)    30.810699</a:t>
            </a:r>
          </a:p>
        </p:txBody>
      </p:sp>
      <p:sp>
        <p:nvSpPr>
          <p:cNvPr id="13" name="TextBox 12">
            <a:extLst>
              <a:ext uri="{FF2B5EF4-FFF2-40B4-BE49-F238E27FC236}">
                <a16:creationId xmlns:a16="http://schemas.microsoft.com/office/drawing/2014/main" id="{712B7D6E-CDEA-C48B-A1B0-EC2493729987}"/>
              </a:ext>
            </a:extLst>
          </p:cNvPr>
          <p:cNvSpPr txBox="1"/>
          <p:nvPr/>
        </p:nvSpPr>
        <p:spPr>
          <a:xfrm>
            <a:off x="608120" y="3690757"/>
            <a:ext cx="5606249" cy="1200329"/>
          </a:xfrm>
          <a:prstGeom prst="rect">
            <a:avLst/>
          </a:prstGeom>
          <a:noFill/>
        </p:spPr>
        <p:txBody>
          <a:bodyPr wrap="square">
            <a:spAutoFit/>
          </a:bodyPr>
          <a:lstStyle/>
          <a:p>
            <a:r>
              <a:rPr lang="en-US" dirty="0"/>
              <a:t>Battery Electric Vehicles (BEVs) demonstrate a substantially higher average electric range of approximately 66.59 miles.</a:t>
            </a:r>
          </a:p>
          <a:p>
            <a:r>
              <a:rPr lang="en-US" dirty="0"/>
              <a:t>Plug-in Hybrid Electric Vehicles (PHEVs) exhibit a lower average electric range of around 30.81 miles.  </a:t>
            </a:r>
          </a:p>
        </p:txBody>
      </p:sp>
    </p:spTree>
    <p:extLst>
      <p:ext uri="{BB962C8B-B14F-4D97-AF65-F5344CB8AC3E}">
        <p14:creationId xmlns:p14="http://schemas.microsoft.com/office/powerpoint/2010/main" val="149221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0B8E-28A4-DF19-E6CC-67F45AF2D442}"/>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3)Top 5 Counties with the Highest Electric Vehicle Population</a:t>
            </a:r>
          </a:p>
        </p:txBody>
      </p:sp>
      <p:pic>
        <p:nvPicPr>
          <p:cNvPr id="5" name="Content Placeholder 4">
            <a:extLst>
              <a:ext uri="{FF2B5EF4-FFF2-40B4-BE49-F238E27FC236}">
                <a16:creationId xmlns:a16="http://schemas.microsoft.com/office/drawing/2014/main" id="{72FF1063-9B53-7D8E-35AC-C2E3B0E9B039}"/>
              </a:ext>
            </a:extLst>
          </p:cNvPr>
          <p:cNvPicPr>
            <a:picLocks noGrp="1" noChangeAspect="1"/>
          </p:cNvPicPr>
          <p:nvPr>
            <p:ph idx="1"/>
          </p:nvPr>
        </p:nvPicPr>
        <p:blipFill>
          <a:blip r:embed="rId2"/>
          <a:stretch>
            <a:fillRect/>
          </a:stretch>
        </p:blipFill>
        <p:spPr>
          <a:xfrm>
            <a:off x="5619565" y="2564074"/>
            <a:ext cx="5822271" cy="3579274"/>
          </a:xfrm>
        </p:spPr>
      </p:pic>
      <p:sp>
        <p:nvSpPr>
          <p:cNvPr id="9" name="TextBox 8">
            <a:extLst>
              <a:ext uri="{FF2B5EF4-FFF2-40B4-BE49-F238E27FC236}">
                <a16:creationId xmlns:a16="http://schemas.microsoft.com/office/drawing/2014/main" id="{30817B7D-EFA0-5CF5-4CEB-1E301219ACCB}"/>
              </a:ext>
            </a:extLst>
          </p:cNvPr>
          <p:cNvSpPr txBox="1"/>
          <p:nvPr/>
        </p:nvSpPr>
        <p:spPr>
          <a:xfrm>
            <a:off x="750164" y="2468686"/>
            <a:ext cx="2072935" cy="1754326"/>
          </a:xfrm>
          <a:prstGeom prst="rect">
            <a:avLst/>
          </a:prstGeom>
          <a:noFill/>
        </p:spPr>
        <p:txBody>
          <a:bodyPr wrap="square">
            <a:spAutoFit/>
          </a:bodyPr>
          <a:lstStyle/>
          <a:p>
            <a:r>
              <a:rPr lang="en-US" dirty="0"/>
              <a:t>County</a:t>
            </a:r>
          </a:p>
          <a:p>
            <a:r>
              <a:rPr lang="en-US" dirty="0"/>
              <a:t>King         92740</a:t>
            </a:r>
          </a:p>
          <a:p>
            <a:r>
              <a:rPr lang="en-US" dirty="0"/>
              <a:t>Snohomish    21001</a:t>
            </a:r>
          </a:p>
          <a:p>
            <a:r>
              <a:rPr lang="en-US" dirty="0"/>
              <a:t>Pierce       13782</a:t>
            </a:r>
          </a:p>
          <a:p>
            <a:r>
              <a:rPr lang="en-US" dirty="0"/>
              <a:t>Clark        10409</a:t>
            </a:r>
          </a:p>
          <a:p>
            <a:r>
              <a:rPr lang="en-US" dirty="0"/>
              <a:t>Thurston      6428</a:t>
            </a:r>
          </a:p>
        </p:txBody>
      </p:sp>
      <p:sp>
        <p:nvSpPr>
          <p:cNvPr id="13" name="TextBox 12">
            <a:extLst>
              <a:ext uri="{FF2B5EF4-FFF2-40B4-BE49-F238E27FC236}">
                <a16:creationId xmlns:a16="http://schemas.microsoft.com/office/drawing/2014/main" id="{EC79D47C-23AA-9952-434C-0B4B1DB5B600}"/>
              </a:ext>
            </a:extLst>
          </p:cNvPr>
          <p:cNvSpPr txBox="1"/>
          <p:nvPr/>
        </p:nvSpPr>
        <p:spPr>
          <a:xfrm>
            <a:off x="633274" y="4572002"/>
            <a:ext cx="5154966" cy="1477328"/>
          </a:xfrm>
          <a:prstGeom prst="rect">
            <a:avLst/>
          </a:prstGeom>
          <a:noFill/>
        </p:spPr>
        <p:txBody>
          <a:bodyPr wrap="square">
            <a:spAutoFit/>
          </a:bodyPr>
          <a:lstStyle/>
          <a:p>
            <a:r>
              <a:rPr lang="en-US" b="1" dirty="0"/>
              <a:t>Conclusion:</a:t>
            </a:r>
          </a:p>
          <a:p>
            <a:r>
              <a:rPr lang="en-US" dirty="0"/>
              <a:t>King County leads with the highest electric vehicle population at 92,740, while Thurston County lags behind with the lowest count at 6,428, highlighting disparities in electric vehicle adoption across counties.</a:t>
            </a:r>
          </a:p>
        </p:txBody>
      </p:sp>
    </p:spTree>
    <p:extLst>
      <p:ext uri="{BB962C8B-B14F-4D97-AF65-F5344CB8AC3E}">
        <p14:creationId xmlns:p14="http://schemas.microsoft.com/office/powerpoint/2010/main" val="351125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E32F-2EEA-B6B5-7E49-E4AD84F86A91}"/>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4)Top 10 manufacturers with the highest electric range</a:t>
            </a:r>
          </a:p>
        </p:txBody>
      </p:sp>
      <p:sp>
        <p:nvSpPr>
          <p:cNvPr id="3" name="Content Placeholder 2">
            <a:extLst>
              <a:ext uri="{FF2B5EF4-FFF2-40B4-BE49-F238E27FC236}">
                <a16:creationId xmlns:a16="http://schemas.microsoft.com/office/drawing/2014/main" id="{CFA8C836-791F-6537-BFB4-CE728B18351C}"/>
              </a:ext>
            </a:extLst>
          </p:cNvPr>
          <p:cNvSpPr>
            <a:spLocks noGrp="1"/>
          </p:cNvSpPr>
          <p:nvPr>
            <p:ph idx="1"/>
          </p:nvPr>
        </p:nvSpPr>
        <p:spPr>
          <a:xfrm>
            <a:off x="1295402" y="2556933"/>
            <a:ext cx="4102221" cy="2165988"/>
          </a:xfrm>
        </p:spPr>
        <p:txBody>
          <a:bodyPr>
            <a:noAutofit/>
          </a:bodyPr>
          <a:lstStyle/>
          <a:p>
            <a:r>
              <a:rPr lang="en-US" sz="700" dirty="0"/>
              <a:t>Top 10 manufacturers with the highest electric range:</a:t>
            </a:r>
          </a:p>
          <a:p>
            <a:r>
              <a:rPr lang="en-US" sz="700" dirty="0"/>
              <a:t>TESLA        337</a:t>
            </a:r>
          </a:p>
          <a:p>
            <a:r>
              <a:rPr lang="en-US" sz="700" dirty="0"/>
              <a:t>CHEVROLET    259</a:t>
            </a:r>
          </a:p>
          <a:p>
            <a:r>
              <a:rPr lang="en-US" sz="700" dirty="0"/>
              <a:t>HYUNDAI      258</a:t>
            </a:r>
          </a:p>
          <a:p>
            <a:r>
              <a:rPr lang="en-US" sz="700" dirty="0"/>
              <a:t>KIA          239</a:t>
            </a:r>
          </a:p>
          <a:p>
            <a:r>
              <a:rPr lang="en-US" sz="700" dirty="0"/>
              <a:t>JAGUAR       234</a:t>
            </a:r>
          </a:p>
          <a:p>
            <a:r>
              <a:rPr lang="en-US" sz="700" dirty="0"/>
              <a:t>POLESTAR     233</a:t>
            </a:r>
          </a:p>
          <a:p>
            <a:r>
              <a:rPr lang="en-US" sz="700" dirty="0"/>
              <a:t>AUDI         222</a:t>
            </a:r>
          </a:p>
          <a:p>
            <a:r>
              <a:rPr lang="en-US" sz="700" dirty="0"/>
              <a:t>NISSAN       215</a:t>
            </a:r>
          </a:p>
          <a:p>
            <a:r>
              <a:rPr lang="en-US" sz="700" dirty="0"/>
              <a:t>PORSCHE      203</a:t>
            </a:r>
          </a:p>
          <a:p>
            <a:r>
              <a:rPr lang="en-US" sz="700" dirty="0"/>
              <a:t>BMW          153</a:t>
            </a:r>
            <a:endParaRPr lang="en-US" sz="900" dirty="0"/>
          </a:p>
        </p:txBody>
      </p:sp>
      <p:pic>
        <p:nvPicPr>
          <p:cNvPr id="5" name="Picture 4">
            <a:extLst>
              <a:ext uri="{FF2B5EF4-FFF2-40B4-BE49-F238E27FC236}">
                <a16:creationId xmlns:a16="http://schemas.microsoft.com/office/drawing/2014/main" id="{53AC2A70-4D81-7606-0510-BE649BAB3D4A}"/>
              </a:ext>
            </a:extLst>
          </p:cNvPr>
          <p:cNvPicPr>
            <a:picLocks noChangeAspect="1"/>
          </p:cNvPicPr>
          <p:nvPr/>
        </p:nvPicPr>
        <p:blipFill>
          <a:blip r:embed="rId2"/>
          <a:stretch>
            <a:fillRect/>
          </a:stretch>
        </p:blipFill>
        <p:spPr>
          <a:xfrm>
            <a:off x="5513032" y="2476869"/>
            <a:ext cx="6187737" cy="3824149"/>
          </a:xfrm>
          <a:prstGeom prst="rect">
            <a:avLst/>
          </a:prstGeom>
        </p:spPr>
      </p:pic>
      <p:sp>
        <p:nvSpPr>
          <p:cNvPr id="9" name="TextBox 8">
            <a:extLst>
              <a:ext uri="{FF2B5EF4-FFF2-40B4-BE49-F238E27FC236}">
                <a16:creationId xmlns:a16="http://schemas.microsoft.com/office/drawing/2014/main" id="{40DCD2A0-42B2-6D09-9A4E-313B3EE5926D}"/>
              </a:ext>
            </a:extLst>
          </p:cNvPr>
          <p:cNvSpPr txBox="1"/>
          <p:nvPr/>
        </p:nvSpPr>
        <p:spPr>
          <a:xfrm>
            <a:off x="865574" y="4546692"/>
            <a:ext cx="4869401" cy="1754326"/>
          </a:xfrm>
          <a:prstGeom prst="rect">
            <a:avLst/>
          </a:prstGeom>
          <a:noFill/>
        </p:spPr>
        <p:txBody>
          <a:bodyPr wrap="square">
            <a:spAutoFit/>
          </a:bodyPr>
          <a:lstStyle/>
          <a:p>
            <a:endParaRPr lang="en-US" dirty="0"/>
          </a:p>
          <a:p>
            <a:r>
              <a:rPr lang="en-US" b="1" dirty="0"/>
              <a:t>Conclusion: </a:t>
            </a:r>
            <a:r>
              <a:rPr lang="en-US" dirty="0"/>
              <a:t>Tesla leads with the highest electric range among manufacturers. BMW ranks lowest among the top 10 manufacturers, indicating variations in electric vehicle capabilities across brands.</a:t>
            </a:r>
          </a:p>
        </p:txBody>
      </p:sp>
    </p:spTree>
    <p:extLst>
      <p:ext uri="{BB962C8B-B14F-4D97-AF65-F5344CB8AC3E}">
        <p14:creationId xmlns:p14="http://schemas.microsoft.com/office/powerpoint/2010/main" val="370156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2294-18F2-1E7D-8715-542D6D1AB7D0}"/>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5)find out Electric Vehicle Sales by Year</a:t>
            </a:r>
          </a:p>
        </p:txBody>
      </p:sp>
      <p:pic>
        <p:nvPicPr>
          <p:cNvPr id="5" name="Content Placeholder 4">
            <a:extLst>
              <a:ext uri="{FF2B5EF4-FFF2-40B4-BE49-F238E27FC236}">
                <a16:creationId xmlns:a16="http://schemas.microsoft.com/office/drawing/2014/main" id="{B2090CDA-2FA0-FF33-DA4C-91E370637E7F}"/>
              </a:ext>
            </a:extLst>
          </p:cNvPr>
          <p:cNvPicPr>
            <a:picLocks noGrp="1" noChangeAspect="1"/>
          </p:cNvPicPr>
          <p:nvPr>
            <p:ph idx="1"/>
          </p:nvPr>
        </p:nvPicPr>
        <p:blipFill>
          <a:blip r:embed="rId2"/>
          <a:stretch>
            <a:fillRect/>
          </a:stretch>
        </p:blipFill>
        <p:spPr>
          <a:xfrm>
            <a:off x="4623000" y="2468686"/>
            <a:ext cx="6988992" cy="3781194"/>
          </a:xfrm>
        </p:spPr>
      </p:pic>
      <p:sp>
        <p:nvSpPr>
          <p:cNvPr id="9" name="TextBox 8">
            <a:extLst>
              <a:ext uri="{FF2B5EF4-FFF2-40B4-BE49-F238E27FC236}">
                <a16:creationId xmlns:a16="http://schemas.microsoft.com/office/drawing/2014/main" id="{D28A9FCD-4A02-4E1A-9D08-00763ABFF0C9}"/>
              </a:ext>
            </a:extLst>
          </p:cNvPr>
          <p:cNvSpPr txBox="1"/>
          <p:nvPr/>
        </p:nvSpPr>
        <p:spPr>
          <a:xfrm>
            <a:off x="874450" y="2594901"/>
            <a:ext cx="3748550" cy="2308324"/>
          </a:xfrm>
          <a:prstGeom prst="rect">
            <a:avLst/>
          </a:prstGeom>
          <a:noFill/>
        </p:spPr>
        <p:txBody>
          <a:bodyPr wrap="square">
            <a:spAutoFit/>
          </a:bodyPr>
          <a:lstStyle/>
          <a:p>
            <a:r>
              <a:rPr lang="en-US" dirty="0"/>
              <a:t>The highest number of electric vehicle sales occurred in the year 2023, with a total of 57,519 vehicles sold.</a:t>
            </a:r>
          </a:p>
          <a:p>
            <a:r>
              <a:rPr lang="en-US" dirty="0"/>
              <a:t>The lowest number of electric vehicle sales was recorded in the years 1997, 1998, 1999, 2000, 2002, and 2003, with each year having only 1 to 7 vehicles sold.</a:t>
            </a:r>
          </a:p>
        </p:txBody>
      </p:sp>
    </p:spTree>
    <p:extLst>
      <p:ext uri="{BB962C8B-B14F-4D97-AF65-F5344CB8AC3E}">
        <p14:creationId xmlns:p14="http://schemas.microsoft.com/office/powerpoint/2010/main" val="42566729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1445</Words>
  <Application>Microsoft Office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Garamond</vt:lpstr>
      <vt:lpstr>Organic</vt:lpstr>
      <vt:lpstr>Electrical-vehicle Population</vt:lpstr>
      <vt:lpstr>Introduction:  </vt:lpstr>
      <vt:lpstr>Objectives: </vt:lpstr>
      <vt:lpstr>Content:</vt:lpstr>
      <vt:lpstr>1)Distribution of electric vehicle types</vt:lpstr>
      <vt:lpstr>2)Variation of electric range across different vehicle types</vt:lpstr>
      <vt:lpstr>3)Top 5 Counties with the Highest Electric Vehicle Population</vt:lpstr>
      <vt:lpstr>4)Top 10 manufacturers with the highest electric range</vt:lpstr>
      <vt:lpstr>5)find out Electric Vehicle Sales by Year</vt:lpstr>
      <vt:lpstr>6)find out Top 10 Highest-Selling Electric Vehicle Models</vt:lpstr>
      <vt:lpstr>7)What are the unique makes present in battery electric vehicles (BEVs), and how many different makes are there in total?</vt:lpstr>
      <vt:lpstr>8)What is the maximum electrical range of each Tesla model, and how does it vary across different Tesla models?</vt:lpstr>
      <vt:lpstr>9)Total Tesla Vehicles by Model in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Electrical-vehical</dc:title>
  <dc:creator>vaishu Burange</dc:creator>
  <cp:lastModifiedBy>vaishu Burange</cp:lastModifiedBy>
  <cp:revision>4</cp:revision>
  <dcterms:created xsi:type="dcterms:W3CDTF">2024-03-31T05:34:23Z</dcterms:created>
  <dcterms:modified xsi:type="dcterms:W3CDTF">2024-03-31T07:21:16Z</dcterms:modified>
</cp:coreProperties>
</file>