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21"/>
  </p:notesMasterIdLst>
  <p:sldIdLst>
    <p:sldId id="256" r:id="rId2"/>
    <p:sldId id="258" r:id="rId3"/>
    <p:sldId id="260" r:id="rId4"/>
    <p:sldId id="261" r:id="rId5"/>
    <p:sldId id="262" r:id="rId6"/>
    <p:sldId id="263" r:id="rId7"/>
    <p:sldId id="264" r:id="rId8"/>
    <p:sldId id="265" r:id="rId9"/>
    <p:sldId id="266" r:id="rId10"/>
    <p:sldId id="269" r:id="rId11"/>
    <p:sldId id="267" r:id="rId12"/>
    <p:sldId id="268" r:id="rId13"/>
    <p:sldId id="270" r:id="rId14"/>
    <p:sldId id="271" r:id="rId15"/>
    <p:sldId id="272" r:id="rId16"/>
    <p:sldId id="273" r:id="rId17"/>
    <p:sldId id="274"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9B8C9C-6AB0-4E8C-9431-1E0A425F0862}" type="datetimeFigureOut">
              <a:rPr lang="en-IN" smtClean="0"/>
              <a:t>11-03-2024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89F768-608A-4310-86D1-CDC4D1299928}" type="slidenum">
              <a:rPr lang="en-IN" smtClean="0"/>
              <a:t>‹#›</a:t>
            </a:fld>
            <a:endParaRPr lang="en-IN"/>
          </a:p>
        </p:txBody>
      </p:sp>
    </p:spTree>
    <p:extLst>
      <p:ext uri="{BB962C8B-B14F-4D97-AF65-F5344CB8AC3E}">
        <p14:creationId xmlns:p14="http://schemas.microsoft.com/office/powerpoint/2010/main" val="1968811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E89F768-608A-4310-86D1-CDC4D1299928}" type="slidenum">
              <a:rPr lang="en-IN" smtClean="0"/>
              <a:t>3</a:t>
            </a:fld>
            <a:endParaRPr lang="en-IN"/>
          </a:p>
        </p:txBody>
      </p:sp>
    </p:spTree>
    <p:extLst>
      <p:ext uri="{BB962C8B-B14F-4D97-AF65-F5344CB8AC3E}">
        <p14:creationId xmlns:p14="http://schemas.microsoft.com/office/powerpoint/2010/main" val="1205693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E89F768-608A-4310-86D1-CDC4D1299928}" type="slidenum">
              <a:rPr lang="en-IN" smtClean="0"/>
              <a:t>6</a:t>
            </a:fld>
            <a:endParaRPr lang="en-IN"/>
          </a:p>
        </p:txBody>
      </p:sp>
    </p:spTree>
    <p:extLst>
      <p:ext uri="{BB962C8B-B14F-4D97-AF65-F5344CB8AC3E}">
        <p14:creationId xmlns:p14="http://schemas.microsoft.com/office/powerpoint/2010/main" val="2942184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206791CD-F10E-445D-BBE5-4E4CDB095972}" type="datetimeFigureOut">
              <a:rPr lang="en-IN" smtClean="0"/>
              <a:t>11-03-2024</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7BF72FC-42FB-42AB-9FEF-B51984606E12}"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6791CD-F10E-445D-BBE5-4E4CDB095972}" type="datetimeFigureOut">
              <a:rPr lang="en-IN" smtClean="0"/>
              <a:t>11-03-2024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7BF72FC-42FB-42AB-9FEF-B51984606E1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206791CD-F10E-445D-BBE5-4E4CDB095972}" type="datetimeFigureOut">
              <a:rPr lang="en-IN" smtClean="0"/>
              <a:t>11-03-2024</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7BF72FC-42FB-42AB-9FEF-B51984606E1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6791CD-F10E-445D-BBE5-4E4CDB095972}" type="datetimeFigureOut">
              <a:rPr lang="en-IN" smtClean="0"/>
              <a:t>11-03-2024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7BF72FC-42FB-42AB-9FEF-B51984606E1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206791CD-F10E-445D-BBE5-4E4CDB095972}" type="datetimeFigureOut">
              <a:rPr lang="en-IN" smtClean="0"/>
              <a:t>11-03-2024</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7BF72FC-42FB-42AB-9FEF-B51984606E12}"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06791CD-F10E-445D-BBE5-4E4CDB095972}" type="datetimeFigureOut">
              <a:rPr lang="en-IN" smtClean="0"/>
              <a:t>11-03-2024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7BF72FC-42FB-42AB-9FEF-B51984606E1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06791CD-F10E-445D-BBE5-4E4CDB095972}" type="datetimeFigureOut">
              <a:rPr lang="en-IN" smtClean="0"/>
              <a:t>11-03-2024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57BF72FC-42FB-42AB-9FEF-B51984606E1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06791CD-F10E-445D-BBE5-4E4CDB095972}" type="datetimeFigureOut">
              <a:rPr lang="en-IN" smtClean="0"/>
              <a:t>11-03-2024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57BF72FC-42FB-42AB-9FEF-B51984606E1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206791CD-F10E-445D-BBE5-4E4CDB095972}" type="datetimeFigureOut">
              <a:rPr lang="en-IN" smtClean="0"/>
              <a:t>11-03-2024</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57BF72FC-42FB-42AB-9FEF-B51984606E1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06791CD-F10E-445D-BBE5-4E4CDB095972}" type="datetimeFigureOut">
              <a:rPr lang="en-IN" smtClean="0"/>
              <a:t>11-03-2024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7BF72FC-42FB-42AB-9FEF-B51984606E1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206791CD-F10E-445D-BBE5-4E4CDB095972}" type="datetimeFigureOut">
              <a:rPr lang="en-IN" smtClean="0"/>
              <a:t>11-03-2024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7BF72FC-42FB-42AB-9FEF-B51984606E12}" type="slidenum">
              <a:rPr lang="en-IN" smtClean="0"/>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206791CD-F10E-445D-BBE5-4E4CDB095972}" type="datetimeFigureOut">
              <a:rPr lang="en-IN" smtClean="0"/>
              <a:t>11-03-2024</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7BF72FC-42FB-42AB-9FEF-B51984606E1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HR Data Analysis </a:t>
            </a:r>
            <a:endParaRPr lang="en-IN" dirty="0">
              <a:solidFill>
                <a:schemeClr val="bg1"/>
              </a:solidFill>
            </a:endParaRPr>
          </a:p>
        </p:txBody>
      </p:sp>
      <p:sp>
        <p:nvSpPr>
          <p:cNvPr id="3" name="Subtitle 2"/>
          <p:cNvSpPr>
            <a:spLocks noGrp="1"/>
          </p:cNvSpPr>
          <p:nvPr>
            <p:ph type="subTitle" idx="1"/>
          </p:nvPr>
        </p:nvSpPr>
        <p:spPr/>
        <p:txBody>
          <a:bodyPr/>
          <a:lstStyle/>
          <a:p>
            <a:r>
              <a:rPr lang="en-US" b="1" dirty="0" err="1" smtClean="0"/>
              <a:t>Vaishali</a:t>
            </a:r>
            <a:r>
              <a:rPr lang="en-US" b="1" dirty="0" smtClean="0"/>
              <a:t> </a:t>
            </a:r>
            <a:r>
              <a:rPr lang="en-US" b="1" dirty="0" err="1" smtClean="0"/>
              <a:t>Burange</a:t>
            </a:r>
            <a:endParaRPr lang="en-IN" b="1" dirty="0"/>
          </a:p>
        </p:txBody>
      </p:sp>
      <p:sp>
        <p:nvSpPr>
          <p:cNvPr id="4" name="TextBox 3"/>
          <p:cNvSpPr txBox="1"/>
          <p:nvPr/>
        </p:nvSpPr>
        <p:spPr>
          <a:xfrm>
            <a:off x="5796136" y="2132856"/>
            <a:ext cx="184731" cy="369332"/>
          </a:xfrm>
          <a:prstGeom prst="rect">
            <a:avLst/>
          </a:prstGeom>
          <a:noFill/>
        </p:spPr>
        <p:txBody>
          <a:bodyPr wrap="none" rtlCol="0">
            <a:spAutoFit/>
          </a:bodyPr>
          <a:lstStyle/>
          <a:p>
            <a:endParaRPr lang="en-IN"/>
          </a:p>
        </p:txBody>
      </p:sp>
    </p:spTree>
    <p:extLst>
      <p:ext uri="{BB962C8B-B14F-4D97-AF65-F5344CB8AC3E}">
        <p14:creationId xmlns:p14="http://schemas.microsoft.com/office/powerpoint/2010/main" val="230326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59" y="6904"/>
            <a:ext cx="3746753" cy="369332"/>
          </a:xfrm>
          <a:prstGeom prst="rect">
            <a:avLst/>
          </a:prstGeom>
        </p:spPr>
        <p:txBody>
          <a:bodyPr wrap="square">
            <a:spAutoFit/>
          </a:bodyPr>
          <a:lstStyle/>
          <a:p>
            <a:r>
              <a:rPr lang="en-US" b="1" dirty="0"/>
              <a:t>5</a:t>
            </a:r>
            <a:r>
              <a:rPr lang="en-US" b="1" dirty="0" smtClean="0"/>
              <a:t>)Attrition </a:t>
            </a:r>
            <a:r>
              <a:rPr lang="en-US" b="1" dirty="0"/>
              <a:t>Rate by Job Role</a:t>
            </a: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476671"/>
            <a:ext cx="7704857" cy="4176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07505" y="4797152"/>
            <a:ext cx="8136904" cy="1754326"/>
          </a:xfrm>
          <a:prstGeom prst="rect">
            <a:avLst/>
          </a:prstGeom>
        </p:spPr>
        <p:txBody>
          <a:bodyPr wrap="square">
            <a:spAutoFit/>
          </a:bodyPr>
          <a:lstStyle/>
          <a:p>
            <a:pPr marL="285750" indent="-285750">
              <a:buFont typeface="Arial" pitchFamily="34" charset="0"/>
              <a:buChar char="•"/>
            </a:pPr>
            <a:r>
              <a:rPr lang="en-US" dirty="0"/>
              <a:t>in this </a:t>
            </a:r>
            <a:r>
              <a:rPr lang="en-US" dirty="0" smtClean="0"/>
              <a:t>graph </a:t>
            </a:r>
            <a:r>
              <a:rPr lang="en-US" dirty="0"/>
              <a:t>which job role is affecting much attrition</a:t>
            </a:r>
          </a:p>
          <a:p>
            <a:pPr marL="285750" indent="-285750">
              <a:buFont typeface="Arial" pitchFamily="34" charset="0"/>
              <a:buChar char="•"/>
            </a:pPr>
            <a:r>
              <a:rPr lang="en-US" dirty="0"/>
              <a:t>there are less no of Research director who leaves the </a:t>
            </a:r>
            <a:r>
              <a:rPr lang="en-US" dirty="0" smtClean="0"/>
              <a:t>company Laboratory </a:t>
            </a:r>
            <a:r>
              <a:rPr lang="en-US" dirty="0" err="1" smtClean="0"/>
              <a:t>Technician,Sales</a:t>
            </a:r>
            <a:r>
              <a:rPr lang="en-US" dirty="0" smtClean="0"/>
              <a:t> </a:t>
            </a:r>
            <a:r>
              <a:rPr lang="en-US" dirty="0" err="1"/>
              <a:t>Executive,Research</a:t>
            </a:r>
            <a:r>
              <a:rPr lang="en-US" dirty="0"/>
              <a:t> Scientist these are the top 3 </a:t>
            </a:r>
            <a:r>
              <a:rPr lang="en-US" dirty="0" smtClean="0"/>
              <a:t>roles which employees </a:t>
            </a:r>
            <a:r>
              <a:rPr lang="en-US" dirty="0"/>
              <a:t>have </a:t>
            </a:r>
            <a:r>
              <a:rPr lang="en-US" dirty="0" smtClean="0"/>
              <a:t>this </a:t>
            </a:r>
            <a:r>
              <a:rPr lang="en-US" dirty="0"/>
              <a:t>attrition "</a:t>
            </a:r>
            <a:r>
              <a:rPr lang="en-US" dirty="0" smtClean="0"/>
              <a:t>yes”</a:t>
            </a:r>
          </a:p>
          <a:p>
            <a:pPr marL="285750" indent="-285750">
              <a:buFont typeface="Arial" pitchFamily="34" charset="0"/>
              <a:buChar char="•"/>
            </a:pPr>
            <a:r>
              <a:rPr lang="en-US" dirty="0" smtClean="0"/>
              <a:t>in </a:t>
            </a:r>
            <a:r>
              <a:rPr lang="en-US" dirty="0"/>
              <a:t>this graph it can also seen that there are more number of employees in Sales Executive job role.</a:t>
            </a:r>
          </a:p>
        </p:txBody>
      </p:sp>
    </p:spTree>
    <p:extLst>
      <p:ext uri="{BB962C8B-B14F-4D97-AF65-F5344CB8AC3E}">
        <p14:creationId xmlns:p14="http://schemas.microsoft.com/office/powerpoint/2010/main" val="3617998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64" y="16502"/>
            <a:ext cx="3073277" cy="369332"/>
          </a:xfrm>
          <a:prstGeom prst="rect">
            <a:avLst/>
          </a:prstGeom>
        </p:spPr>
        <p:txBody>
          <a:bodyPr wrap="none">
            <a:spAutoFit/>
          </a:bodyPr>
          <a:lstStyle/>
          <a:p>
            <a:r>
              <a:rPr lang="en-IN" b="1" dirty="0"/>
              <a:t>6</a:t>
            </a:r>
            <a:r>
              <a:rPr lang="en-IN" b="1" dirty="0" smtClean="0"/>
              <a:t>)Attrition </a:t>
            </a:r>
            <a:r>
              <a:rPr lang="en-IN" b="1" dirty="0"/>
              <a:t>Rate by Gender</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548680"/>
            <a:ext cx="7560840" cy="4968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07504" y="5803524"/>
            <a:ext cx="7920880" cy="646331"/>
          </a:xfrm>
          <a:prstGeom prst="rect">
            <a:avLst/>
          </a:prstGeom>
        </p:spPr>
        <p:txBody>
          <a:bodyPr wrap="square">
            <a:spAutoFit/>
          </a:bodyPr>
          <a:lstStyle/>
          <a:p>
            <a:pPr marL="285750" indent="-285750">
              <a:buFont typeface="Arial" pitchFamily="34" charset="0"/>
              <a:buChar char="•"/>
            </a:pPr>
            <a:r>
              <a:rPr lang="en-US" dirty="0"/>
              <a:t>more number of employees are male employee as compare to females </a:t>
            </a:r>
          </a:p>
          <a:p>
            <a:pPr marL="285750" indent="-285750">
              <a:buFont typeface="Arial" pitchFamily="34" charset="0"/>
              <a:buChar char="•"/>
            </a:pPr>
            <a:r>
              <a:rPr lang="en-US" dirty="0"/>
              <a:t>males are more likely to quit the job rather than female.</a:t>
            </a:r>
          </a:p>
        </p:txBody>
      </p:sp>
    </p:spTree>
    <p:extLst>
      <p:ext uri="{BB962C8B-B14F-4D97-AF65-F5344CB8AC3E}">
        <p14:creationId xmlns:p14="http://schemas.microsoft.com/office/powerpoint/2010/main" val="2351634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4307"/>
            <a:ext cx="7992888" cy="369332"/>
          </a:xfrm>
          <a:prstGeom prst="rect">
            <a:avLst/>
          </a:prstGeom>
        </p:spPr>
        <p:txBody>
          <a:bodyPr wrap="square">
            <a:spAutoFit/>
          </a:bodyPr>
          <a:lstStyle/>
          <a:p>
            <a:r>
              <a:rPr lang="en-US" b="1" dirty="0"/>
              <a:t>7</a:t>
            </a:r>
            <a:r>
              <a:rPr lang="en-US" b="1" dirty="0" smtClean="0"/>
              <a:t>)Are </a:t>
            </a:r>
            <a:r>
              <a:rPr lang="en-US" b="1" dirty="0"/>
              <a:t>employees who work overtime more likely to leave the company?</a:t>
            </a: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04" y="332656"/>
            <a:ext cx="7432501" cy="4765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07504" y="5464732"/>
            <a:ext cx="7992888" cy="1200329"/>
          </a:xfrm>
          <a:prstGeom prst="rect">
            <a:avLst/>
          </a:prstGeom>
        </p:spPr>
        <p:txBody>
          <a:bodyPr wrap="square">
            <a:spAutoFit/>
          </a:bodyPr>
          <a:lstStyle/>
          <a:p>
            <a:pPr marL="285750" indent="-285750">
              <a:buFont typeface="Arial" pitchFamily="34" charset="0"/>
              <a:buChar char="•"/>
            </a:pPr>
            <a:r>
              <a:rPr lang="en-US" dirty="0"/>
              <a:t>"yes" means </a:t>
            </a:r>
            <a:r>
              <a:rPr lang="en-US" dirty="0" smtClean="0"/>
              <a:t>employees </a:t>
            </a:r>
            <a:r>
              <a:rPr lang="en-US" dirty="0"/>
              <a:t>who are doing over time "no" </a:t>
            </a:r>
            <a:r>
              <a:rPr lang="en-US" dirty="0" smtClean="0"/>
              <a:t>means </a:t>
            </a:r>
            <a:r>
              <a:rPr lang="en-US" dirty="0"/>
              <a:t>who are not doing overtime</a:t>
            </a:r>
          </a:p>
          <a:p>
            <a:pPr marL="285750" indent="-285750">
              <a:buFont typeface="Arial" pitchFamily="34" charset="0"/>
              <a:buChar char="•"/>
            </a:pPr>
            <a:r>
              <a:rPr lang="en-US" dirty="0"/>
              <a:t>overtime is not affecting the </a:t>
            </a:r>
            <a:r>
              <a:rPr lang="en-US" dirty="0" smtClean="0"/>
              <a:t>attrition</a:t>
            </a:r>
            <a:endParaRPr lang="en-US" dirty="0"/>
          </a:p>
          <a:p>
            <a:pPr marL="285750" indent="-285750">
              <a:buFont typeface="Arial" pitchFamily="34" charset="0"/>
              <a:buChar char="•"/>
            </a:pPr>
            <a:r>
              <a:rPr lang="en-US" dirty="0"/>
              <a:t>but we can conclude that most of the employee are not doing overtime.</a:t>
            </a:r>
          </a:p>
        </p:txBody>
      </p:sp>
    </p:spTree>
    <p:extLst>
      <p:ext uri="{BB962C8B-B14F-4D97-AF65-F5344CB8AC3E}">
        <p14:creationId xmlns:p14="http://schemas.microsoft.com/office/powerpoint/2010/main" val="194260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48" y="0"/>
            <a:ext cx="8088944" cy="369332"/>
          </a:xfrm>
          <a:prstGeom prst="rect">
            <a:avLst/>
          </a:prstGeom>
        </p:spPr>
        <p:txBody>
          <a:bodyPr wrap="square">
            <a:spAutoFit/>
          </a:bodyPr>
          <a:lstStyle/>
          <a:p>
            <a:r>
              <a:rPr lang="en-US" b="1" dirty="0"/>
              <a:t>8</a:t>
            </a:r>
            <a:r>
              <a:rPr lang="en-US" b="1" dirty="0" smtClean="0"/>
              <a:t>)Calculate </a:t>
            </a:r>
            <a:r>
              <a:rPr lang="en-US" b="1" dirty="0"/>
              <a:t>mean distance from home for employees who left and stayed</a:t>
            </a:r>
            <a:endParaRPr lang="en-US" dirty="0"/>
          </a:p>
        </p:txBody>
      </p:sp>
      <p:sp>
        <p:nvSpPr>
          <p:cNvPr id="33" name="Rectangle 32"/>
          <p:cNvSpPr/>
          <p:nvPr/>
        </p:nvSpPr>
        <p:spPr>
          <a:xfrm>
            <a:off x="107504" y="476673"/>
            <a:ext cx="7992888" cy="1200329"/>
          </a:xfrm>
          <a:prstGeom prst="rect">
            <a:avLst/>
          </a:prstGeom>
        </p:spPr>
        <p:txBody>
          <a:bodyPr wrap="square">
            <a:spAutoFit/>
          </a:bodyPr>
          <a:lstStyle/>
          <a:p>
            <a:r>
              <a:rPr lang="en-US" dirty="0"/>
              <a:t>Mean distance from home for employees who left the company (Attrition: Yes): 10.632911392405063 </a:t>
            </a:r>
            <a:endParaRPr lang="en-US" dirty="0" smtClean="0"/>
          </a:p>
          <a:p>
            <a:r>
              <a:rPr lang="en-US" dirty="0" smtClean="0"/>
              <a:t>Mean </a:t>
            </a:r>
            <a:r>
              <a:rPr lang="en-US" dirty="0"/>
              <a:t>distance from home for employees who stayed in the company (Attrition: No): 8.915652879156529</a:t>
            </a:r>
            <a:endParaRPr lang="en-IN" dirty="0"/>
          </a:p>
        </p:txBody>
      </p:sp>
      <p:sp>
        <p:nvSpPr>
          <p:cNvPr id="34" name="Rectangle 33"/>
          <p:cNvSpPr/>
          <p:nvPr/>
        </p:nvSpPr>
        <p:spPr>
          <a:xfrm>
            <a:off x="102952" y="1772816"/>
            <a:ext cx="5333144" cy="369332"/>
          </a:xfrm>
          <a:prstGeom prst="rect">
            <a:avLst/>
          </a:prstGeom>
        </p:spPr>
        <p:txBody>
          <a:bodyPr wrap="square">
            <a:spAutoFit/>
          </a:bodyPr>
          <a:lstStyle/>
          <a:p>
            <a:r>
              <a:rPr lang="en-US" b="1" dirty="0"/>
              <a:t>9</a:t>
            </a:r>
            <a:r>
              <a:rPr lang="en-US" b="1" dirty="0" smtClean="0"/>
              <a:t>)distance </a:t>
            </a:r>
            <a:r>
              <a:rPr lang="en-US" b="1" dirty="0"/>
              <a:t>from home and attrition</a:t>
            </a:r>
            <a:endParaRPr lang="en-US" dirty="0"/>
          </a:p>
        </p:txBody>
      </p:sp>
      <p:pic>
        <p:nvPicPr>
          <p:cNvPr id="8218"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348880"/>
            <a:ext cx="7632848" cy="337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Rectangle 34"/>
          <p:cNvSpPr/>
          <p:nvPr/>
        </p:nvSpPr>
        <p:spPr>
          <a:xfrm>
            <a:off x="116648" y="5805265"/>
            <a:ext cx="8775832" cy="923330"/>
          </a:xfrm>
          <a:prstGeom prst="rect">
            <a:avLst/>
          </a:prstGeom>
        </p:spPr>
        <p:txBody>
          <a:bodyPr wrap="square">
            <a:spAutoFit/>
          </a:bodyPr>
          <a:lstStyle/>
          <a:p>
            <a:pPr marL="285750" indent="-285750">
              <a:buFont typeface="Arial" pitchFamily="34" charset="0"/>
              <a:buChar char="•"/>
            </a:pPr>
            <a:r>
              <a:rPr lang="en-US" dirty="0"/>
              <a:t>employees who has distance range of 0-10 km ,are more likely to leave the job</a:t>
            </a:r>
          </a:p>
          <a:p>
            <a:pPr marL="285750" indent="-285750">
              <a:buFont typeface="Arial" pitchFamily="34" charset="0"/>
              <a:buChar char="•"/>
            </a:pPr>
            <a:r>
              <a:rPr lang="en-US" dirty="0"/>
              <a:t>we can also conclude that lesser the distance more number of employees are working</a:t>
            </a:r>
          </a:p>
        </p:txBody>
      </p:sp>
    </p:spTree>
    <p:extLst>
      <p:ext uri="{BB962C8B-B14F-4D97-AF65-F5344CB8AC3E}">
        <p14:creationId xmlns:p14="http://schemas.microsoft.com/office/powerpoint/2010/main" val="1734498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4104456" cy="369332"/>
          </a:xfrm>
          <a:prstGeom prst="rect">
            <a:avLst/>
          </a:prstGeom>
        </p:spPr>
        <p:txBody>
          <a:bodyPr wrap="square">
            <a:spAutoFit/>
          </a:bodyPr>
          <a:lstStyle/>
          <a:p>
            <a:r>
              <a:rPr lang="en-US" b="1" dirty="0" smtClean="0"/>
              <a:t>10)Attrition </a:t>
            </a:r>
            <a:r>
              <a:rPr lang="en-US" b="1" dirty="0"/>
              <a:t>Rate by Age Group</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81193"/>
            <a:ext cx="7848872" cy="4548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82952" y="5631446"/>
            <a:ext cx="7485392" cy="369332"/>
          </a:xfrm>
          <a:prstGeom prst="rect">
            <a:avLst/>
          </a:prstGeom>
        </p:spPr>
        <p:txBody>
          <a:bodyPr wrap="square">
            <a:spAutoFit/>
          </a:bodyPr>
          <a:lstStyle/>
          <a:p>
            <a:pPr marL="285750" indent="-285750">
              <a:buFont typeface="Arial" pitchFamily="34" charset="0"/>
              <a:buChar char="•"/>
            </a:pPr>
            <a:r>
              <a:rPr lang="en-US" dirty="0"/>
              <a:t>employees in age of 25 to 34 are more likely to leave the job</a:t>
            </a:r>
          </a:p>
        </p:txBody>
      </p:sp>
    </p:spTree>
    <p:extLst>
      <p:ext uri="{BB962C8B-B14F-4D97-AF65-F5344CB8AC3E}">
        <p14:creationId xmlns:p14="http://schemas.microsoft.com/office/powerpoint/2010/main" val="616984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4624"/>
            <a:ext cx="4824536" cy="369332"/>
          </a:xfrm>
          <a:prstGeom prst="rect">
            <a:avLst/>
          </a:prstGeom>
        </p:spPr>
        <p:txBody>
          <a:bodyPr wrap="square">
            <a:spAutoFit/>
          </a:bodyPr>
          <a:lstStyle/>
          <a:p>
            <a:r>
              <a:rPr lang="en-IN" b="1" dirty="0" smtClean="0"/>
              <a:t>11)Monthly </a:t>
            </a:r>
            <a:r>
              <a:rPr lang="en-IN" b="1" dirty="0"/>
              <a:t>Income vs. Attrition</a:t>
            </a: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80" y="713247"/>
            <a:ext cx="7920880" cy="4680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64600" y="5589240"/>
            <a:ext cx="8100900" cy="1200329"/>
          </a:xfrm>
          <a:prstGeom prst="rect">
            <a:avLst/>
          </a:prstGeom>
        </p:spPr>
        <p:txBody>
          <a:bodyPr wrap="square">
            <a:spAutoFit/>
          </a:bodyPr>
          <a:lstStyle/>
          <a:p>
            <a:pPr marL="285750" indent="-285750">
              <a:buFont typeface="Arial" pitchFamily="34" charset="0"/>
              <a:buChar char="•"/>
            </a:pPr>
            <a:r>
              <a:rPr lang="en-US" dirty="0"/>
              <a:t>higher the monthly income give rise to less attrition (means </a:t>
            </a:r>
            <a:r>
              <a:rPr lang="en-US" dirty="0" smtClean="0"/>
              <a:t>attrition="</a:t>
            </a:r>
            <a:r>
              <a:rPr lang="en-US" dirty="0"/>
              <a:t>no")</a:t>
            </a:r>
          </a:p>
          <a:p>
            <a:pPr marL="285750" indent="-285750">
              <a:buFont typeface="Arial" pitchFamily="34" charset="0"/>
              <a:buChar char="•"/>
            </a:pPr>
            <a:r>
              <a:rPr lang="en-US" dirty="0"/>
              <a:t>employees who have their </a:t>
            </a:r>
            <a:r>
              <a:rPr lang="en-US" dirty="0" smtClean="0"/>
              <a:t>income </a:t>
            </a:r>
            <a:r>
              <a:rPr lang="en-US" dirty="0" err="1" smtClean="0"/>
              <a:t>approx</a:t>
            </a:r>
            <a:r>
              <a:rPr lang="en-US" dirty="0" smtClean="0"/>
              <a:t> </a:t>
            </a:r>
            <a:r>
              <a:rPr lang="en-US" dirty="0"/>
              <a:t> 2500 are more likely to quit job because 2500 is the least range of income</a:t>
            </a:r>
          </a:p>
        </p:txBody>
      </p:sp>
    </p:spTree>
    <p:extLst>
      <p:ext uri="{BB962C8B-B14F-4D97-AF65-F5344CB8AC3E}">
        <p14:creationId xmlns:p14="http://schemas.microsoft.com/office/powerpoint/2010/main" val="3488900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0" y="44624"/>
            <a:ext cx="7451160" cy="369332"/>
          </a:xfrm>
          <a:prstGeom prst="rect">
            <a:avLst/>
          </a:prstGeom>
        </p:spPr>
        <p:txBody>
          <a:bodyPr wrap="square">
            <a:spAutoFit/>
          </a:bodyPr>
          <a:lstStyle/>
          <a:p>
            <a:r>
              <a:rPr lang="en-US" b="1" dirty="0" smtClean="0"/>
              <a:t>12)Calculate </a:t>
            </a:r>
            <a:r>
              <a:rPr lang="en-US" b="1" dirty="0"/>
              <a:t>attrition rate for each number of companies worked</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8" y="595605"/>
            <a:ext cx="7704856"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56" y="5733256"/>
            <a:ext cx="7848864" cy="646331"/>
          </a:xfrm>
          <a:prstGeom prst="rect">
            <a:avLst/>
          </a:prstGeom>
        </p:spPr>
        <p:txBody>
          <a:bodyPr wrap="square">
            <a:spAutoFit/>
          </a:bodyPr>
          <a:lstStyle/>
          <a:p>
            <a:pPr marL="285750" indent="-285750">
              <a:buFont typeface="Arial" pitchFamily="34" charset="0"/>
              <a:buChar char="•"/>
            </a:pPr>
            <a:r>
              <a:rPr lang="en-US" dirty="0"/>
              <a:t>only that employees (</a:t>
            </a:r>
            <a:r>
              <a:rPr lang="en-US" dirty="0" err="1"/>
              <a:t>no.of</a:t>
            </a:r>
            <a:r>
              <a:rPr lang="en-US" dirty="0"/>
              <a:t> </a:t>
            </a:r>
            <a:r>
              <a:rPr lang="en-US" dirty="0" err="1"/>
              <a:t>emp</a:t>
            </a:r>
            <a:r>
              <a:rPr lang="en-US" dirty="0"/>
              <a:t>=100) who worked with 1 company before have most attrition.(attrition "yes").rest have similar data</a:t>
            </a:r>
          </a:p>
        </p:txBody>
      </p:sp>
    </p:spTree>
    <p:extLst>
      <p:ext uri="{BB962C8B-B14F-4D97-AF65-F5344CB8AC3E}">
        <p14:creationId xmlns:p14="http://schemas.microsoft.com/office/powerpoint/2010/main" val="2047401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3"/>
            <a:ext cx="6912768" cy="369332"/>
          </a:xfrm>
          <a:prstGeom prst="rect">
            <a:avLst/>
          </a:prstGeom>
        </p:spPr>
        <p:txBody>
          <a:bodyPr wrap="square">
            <a:spAutoFit/>
          </a:bodyPr>
          <a:lstStyle/>
          <a:p>
            <a:r>
              <a:rPr lang="en-US" b="1" dirty="0" smtClean="0"/>
              <a:t>13)how </a:t>
            </a:r>
            <a:r>
              <a:rPr lang="en-US" b="1" dirty="0"/>
              <a:t>salary hike is impacting the attrition</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29198"/>
            <a:ext cx="7695776" cy="475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23528" y="5877272"/>
            <a:ext cx="7776864" cy="369332"/>
          </a:xfrm>
          <a:prstGeom prst="rect">
            <a:avLst/>
          </a:prstGeom>
        </p:spPr>
        <p:txBody>
          <a:bodyPr wrap="square">
            <a:spAutoFit/>
          </a:bodyPr>
          <a:lstStyle/>
          <a:p>
            <a:pPr marL="285750" indent="-285750">
              <a:buFont typeface="Arial" pitchFamily="34" charset="0"/>
              <a:buChar char="•"/>
            </a:pPr>
            <a:r>
              <a:rPr lang="en-US" dirty="0"/>
              <a:t>higher the salary hike .lesser the attrition("NO")</a:t>
            </a:r>
          </a:p>
        </p:txBody>
      </p:sp>
    </p:spTree>
    <p:extLst>
      <p:ext uri="{BB962C8B-B14F-4D97-AF65-F5344CB8AC3E}">
        <p14:creationId xmlns:p14="http://schemas.microsoft.com/office/powerpoint/2010/main" val="3502533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116632"/>
            <a:ext cx="5328592" cy="369332"/>
          </a:xfrm>
          <a:prstGeom prst="rect">
            <a:avLst/>
          </a:prstGeom>
        </p:spPr>
        <p:txBody>
          <a:bodyPr wrap="square">
            <a:spAutoFit/>
          </a:bodyPr>
          <a:lstStyle/>
          <a:p>
            <a:r>
              <a:rPr lang="en-US" b="1" smtClean="0"/>
              <a:t>14) </a:t>
            </a:r>
            <a:r>
              <a:rPr lang="en-US" b="1" dirty="0"/>
              <a:t>Performance rating And Attrition</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20688"/>
            <a:ext cx="7902624"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51520" y="5445224"/>
            <a:ext cx="7902624" cy="1200329"/>
          </a:xfrm>
          <a:prstGeom prst="rect">
            <a:avLst/>
          </a:prstGeom>
        </p:spPr>
        <p:txBody>
          <a:bodyPr wrap="square">
            <a:spAutoFit/>
          </a:bodyPr>
          <a:lstStyle/>
          <a:p>
            <a:pPr marL="285750" indent="-285750">
              <a:buFont typeface="Arial" pitchFamily="34" charset="0"/>
              <a:buChar char="•"/>
            </a:pPr>
            <a:r>
              <a:rPr lang="en-US" dirty="0"/>
              <a:t>on an average, most of employees are </a:t>
            </a:r>
            <a:r>
              <a:rPr lang="en-US" dirty="0" smtClean="0"/>
              <a:t>moderately </a:t>
            </a:r>
            <a:r>
              <a:rPr lang="en-US" dirty="0"/>
              <a:t>performance rating lies in (3-4)</a:t>
            </a:r>
          </a:p>
          <a:p>
            <a:pPr marL="285750" indent="-285750">
              <a:buFont typeface="Arial" pitchFamily="34" charset="0"/>
              <a:buChar char="•"/>
            </a:pPr>
            <a:r>
              <a:rPr lang="en-US" dirty="0"/>
              <a:t>however </a:t>
            </a:r>
            <a:r>
              <a:rPr lang="en-US" dirty="0" smtClean="0"/>
              <a:t>employees </a:t>
            </a:r>
            <a:r>
              <a:rPr lang="en-US" dirty="0"/>
              <a:t>having less performance rating are more likely to quit or we can say that company wants to fire that employees.</a:t>
            </a:r>
          </a:p>
        </p:txBody>
      </p:sp>
    </p:spTree>
    <p:extLst>
      <p:ext uri="{BB962C8B-B14F-4D97-AF65-F5344CB8AC3E}">
        <p14:creationId xmlns:p14="http://schemas.microsoft.com/office/powerpoint/2010/main" val="3301752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672" y="2204864"/>
            <a:ext cx="4824536" cy="1107996"/>
          </a:xfrm>
          <a:prstGeom prst="rect">
            <a:avLst/>
          </a:prstGeom>
          <a:noFill/>
        </p:spPr>
        <p:txBody>
          <a:bodyPr wrap="square" rtlCol="0">
            <a:spAutoFit/>
          </a:bodyPr>
          <a:lstStyle/>
          <a:p>
            <a:r>
              <a:rPr lang="en-US" sz="6000" dirty="0" smtClean="0"/>
              <a:t>THANK</a:t>
            </a:r>
            <a:r>
              <a:rPr lang="en-US" sz="6600" dirty="0" smtClean="0"/>
              <a:t> YOU</a:t>
            </a:r>
            <a:endParaRPr lang="en-IN" sz="6600" dirty="0"/>
          </a:p>
        </p:txBody>
      </p:sp>
    </p:spTree>
    <p:extLst>
      <p:ext uri="{BB962C8B-B14F-4D97-AF65-F5344CB8AC3E}">
        <p14:creationId xmlns:p14="http://schemas.microsoft.com/office/powerpoint/2010/main" val="2182219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0"/>
            <a:ext cx="8064896" cy="5909310"/>
          </a:xfrm>
          <a:prstGeom prst="rect">
            <a:avLst/>
          </a:prstGeom>
        </p:spPr>
        <p:txBody>
          <a:bodyPr wrap="square">
            <a:spAutoFit/>
          </a:bodyPr>
          <a:lstStyle/>
          <a:p>
            <a:endParaRPr lang="en-US" b="1" dirty="0" smtClean="0"/>
          </a:p>
          <a:p>
            <a:endParaRPr lang="en-US" b="1" dirty="0"/>
          </a:p>
          <a:p>
            <a:endParaRPr lang="en-US" b="1" dirty="0" smtClean="0"/>
          </a:p>
          <a:p>
            <a:r>
              <a:rPr lang="en-US" b="1" dirty="0" smtClean="0"/>
              <a:t>Introduction</a:t>
            </a:r>
            <a:r>
              <a:rPr lang="en-US" b="1" dirty="0"/>
              <a:t>:</a:t>
            </a:r>
            <a:r>
              <a:rPr lang="en-US" dirty="0"/>
              <a:t> </a:t>
            </a:r>
            <a:endParaRPr lang="en-US" dirty="0" smtClean="0"/>
          </a:p>
          <a:p>
            <a:endParaRPr lang="en-US" dirty="0"/>
          </a:p>
          <a:p>
            <a:r>
              <a:rPr lang="en-US" dirty="0" smtClean="0"/>
              <a:t>Employee </a:t>
            </a:r>
            <a:r>
              <a:rPr lang="en-US" dirty="0"/>
              <a:t>attrition, the phenomenon of employees leaving the company, poses significant challenges for organizations in terms of productivity, morale, and financial costs. In this project, we aim to uncover the factors that contribute to employee attrition and develop predictive models to identify employees at risk of leaving</a:t>
            </a:r>
            <a:r>
              <a:rPr lang="en-US" dirty="0" smtClean="0"/>
              <a:t>.</a:t>
            </a:r>
          </a:p>
          <a:p>
            <a:endParaRPr lang="en-US" dirty="0"/>
          </a:p>
          <a:p>
            <a:endParaRPr lang="en-US" dirty="0"/>
          </a:p>
          <a:p>
            <a:r>
              <a:rPr lang="en-US" b="1" dirty="0"/>
              <a:t>Objective:</a:t>
            </a:r>
            <a:r>
              <a:rPr lang="en-US" dirty="0"/>
              <a:t> </a:t>
            </a:r>
            <a:endParaRPr lang="en-US" dirty="0" smtClean="0"/>
          </a:p>
          <a:p>
            <a:endParaRPr lang="en-US" dirty="0" smtClean="0"/>
          </a:p>
          <a:p>
            <a:endParaRPr lang="en-US" dirty="0"/>
          </a:p>
          <a:p>
            <a:r>
              <a:rPr lang="en-US" dirty="0" smtClean="0"/>
              <a:t>The </a:t>
            </a:r>
            <a:r>
              <a:rPr lang="en-US" dirty="0"/>
              <a:t>primary objective of this analysis is to understand the factors associated with employee attrition and provide actionable insights to mitigate attrition rates. Additionally, we seek to build predictive models to forecast attrition risk and assist in proactive retention strategies.</a:t>
            </a:r>
          </a:p>
          <a:p>
            <a:r>
              <a:rPr lang="en-US" dirty="0"/>
              <a:t/>
            </a:r>
            <a:br>
              <a:rPr lang="en-US" dirty="0"/>
            </a:br>
            <a:endParaRPr lang="en-IN" dirty="0"/>
          </a:p>
        </p:txBody>
      </p:sp>
    </p:spTree>
    <p:extLst>
      <p:ext uri="{BB962C8B-B14F-4D97-AF65-F5344CB8AC3E}">
        <p14:creationId xmlns:p14="http://schemas.microsoft.com/office/powerpoint/2010/main" val="4112216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504" y="116633"/>
            <a:ext cx="7848872" cy="6186309"/>
          </a:xfrm>
          <a:prstGeom prst="rect">
            <a:avLst/>
          </a:prstGeom>
        </p:spPr>
        <p:txBody>
          <a:bodyPr wrap="square">
            <a:spAutoFit/>
          </a:bodyPr>
          <a:lstStyle/>
          <a:p>
            <a:r>
              <a:rPr lang="en-US" sz="1600" b="1" dirty="0" smtClean="0"/>
              <a:t>Content of data:</a:t>
            </a:r>
          </a:p>
          <a:p>
            <a:endParaRPr lang="en-US" sz="1600" dirty="0" smtClean="0"/>
          </a:p>
          <a:p>
            <a:r>
              <a:rPr lang="en-US" sz="1600" dirty="0" smtClean="0"/>
              <a:t>Age: The age of the employee.</a:t>
            </a:r>
          </a:p>
          <a:p>
            <a:r>
              <a:rPr lang="en-US" sz="1600" dirty="0" smtClean="0"/>
              <a:t>Attrition: Whether the employee has left the company.</a:t>
            </a:r>
          </a:p>
          <a:p>
            <a:r>
              <a:rPr lang="en-US" sz="1600" dirty="0" err="1" smtClean="0"/>
              <a:t>BusinessTravel</a:t>
            </a:r>
            <a:r>
              <a:rPr lang="en-US" sz="1600" dirty="0" smtClean="0"/>
              <a:t>: Frequency of business travel.</a:t>
            </a:r>
          </a:p>
          <a:p>
            <a:r>
              <a:rPr lang="en-US" sz="1600" dirty="0" err="1" smtClean="0"/>
              <a:t>DailyRate</a:t>
            </a:r>
            <a:r>
              <a:rPr lang="en-US" sz="1600" dirty="0" smtClean="0"/>
              <a:t>: The daily rate of pay for the employee.</a:t>
            </a:r>
          </a:p>
          <a:p>
            <a:r>
              <a:rPr lang="en-US" sz="1600" dirty="0" smtClean="0"/>
              <a:t>Department: The department the employee belongs to.</a:t>
            </a:r>
          </a:p>
          <a:p>
            <a:r>
              <a:rPr lang="en-US" sz="1600" dirty="0" err="1" smtClean="0"/>
              <a:t>DistanceFromHome</a:t>
            </a:r>
            <a:r>
              <a:rPr lang="en-US" sz="1600" dirty="0" smtClean="0"/>
              <a:t>: Distance from home to work location.</a:t>
            </a:r>
          </a:p>
          <a:p>
            <a:r>
              <a:rPr lang="en-US" sz="1600" dirty="0" smtClean="0"/>
              <a:t>Education: Level of education.</a:t>
            </a:r>
          </a:p>
          <a:p>
            <a:r>
              <a:rPr lang="en-US" sz="1600" dirty="0" err="1" smtClean="0"/>
              <a:t>EducationField</a:t>
            </a:r>
            <a:r>
              <a:rPr lang="en-US" sz="1600" dirty="0" smtClean="0"/>
              <a:t>: Field of education.</a:t>
            </a:r>
          </a:p>
          <a:p>
            <a:r>
              <a:rPr lang="en-US" sz="1600" dirty="0" err="1" smtClean="0"/>
              <a:t>EmployeeCount</a:t>
            </a:r>
            <a:r>
              <a:rPr lang="en-US" sz="1600" dirty="0" smtClean="0"/>
              <a:t>: Number of employees.</a:t>
            </a:r>
          </a:p>
          <a:p>
            <a:r>
              <a:rPr lang="en-US" sz="1600" dirty="0" err="1" smtClean="0"/>
              <a:t>EmployeeNumber</a:t>
            </a:r>
            <a:r>
              <a:rPr lang="en-US" sz="1600" dirty="0" smtClean="0"/>
              <a:t>: Unique identifier for each employee</a:t>
            </a:r>
          </a:p>
          <a:p>
            <a:r>
              <a:rPr lang="en-US" sz="1600" dirty="0" err="1" smtClean="0"/>
              <a:t>EnvironmentSatisfaction</a:t>
            </a:r>
            <a:r>
              <a:rPr lang="en-US" sz="1600" dirty="0" smtClean="0"/>
              <a:t>: Level of satisfaction with the work environment.</a:t>
            </a:r>
          </a:p>
          <a:p>
            <a:r>
              <a:rPr lang="en-US" sz="1600" dirty="0" smtClean="0"/>
              <a:t>Gender: Gender of the employee.</a:t>
            </a:r>
          </a:p>
          <a:p>
            <a:r>
              <a:rPr lang="en-US" sz="1600" dirty="0" err="1" smtClean="0"/>
              <a:t>HourlyRate</a:t>
            </a:r>
            <a:r>
              <a:rPr lang="en-US" sz="1600" dirty="0" smtClean="0"/>
              <a:t>: The hourly rate of pay for the employee.</a:t>
            </a:r>
          </a:p>
          <a:p>
            <a:r>
              <a:rPr lang="en-US" sz="1600" dirty="0" err="1" smtClean="0"/>
              <a:t>JobInvolvement</a:t>
            </a:r>
            <a:r>
              <a:rPr lang="en-US" sz="1600" dirty="0" smtClean="0"/>
              <a:t>: Level of involvement in the job.</a:t>
            </a:r>
          </a:p>
          <a:p>
            <a:r>
              <a:rPr lang="en-US" sz="1600" dirty="0" err="1" smtClean="0"/>
              <a:t>JobLevel</a:t>
            </a:r>
            <a:r>
              <a:rPr lang="en-US" sz="1600" dirty="0" smtClean="0"/>
              <a:t>: Level of the job within the company hierarchy.</a:t>
            </a:r>
          </a:p>
          <a:p>
            <a:r>
              <a:rPr lang="en-US" sz="1600" dirty="0" err="1" smtClean="0"/>
              <a:t>JobRole</a:t>
            </a:r>
            <a:r>
              <a:rPr lang="en-US" sz="1600" dirty="0" smtClean="0"/>
              <a:t>: Role of the employee within the company.</a:t>
            </a:r>
          </a:p>
          <a:p>
            <a:r>
              <a:rPr lang="en-US" sz="1600" dirty="0" err="1" smtClean="0"/>
              <a:t>JobSatisfaction</a:t>
            </a:r>
            <a:r>
              <a:rPr lang="en-US" sz="1600" dirty="0" smtClean="0"/>
              <a:t>: Level of satisfaction with the job.</a:t>
            </a:r>
          </a:p>
          <a:p>
            <a:r>
              <a:rPr lang="en-US" sz="1600" dirty="0" err="1" smtClean="0"/>
              <a:t>MaritalStatus</a:t>
            </a:r>
            <a:r>
              <a:rPr lang="en-US" sz="1600" dirty="0" smtClean="0"/>
              <a:t>: Marital status of the employee.</a:t>
            </a:r>
          </a:p>
          <a:p>
            <a:r>
              <a:rPr lang="en-US" sz="1600" dirty="0" err="1" smtClean="0"/>
              <a:t>MonthlyIncome</a:t>
            </a:r>
            <a:r>
              <a:rPr lang="en-US" sz="1600" dirty="0" smtClean="0"/>
              <a:t>: Monthly income of the employee.</a:t>
            </a:r>
          </a:p>
          <a:p>
            <a:r>
              <a:rPr lang="en-US" sz="1600" dirty="0" err="1" smtClean="0"/>
              <a:t>MonthlyRate</a:t>
            </a:r>
            <a:r>
              <a:rPr lang="en-US" sz="1600" dirty="0" smtClean="0"/>
              <a:t>: Monthly rate of pay for the employee.</a:t>
            </a:r>
          </a:p>
          <a:p>
            <a:r>
              <a:rPr lang="en-US" sz="1600" dirty="0" err="1" smtClean="0"/>
              <a:t>NumCompaniesWorked</a:t>
            </a:r>
            <a:r>
              <a:rPr lang="en-US" sz="1600" dirty="0" smtClean="0"/>
              <a:t>: Number of companies the employee has worked for previously</a:t>
            </a:r>
            <a:r>
              <a:rPr lang="en-US" sz="1600" dirty="0" smtClean="0"/>
              <a:t>.</a:t>
            </a:r>
          </a:p>
          <a:p>
            <a:endParaRPr lang="en-US" sz="1200" dirty="0" smtClean="0"/>
          </a:p>
        </p:txBody>
      </p:sp>
    </p:spTree>
    <p:extLst>
      <p:ext uri="{BB962C8B-B14F-4D97-AF65-F5344CB8AC3E}">
        <p14:creationId xmlns:p14="http://schemas.microsoft.com/office/powerpoint/2010/main" val="3589242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7776864" cy="4031873"/>
          </a:xfrm>
          <a:prstGeom prst="rect">
            <a:avLst/>
          </a:prstGeom>
        </p:spPr>
        <p:txBody>
          <a:bodyPr wrap="square">
            <a:spAutoFit/>
          </a:bodyPr>
          <a:lstStyle/>
          <a:p>
            <a:r>
              <a:rPr lang="en-US" sz="1600" dirty="0" smtClean="0"/>
              <a:t>Over18: Whether the employee is over 18 years old.</a:t>
            </a:r>
          </a:p>
          <a:p>
            <a:r>
              <a:rPr lang="en-US" sz="1600" dirty="0" err="1" smtClean="0"/>
              <a:t>OverTime</a:t>
            </a:r>
            <a:r>
              <a:rPr lang="en-US" sz="1600" dirty="0" smtClean="0"/>
              <a:t>: Whether the employee works overtime.</a:t>
            </a:r>
          </a:p>
          <a:p>
            <a:r>
              <a:rPr lang="en-US" sz="1600" dirty="0" err="1" smtClean="0"/>
              <a:t>PercentSalaryHike</a:t>
            </a:r>
            <a:r>
              <a:rPr lang="en-US" sz="1600" dirty="0" smtClean="0"/>
              <a:t>: Percentage increase in salary.</a:t>
            </a:r>
          </a:p>
          <a:p>
            <a:r>
              <a:rPr lang="en-US" sz="1600" dirty="0" err="1" smtClean="0"/>
              <a:t>PerformanceRating</a:t>
            </a:r>
            <a:r>
              <a:rPr lang="en-US" sz="1600" dirty="0" smtClean="0"/>
              <a:t>: Performance rating of the employee.</a:t>
            </a:r>
          </a:p>
          <a:p>
            <a:r>
              <a:rPr lang="en-US" sz="1600" dirty="0" err="1" smtClean="0"/>
              <a:t>RelationshipSatisfaction</a:t>
            </a:r>
            <a:r>
              <a:rPr lang="en-US" sz="1600" dirty="0" smtClean="0"/>
              <a:t>: Level of satisfaction with work relationships.</a:t>
            </a:r>
          </a:p>
          <a:p>
            <a:r>
              <a:rPr lang="en-US" sz="1600" dirty="0" err="1" smtClean="0"/>
              <a:t>StandardHours</a:t>
            </a:r>
            <a:r>
              <a:rPr lang="en-US" sz="1600" dirty="0" smtClean="0"/>
              <a:t>: Standard number of working hours per week.</a:t>
            </a:r>
          </a:p>
          <a:p>
            <a:r>
              <a:rPr lang="en-US" sz="1600" dirty="0" err="1" smtClean="0"/>
              <a:t>StockOptionLevel</a:t>
            </a:r>
            <a:r>
              <a:rPr lang="en-US" sz="1600" dirty="0" smtClean="0"/>
              <a:t>: Level of stock options the employee has.</a:t>
            </a:r>
          </a:p>
          <a:p>
            <a:r>
              <a:rPr lang="en-US" sz="1600" dirty="0" err="1" smtClean="0"/>
              <a:t>TotalWorkingYears</a:t>
            </a:r>
            <a:r>
              <a:rPr lang="en-US" sz="1600" dirty="0" smtClean="0"/>
              <a:t>: Total number of years the employee has worked.</a:t>
            </a:r>
          </a:p>
          <a:p>
            <a:r>
              <a:rPr lang="en-US" sz="1600" dirty="0" err="1" smtClean="0"/>
              <a:t>TrainingTimesLastYear</a:t>
            </a:r>
            <a:r>
              <a:rPr lang="en-US" sz="1600" dirty="0" smtClean="0"/>
              <a:t>: Number of training sessions attended by the employee last year.</a:t>
            </a:r>
          </a:p>
          <a:p>
            <a:r>
              <a:rPr lang="en-US" sz="1600" dirty="0" err="1" smtClean="0"/>
              <a:t>WorkLifeBalance</a:t>
            </a:r>
            <a:r>
              <a:rPr lang="en-US" sz="1600" dirty="0" smtClean="0"/>
              <a:t>: Level of work-life balance satisfaction.</a:t>
            </a:r>
          </a:p>
          <a:p>
            <a:r>
              <a:rPr lang="en-US" sz="1600" dirty="0" err="1" smtClean="0"/>
              <a:t>YearsAtCompany</a:t>
            </a:r>
            <a:r>
              <a:rPr lang="en-US" sz="1600" dirty="0" smtClean="0"/>
              <a:t>: Number of years the employee has worked at the company.</a:t>
            </a:r>
          </a:p>
          <a:p>
            <a:r>
              <a:rPr lang="en-US" sz="1600" dirty="0" err="1" smtClean="0"/>
              <a:t>YearsInCurrentRole</a:t>
            </a:r>
            <a:r>
              <a:rPr lang="en-US" sz="1600" dirty="0" smtClean="0"/>
              <a:t>: Number of years the employee has been in the current role.</a:t>
            </a:r>
          </a:p>
          <a:p>
            <a:r>
              <a:rPr lang="en-US" sz="1600" dirty="0" err="1" smtClean="0"/>
              <a:t>YearsSinceLastPromotion</a:t>
            </a:r>
            <a:r>
              <a:rPr lang="en-US" sz="1600" dirty="0" smtClean="0"/>
              <a:t>: Number of years since the employee's last promotion.</a:t>
            </a:r>
          </a:p>
          <a:p>
            <a:r>
              <a:rPr lang="en-US" sz="1600" dirty="0" err="1" smtClean="0"/>
              <a:t>YearsWithCurrManager</a:t>
            </a:r>
            <a:r>
              <a:rPr lang="en-US" sz="1600" dirty="0" smtClean="0"/>
              <a:t>: Number of years the employee has worked with the current manager.</a:t>
            </a:r>
            <a:endParaRPr lang="en-IN" sz="1600" dirty="0"/>
          </a:p>
        </p:txBody>
      </p:sp>
    </p:spTree>
    <p:extLst>
      <p:ext uri="{BB962C8B-B14F-4D97-AF65-F5344CB8AC3E}">
        <p14:creationId xmlns:p14="http://schemas.microsoft.com/office/powerpoint/2010/main" val="179589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04665"/>
            <a:ext cx="7992888" cy="3416320"/>
          </a:xfrm>
          <a:prstGeom prst="rect">
            <a:avLst/>
          </a:prstGeom>
        </p:spPr>
        <p:txBody>
          <a:bodyPr wrap="square">
            <a:spAutoFit/>
          </a:bodyPr>
          <a:lstStyle/>
          <a:p>
            <a:endParaRPr lang="en-US" dirty="0" smtClean="0"/>
          </a:p>
          <a:p>
            <a:r>
              <a:rPr lang="en-US" dirty="0" smtClean="0"/>
              <a:t>Target column ==Attrition</a:t>
            </a:r>
          </a:p>
          <a:p>
            <a:r>
              <a:rPr lang="en-US" dirty="0" smtClean="0"/>
              <a:t>Attrition: attrition is the departure of employees from the organization for any reason or in simple words we can say that employees who want to leave the company.</a:t>
            </a:r>
          </a:p>
          <a:p>
            <a:endParaRPr lang="en-US" dirty="0" smtClean="0"/>
          </a:p>
          <a:p>
            <a:r>
              <a:rPr lang="en-US" dirty="0" smtClean="0"/>
              <a:t>Attrition "YES" ": Employee wants to leave the company.</a:t>
            </a:r>
          </a:p>
          <a:p>
            <a:endParaRPr lang="en-US" dirty="0" smtClean="0"/>
          </a:p>
          <a:p>
            <a:r>
              <a:rPr lang="en-US" dirty="0" smtClean="0"/>
              <a:t>Attrition "NO" ": Employee want don't to leave the company.</a:t>
            </a:r>
          </a:p>
          <a:p>
            <a:endParaRPr lang="en-US" dirty="0" smtClean="0"/>
          </a:p>
          <a:p>
            <a:r>
              <a:rPr lang="en-US" dirty="0" smtClean="0"/>
              <a:t>in this project we are going to </a:t>
            </a:r>
            <a:r>
              <a:rPr lang="en-US" dirty="0" err="1" smtClean="0"/>
              <a:t>analyse</a:t>
            </a:r>
            <a:r>
              <a:rPr lang="en-US" dirty="0" smtClean="0"/>
              <a:t> that how other features of dataset is effecting "Attrition"</a:t>
            </a:r>
            <a:endParaRPr lang="en-IN" dirty="0" smtClean="0"/>
          </a:p>
        </p:txBody>
      </p:sp>
    </p:spTree>
    <p:extLst>
      <p:ext uri="{BB962C8B-B14F-4D97-AF65-F5344CB8AC3E}">
        <p14:creationId xmlns:p14="http://schemas.microsoft.com/office/powerpoint/2010/main" val="2548261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136904" cy="1200329"/>
          </a:xfrm>
          <a:prstGeom prst="rect">
            <a:avLst/>
          </a:prstGeom>
        </p:spPr>
        <p:txBody>
          <a:bodyPr wrap="square">
            <a:spAutoFit/>
          </a:bodyPr>
          <a:lstStyle/>
          <a:p>
            <a:pPr marL="285750" indent="-285750">
              <a:buFont typeface="Arial" pitchFamily="34" charset="0"/>
              <a:buChar char="•"/>
            </a:pPr>
            <a:r>
              <a:rPr lang="en-US" b="1" dirty="0"/>
              <a:t>EDA(Exploratory Data Analysis</a:t>
            </a:r>
            <a:r>
              <a:rPr lang="en-US" b="1" dirty="0" smtClean="0"/>
              <a:t>)</a:t>
            </a:r>
            <a:endParaRPr lang="en-US" b="1" dirty="0"/>
          </a:p>
          <a:p>
            <a:r>
              <a:rPr lang="en-US" dirty="0"/>
              <a:t>Analysis on catagorical columns with respect to target column(Attrition</a:t>
            </a:r>
            <a:r>
              <a:rPr lang="en-US" dirty="0" smtClean="0"/>
              <a:t>)</a:t>
            </a:r>
          </a:p>
          <a:p>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980728"/>
            <a:ext cx="7213555" cy="440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79512" y="5342376"/>
            <a:ext cx="7920880" cy="923330"/>
          </a:xfrm>
          <a:prstGeom prst="rect">
            <a:avLst/>
          </a:prstGeom>
        </p:spPr>
        <p:txBody>
          <a:bodyPr wrap="square">
            <a:spAutoFit/>
          </a:bodyPr>
          <a:lstStyle/>
          <a:p>
            <a:r>
              <a:rPr lang="en-US" dirty="0"/>
              <a:t>Data of Attrition says that it has more number of "NO" </a:t>
            </a:r>
            <a:r>
              <a:rPr lang="en-US" dirty="0" smtClean="0"/>
              <a:t>values </a:t>
            </a:r>
            <a:r>
              <a:rPr lang="en-US" dirty="0"/>
              <a:t>and less number of "</a:t>
            </a:r>
            <a:r>
              <a:rPr lang="en-US" dirty="0" smtClean="0"/>
              <a:t>Yes“ values</a:t>
            </a:r>
            <a:endParaRPr lang="en-US" dirty="0"/>
          </a:p>
          <a:p>
            <a:r>
              <a:rPr lang="en-US" dirty="0"/>
              <a:t>it can seen that there is big difference in counts of the </a:t>
            </a:r>
            <a:r>
              <a:rPr lang="en-US" dirty="0" smtClean="0"/>
              <a:t>values</a:t>
            </a:r>
            <a:endParaRPr lang="en-US" dirty="0"/>
          </a:p>
        </p:txBody>
      </p:sp>
    </p:spTree>
    <p:extLst>
      <p:ext uri="{BB962C8B-B14F-4D97-AF65-F5344CB8AC3E}">
        <p14:creationId xmlns:p14="http://schemas.microsoft.com/office/powerpoint/2010/main" val="1170780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6552728" cy="369332"/>
          </a:xfrm>
          <a:prstGeom prst="rect">
            <a:avLst/>
          </a:prstGeom>
        </p:spPr>
        <p:txBody>
          <a:bodyPr wrap="square">
            <a:spAutoFit/>
          </a:bodyPr>
          <a:lstStyle/>
          <a:p>
            <a:r>
              <a:rPr lang="en-US" b="1" dirty="0"/>
              <a:t>2)How does attrition vary by department?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 y="557972"/>
            <a:ext cx="7776864" cy="43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5152" y="4869160"/>
            <a:ext cx="8856983" cy="1754326"/>
          </a:xfrm>
          <a:prstGeom prst="rect">
            <a:avLst/>
          </a:prstGeom>
        </p:spPr>
        <p:txBody>
          <a:bodyPr wrap="square">
            <a:spAutoFit/>
          </a:bodyPr>
          <a:lstStyle/>
          <a:p>
            <a:pPr marL="285750" indent="-285750">
              <a:buFont typeface="Arial" pitchFamily="34" charset="0"/>
              <a:buChar char="•"/>
            </a:pPr>
            <a:r>
              <a:rPr lang="en-US" dirty="0"/>
              <a:t>there are 3 </a:t>
            </a:r>
            <a:r>
              <a:rPr lang="en-US" dirty="0" err="1"/>
              <a:t>no.of</a:t>
            </a:r>
            <a:r>
              <a:rPr lang="en-US" dirty="0"/>
              <a:t> department are there 1)sales 2) Research and development 3)HR department</a:t>
            </a:r>
          </a:p>
          <a:p>
            <a:pPr marL="285750" indent="-285750">
              <a:buFont typeface="Arial" pitchFamily="34" charset="0"/>
              <a:buChar char="•"/>
            </a:pPr>
            <a:r>
              <a:rPr lang="en-US" dirty="0"/>
              <a:t>"research and development" department have more number of attrition as compared to other two </a:t>
            </a:r>
            <a:r>
              <a:rPr lang="en-US" dirty="0" err="1"/>
              <a:t>department,research</a:t>
            </a:r>
            <a:r>
              <a:rPr lang="en-US" dirty="0"/>
              <a:t> and development in there more number of employees</a:t>
            </a:r>
            <a:r>
              <a:rPr lang="en-US" dirty="0" smtClean="0"/>
              <a:t>, this </a:t>
            </a:r>
            <a:r>
              <a:rPr lang="en-US" dirty="0"/>
              <a:t>department affecting the most for attrition</a:t>
            </a:r>
          </a:p>
          <a:p>
            <a:pPr marL="285750" indent="-285750">
              <a:buFont typeface="Arial" pitchFamily="34" charset="0"/>
              <a:buChar char="•"/>
            </a:pPr>
            <a:r>
              <a:rPr lang="en-US" dirty="0"/>
              <a:t>"Human Resource" Department have least attrition</a:t>
            </a:r>
          </a:p>
        </p:txBody>
      </p:sp>
    </p:spTree>
    <p:extLst>
      <p:ext uri="{BB962C8B-B14F-4D97-AF65-F5344CB8AC3E}">
        <p14:creationId xmlns:p14="http://schemas.microsoft.com/office/powerpoint/2010/main" val="1665725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7560840" cy="369332"/>
          </a:xfrm>
          <a:prstGeom prst="rect">
            <a:avLst/>
          </a:prstGeom>
        </p:spPr>
        <p:txBody>
          <a:bodyPr wrap="square">
            <a:spAutoFit/>
          </a:bodyPr>
          <a:lstStyle/>
          <a:p>
            <a:r>
              <a:rPr lang="en-US" b="1" dirty="0"/>
              <a:t>3)Attrition Rate by Business Travel Frequency</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85964"/>
            <a:ext cx="7776864" cy="4329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45804" y="5013176"/>
            <a:ext cx="7920880" cy="1477328"/>
          </a:xfrm>
          <a:prstGeom prst="rect">
            <a:avLst/>
          </a:prstGeom>
        </p:spPr>
        <p:txBody>
          <a:bodyPr wrap="square">
            <a:spAutoFit/>
          </a:bodyPr>
          <a:lstStyle/>
          <a:p>
            <a:pPr marL="285750" indent="-285750">
              <a:buFont typeface="Arial" pitchFamily="34" charset="0"/>
              <a:buChar char="•"/>
            </a:pPr>
            <a:r>
              <a:rPr lang="en-US" dirty="0"/>
              <a:t>graph tells us that company has more count or more number of employees who travels rarely.it means travel rate of company is less </a:t>
            </a:r>
          </a:p>
          <a:p>
            <a:pPr marL="285750" indent="-285750">
              <a:buFont typeface="Arial" pitchFamily="34" charset="0"/>
              <a:buChar char="•"/>
            </a:pPr>
            <a:r>
              <a:rPr lang="en-US" dirty="0"/>
              <a:t>there are more employees </a:t>
            </a:r>
            <a:r>
              <a:rPr lang="en-US" dirty="0" smtClean="0"/>
              <a:t>which </a:t>
            </a:r>
            <a:r>
              <a:rPr lang="en-US" dirty="0"/>
              <a:t>travels rarely and are not satisfied with their job</a:t>
            </a:r>
          </a:p>
          <a:p>
            <a:pPr marL="285750" indent="-285750">
              <a:buFont typeface="Arial" pitchFamily="34" charset="0"/>
              <a:buChar char="•"/>
            </a:pPr>
            <a:r>
              <a:rPr lang="en-US" dirty="0"/>
              <a:t>non traveller have least count as well as least attrition  </a:t>
            </a:r>
          </a:p>
        </p:txBody>
      </p:sp>
    </p:spTree>
    <p:extLst>
      <p:ext uri="{BB962C8B-B14F-4D97-AF65-F5344CB8AC3E}">
        <p14:creationId xmlns:p14="http://schemas.microsoft.com/office/powerpoint/2010/main" val="3434018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36" y="44624"/>
            <a:ext cx="3959738" cy="369332"/>
          </a:xfrm>
          <a:prstGeom prst="rect">
            <a:avLst/>
          </a:prstGeom>
        </p:spPr>
        <p:txBody>
          <a:bodyPr wrap="none">
            <a:spAutoFit/>
          </a:bodyPr>
          <a:lstStyle/>
          <a:p>
            <a:r>
              <a:rPr lang="en-US" b="1"/>
              <a:t>4)Attrition Rate by Education Field</a:t>
            </a: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48680"/>
            <a:ext cx="7992888"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28088" y="5373216"/>
            <a:ext cx="7704856" cy="1200329"/>
          </a:xfrm>
          <a:prstGeom prst="rect">
            <a:avLst/>
          </a:prstGeom>
        </p:spPr>
        <p:txBody>
          <a:bodyPr wrap="square">
            <a:spAutoFit/>
          </a:bodyPr>
          <a:lstStyle/>
          <a:p>
            <a:pPr marL="285750" indent="-285750">
              <a:buFont typeface="Arial" pitchFamily="34" charset="0"/>
              <a:buChar char="•"/>
            </a:pPr>
            <a:r>
              <a:rPr lang="en-US" dirty="0"/>
              <a:t>first and foremost thing is that </a:t>
            </a:r>
            <a:r>
              <a:rPr lang="en-US" dirty="0" smtClean="0"/>
              <a:t>employees </a:t>
            </a:r>
            <a:r>
              <a:rPr lang="en-US" dirty="0"/>
              <a:t>who are from "life science" and "</a:t>
            </a:r>
            <a:r>
              <a:rPr lang="en-US" dirty="0" err="1"/>
              <a:t>medical"background</a:t>
            </a:r>
            <a:r>
              <a:rPr lang="en-US" dirty="0"/>
              <a:t> are more as compared to other </a:t>
            </a:r>
            <a:r>
              <a:rPr lang="en-US" dirty="0" smtClean="0"/>
              <a:t>education </a:t>
            </a:r>
            <a:r>
              <a:rPr lang="en-US" dirty="0"/>
              <a:t>fields</a:t>
            </a:r>
          </a:p>
          <a:p>
            <a:pPr marL="285750" indent="-285750">
              <a:buFont typeface="Arial" pitchFamily="34" charset="0"/>
              <a:buChar char="•"/>
            </a:pPr>
            <a:r>
              <a:rPr lang="en-US" dirty="0"/>
              <a:t>life science and medical these two are the more affecting</a:t>
            </a:r>
          </a:p>
        </p:txBody>
      </p:sp>
    </p:spTree>
    <p:extLst>
      <p:ext uri="{BB962C8B-B14F-4D97-AF65-F5344CB8AC3E}">
        <p14:creationId xmlns:p14="http://schemas.microsoft.com/office/powerpoint/2010/main" val="7602119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193</TotalTime>
  <Words>992</Words>
  <Application>Microsoft Office PowerPoint</Application>
  <PresentationFormat>On-screen Show (4:3)</PresentationFormat>
  <Paragraphs>108</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Opulent</vt:lpstr>
      <vt:lpstr>HR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Data Analysis</dc:title>
  <dc:creator>hp</dc:creator>
  <cp:lastModifiedBy>hp</cp:lastModifiedBy>
  <cp:revision>15</cp:revision>
  <dcterms:created xsi:type="dcterms:W3CDTF">2024-03-10T15:25:26Z</dcterms:created>
  <dcterms:modified xsi:type="dcterms:W3CDTF">2024-03-11T06:01:49Z</dcterms:modified>
</cp:coreProperties>
</file>