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56B2A2-F55B-424E-A55F-58090A73847A}" type="datetimeFigureOut">
              <a:rPr lang="en-US" smtClean="0"/>
              <a:t>3/31/2024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5246641-8968-4FF1-AE28-FB3A1CAB234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881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6B2A2-F55B-424E-A55F-58090A73847A}"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6641-8968-4FF1-AE28-FB3A1CAB234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684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6B2A2-F55B-424E-A55F-58090A73847A}"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6641-8968-4FF1-AE28-FB3A1CAB234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47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6B2A2-F55B-424E-A55F-58090A73847A}"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6641-8968-4FF1-AE28-FB3A1CAB234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67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6B2A2-F55B-424E-A55F-58090A73847A}"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6641-8968-4FF1-AE28-FB3A1CAB234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29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56B2A2-F55B-424E-A55F-58090A73847A}"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46641-8968-4FF1-AE28-FB3A1CAB234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1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56B2A2-F55B-424E-A55F-58090A73847A}"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46641-8968-4FF1-AE28-FB3A1CAB234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928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56B2A2-F55B-424E-A55F-58090A73847A}"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46641-8968-4FF1-AE28-FB3A1CAB234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21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6B2A2-F55B-424E-A55F-58090A73847A}"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46641-8968-4FF1-AE28-FB3A1CAB234E}" type="slidenum">
              <a:rPr lang="en-US" smtClean="0"/>
              <a:t>‹#›</a:t>
            </a:fld>
            <a:endParaRPr lang="en-US"/>
          </a:p>
        </p:txBody>
      </p:sp>
    </p:spTree>
    <p:extLst>
      <p:ext uri="{BB962C8B-B14F-4D97-AF65-F5344CB8AC3E}">
        <p14:creationId xmlns:p14="http://schemas.microsoft.com/office/powerpoint/2010/main" val="26007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6B2A2-F55B-424E-A55F-58090A73847A}"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46641-8968-4FF1-AE28-FB3A1CAB234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214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56B2A2-F55B-424E-A55F-58090A73847A}" type="datetimeFigureOut">
              <a:rPr lang="en-US" smtClean="0"/>
              <a:t>3/31/2024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5246641-8968-4FF1-AE28-FB3A1CAB234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725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256B2A2-F55B-424E-A55F-58090A73847A}" type="datetimeFigureOut">
              <a:rPr lang="en-US" smtClean="0"/>
              <a:t>3/31/2024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5246641-8968-4FF1-AE28-FB3A1CAB234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102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8498-AA32-E56E-CD9E-22B8A9489690}"/>
              </a:ext>
            </a:extLst>
          </p:cNvPr>
          <p:cNvSpPr>
            <a:spLocks noGrp="1"/>
          </p:cNvSpPr>
          <p:nvPr>
            <p:ph type="ctrTitle"/>
          </p:nvPr>
        </p:nvSpPr>
        <p:spPr>
          <a:xfrm>
            <a:off x="1065320" y="669133"/>
            <a:ext cx="9392575" cy="2541431"/>
          </a:xfrm>
        </p:spPr>
        <p:txBody>
          <a:bodyPr>
            <a:normAutofit/>
          </a:bodyPr>
          <a:lstStyle/>
          <a:p>
            <a:r>
              <a:rPr lang="en-US" sz="4800" dirty="0"/>
              <a:t>TB-Burden country Analysis</a:t>
            </a:r>
          </a:p>
        </p:txBody>
      </p:sp>
      <p:sp>
        <p:nvSpPr>
          <p:cNvPr id="5" name="Subtitle 4">
            <a:extLst>
              <a:ext uri="{FF2B5EF4-FFF2-40B4-BE49-F238E27FC236}">
                <a16:creationId xmlns:a16="http://schemas.microsoft.com/office/drawing/2014/main" id="{1DD02A09-FA4F-9599-3C5B-7F597E497E26}"/>
              </a:ext>
            </a:extLst>
          </p:cNvPr>
          <p:cNvSpPr>
            <a:spLocks noGrp="1"/>
          </p:cNvSpPr>
          <p:nvPr>
            <p:ph type="subTitle" idx="1"/>
          </p:nvPr>
        </p:nvSpPr>
        <p:spPr>
          <a:xfrm>
            <a:off x="7575706" y="3535532"/>
            <a:ext cx="2749024" cy="508136"/>
          </a:xfrm>
        </p:spPr>
        <p:txBody>
          <a:bodyPr/>
          <a:lstStyle/>
          <a:p>
            <a:r>
              <a:rPr lang="en-US" dirty="0"/>
              <a:t>By Vaishali Burange</a:t>
            </a:r>
          </a:p>
        </p:txBody>
      </p:sp>
    </p:spTree>
    <p:extLst>
      <p:ext uri="{BB962C8B-B14F-4D97-AF65-F5344CB8AC3E}">
        <p14:creationId xmlns:p14="http://schemas.microsoft.com/office/powerpoint/2010/main" val="421888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A63A66-F311-C895-3BBB-596FE99AF515}"/>
              </a:ext>
            </a:extLst>
          </p:cNvPr>
          <p:cNvSpPr txBox="1"/>
          <p:nvPr/>
        </p:nvSpPr>
        <p:spPr>
          <a:xfrm>
            <a:off x="174686" y="112737"/>
            <a:ext cx="6103398" cy="369332"/>
          </a:xfrm>
          <a:prstGeom prst="rect">
            <a:avLst/>
          </a:prstGeom>
          <a:noFill/>
        </p:spPr>
        <p:txBody>
          <a:bodyPr wrap="square">
            <a:spAutoFit/>
          </a:bodyPr>
          <a:lstStyle/>
          <a:p>
            <a:r>
              <a:rPr lang="en-US" dirty="0"/>
              <a:t>7)What is the distribution of countries by region?</a:t>
            </a:r>
          </a:p>
        </p:txBody>
      </p:sp>
      <p:pic>
        <p:nvPicPr>
          <p:cNvPr id="9" name="Picture 8">
            <a:extLst>
              <a:ext uri="{FF2B5EF4-FFF2-40B4-BE49-F238E27FC236}">
                <a16:creationId xmlns:a16="http://schemas.microsoft.com/office/drawing/2014/main" id="{73BF8822-5386-A8A4-BC59-4C1D7B796432}"/>
              </a:ext>
            </a:extLst>
          </p:cNvPr>
          <p:cNvPicPr>
            <a:picLocks noChangeAspect="1"/>
          </p:cNvPicPr>
          <p:nvPr/>
        </p:nvPicPr>
        <p:blipFill>
          <a:blip r:embed="rId2"/>
          <a:stretch>
            <a:fillRect/>
          </a:stretch>
        </p:blipFill>
        <p:spPr>
          <a:xfrm>
            <a:off x="3921064" y="929380"/>
            <a:ext cx="8096250" cy="5631217"/>
          </a:xfrm>
          <a:prstGeom prst="rect">
            <a:avLst/>
          </a:prstGeom>
        </p:spPr>
      </p:pic>
      <p:sp>
        <p:nvSpPr>
          <p:cNvPr id="13" name="TextBox 12">
            <a:extLst>
              <a:ext uri="{FF2B5EF4-FFF2-40B4-BE49-F238E27FC236}">
                <a16:creationId xmlns:a16="http://schemas.microsoft.com/office/drawing/2014/main" id="{495328E2-F9FD-CA77-2608-A0DBCA96B7DE}"/>
              </a:ext>
            </a:extLst>
          </p:cNvPr>
          <p:cNvSpPr txBox="1"/>
          <p:nvPr/>
        </p:nvSpPr>
        <p:spPr>
          <a:xfrm>
            <a:off x="174686" y="617829"/>
            <a:ext cx="1370029" cy="2031325"/>
          </a:xfrm>
          <a:prstGeom prst="rect">
            <a:avLst/>
          </a:prstGeom>
          <a:noFill/>
        </p:spPr>
        <p:txBody>
          <a:bodyPr wrap="square">
            <a:spAutoFit/>
          </a:bodyPr>
          <a:lstStyle/>
          <a:p>
            <a:r>
              <a:rPr lang="en-US" dirty="0"/>
              <a:t>Region</a:t>
            </a:r>
          </a:p>
          <a:p>
            <a:r>
              <a:rPr lang="en-US" dirty="0"/>
              <a:t>EUR    619</a:t>
            </a:r>
          </a:p>
          <a:p>
            <a:r>
              <a:rPr lang="en-US" dirty="0"/>
              <a:t>AFR    400</a:t>
            </a:r>
          </a:p>
          <a:p>
            <a:r>
              <a:rPr lang="en-US" dirty="0"/>
              <a:t>AMR    230</a:t>
            </a:r>
          </a:p>
          <a:p>
            <a:r>
              <a:rPr lang="en-US" dirty="0"/>
              <a:t>WPR    171</a:t>
            </a:r>
          </a:p>
          <a:p>
            <a:r>
              <a:rPr lang="en-US" dirty="0"/>
              <a:t>EMR     69</a:t>
            </a:r>
          </a:p>
          <a:p>
            <a:r>
              <a:rPr lang="en-US" dirty="0"/>
              <a:t>SEA     48</a:t>
            </a:r>
          </a:p>
        </p:txBody>
      </p:sp>
      <p:sp>
        <p:nvSpPr>
          <p:cNvPr id="17" name="TextBox 16">
            <a:extLst>
              <a:ext uri="{FF2B5EF4-FFF2-40B4-BE49-F238E27FC236}">
                <a16:creationId xmlns:a16="http://schemas.microsoft.com/office/drawing/2014/main" id="{7172AFA9-62FA-9E4F-BDE0-E7692235268C}"/>
              </a:ext>
            </a:extLst>
          </p:cNvPr>
          <p:cNvSpPr txBox="1"/>
          <p:nvPr/>
        </p:nvSpPr>
        <p:spPr>
          <a:xfrm>
            <a:off x="0" y="2784914"/>
            <a:ext cx="3808520" cy="2585323"/>
          </a:xfrm>
          <a:prstGeom prst="rect">
            <a:avLst/>
          </a:prstGeom>
          <a:noFill/>
        </p:spPr>
        <p:txBody>
          <a:bodyPr wrap="square">
            <a:spAutoFit/>
          </a:bodyPr>
          <a:lstStyle/>
          <a:p>
            <a:r>
              <a:rPr lang="en-US" b="1" dirty="0"/>
              <a:t>Conclusion:</a:t>
            </a:r>
          </a:p>
          <a:p>
            <a:r>
              <a:rPr lang="en-US" dirty="0"/>
              <a:t>The distribution of countries by region shows that the European Region (EUR) has the highest number of countries (619), followed by the African Region (AFR) with 400 countries. Conversely, the Southeast Asia Region (SEA) has the lowest number of countries, totaling 48.</a:t>
            </a:r>
          </a:p>
        </p:txBody>
      </p:sp>
    </p:spTree>
    <p:extLst>
      <p:ext uri="{BB962C8B-B14F-4D97-AF65-F5344CB8AC3E}">
        <p14:creationId xmlns:p14="http://schemas.microsoft.com/office/powerpoint/2010/main" val="39392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E429BB-1CAF-66FE-DC31-B7F3F23E20FB}"/>
              </a:ext>
            </a:extLst>
          </p:cNvPr>
          <p:cNvSpPr txBox="1"/>
          <p:nvPr/>
        </p:nvSpPr>
        <p:spPr>
          <a:xfrm>
            <a:off x="281866" y="170440"/>
            <a:ext cx="6103398" cy="369332"/>
          </a:xfrm>
          <a:prstGeom prst="rect">
            <a:avLst/>
          </a:prstGeom>
          <a:noFill/>
        </p:spPr>
        <p:txBody>
          <a:bodyPr wrap="square">
            <a:spAutoFit/>
          </a:bodyPr>
          <a:lstStyle/>
          <a:p>
            <a:r>
              <a:rPr lang="en-US" dirty="0"/>
              <a:t>8)Which country has the highest mortality rate from TB?</a:t>
            </a:r>
          </a:p>
        </p:txBody>
      </p:sp>
      <p:sp>
        <p:nvSpPr>
          <p:cNvPr id="11" name="TextBox 10">
            <a:extLst>
              <a:ext uri="{FF2B5EF4-FFF2-40B4-BE49-F238E27FC236}">
                <a16:creationId xmlns:a16="http://schemas.microsoft.com/office/drawing/2014/main" id="{45999202-E539-996A-70A1-681658069F6E}"/>
              </a:ext>
            </a:extLst>
          </p:cNvPr>
          <p:cNvSpPr txBox="1"/>
          <p:nvPr/>
        </p:nvSpPr>
        <p:spPr>
          <a:xfrm>
            <a:off x="281866" y="839809"/>
            <a:ext cx="6103398" cy="646331"/>
          </a:xfrm>
          <a:prstGeom prst="rect">
            <a:avLst/>
          </a:prstGeom>
          <a:noFill/>
        </p:spPr>
        <p:txBody>
          <a:bodyPr wrap="square">
            <a:spAutoFit/>
          </a:bodyPr>
          <a:lstStyle/>
          <a:p>
            <a:r>
              <a:rPr lang="en-US" dirty="0"/>
              <a:t>Country with the highest mortality rate from TB: Central African </a:t>
            </a:r>
            <a:r>
              <a:rPr lang="en-US" dirty="0" err="1"/>
              <a:t>Republi</a:t>
            </a:r>
            <a:endParaRPr lang="en-US" dirty="0"/>
          </a:p>
        </p:txBody>
      </p:sp>
      <p:sp>
        <p:nvSpPr>
          <p:cNvPr id="15" name="TextBox 14">
            <a:extLst>
              <a:ext uri="{FF2B5EF4-FFF2-40B4-BE49-F238E27FC236}">
                <a16:creationId xmlns:a16="http://schemas.microsoft.com/office/drawing/2014/main" id="{67FB3DF2-99FF-53BF-34B2-86CC371E5DE3}"/>
              </a:ext>
            </a:extLst>
          </p:cNvPr>
          <p:cNvSpPr txBox="1"/>
          <p:nvPr/>
        </p:nvSpPr>
        <p:spPr>
          <a:xfrm>
            <a:off x="468297" y="2625972"/>
            <a:ext cx="6103398" cy="1754326"/>
          </a:xfrm>
          <a:prstGeom prst="rect">
            <a:avLst/>
          </a:prstGeom>
          <a:noFill/>
        </p:spPr>
        <p:txBody>
          <a:bodyPr wrap="square">
            <a:spAutoFit/>
          </a:bodyPr>
          <a:lstStyle/>
          <a:p>
            <a:r>
              <a:rPr lang="en-US" b="1" dirty="0"/>
              <a:t>Conclusion:</a:t>
            </a:r>
          </a:p>
          <a:p>
            <a:r>
              <a:rPr lang="en-US" dirty="0"/>
              <a:t>The Central African Republic exhibits the highest mortality rate from TB, indicating a severe impact of the disease within the country. This underscores the urgent need for targeted interventions to reduce TB-related deaths and improve public health outcomes.</a:t>
            </a:r>
          </a:p>
        </p:txBody>
      </p:sp>
    </p:spTree>
    <p:extLst>
      <p:ext uri="{BB962C8B-B14F-4D97-AF65-F5344CB8AC3E}">
        <p14:creationId xmlns:p14="http://schemas.microsoft.com/office/powerpoint/2010/main" val="24865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B9C33D-8CE2-22A0-33B7-58CCD2D8D8C1}"/>
              </a:ext>
            </a:extLst>
          </p:cNvPr>
          <p:cNvSpPr txBox="1"/>
          <p:nvPr/>
        </p:nvSpPr>
        <p:spPr>
          <a:xfrm>
            <a:off x="95434" y="245005"/>
            <a:ext cx="6909047" cy="369332"/>
          </a:xfrm>
          <a:prstGeom prst="rect">
            <a:avLst/>
          </a:prstGeom>
          <a:noFill/>
        </p:spPr>
        <p:txBody>
          <a:bodyPr wrap="square">
            <a:spAutoFit/>
          </a:bodyPr>
          <a:lstStyle/>
          <a:p>
            <a:r>
              <a:rPr lang="en-US" dirty="0"/>
              <a:t>9)What is the average mortality rate of TB per 100k population?</a:t>
            </a:r>
          </a:p>
        </p:txBody>
      </p:sp>
      <p:sp>
        <p:nvSpPr>
          <p:cNvPr id="11" name="TextBox 10">
            <a:extLst>
              <a:ext uri="{FF2B5EF4-FFF2-40B4-BE49-F238E27FC236}">
                <a16:creationId xmlns:a16="http://schemas.microsoft.com/office/drawing/2014/main" id="{EDCC28DF-5187-DDE8-60B8-C826A3E52D6D}"/>
              </a:ext>
            </a:extLst>
          </p:cNvPr>
          <p:cNvSpPr txBox="1"/>
          <p:nvPr/>
        </p:nvSpPr>
        <p:spPr>
          <a:xfrm>
            <a:off x="175333" y="614337"/>
            <a:ext cx="6829147" cy="646331"/>
          </a:xfrm>
          <a:prstGeom prst="rect">
            <a:avLst/>
          </a:prstGeom>
          <a:noFill/>
        </p:spPr>
        <p:txBody>
          <a:bodyPr wrap="square">
            <a:spAutoFit/>
          </a:bodyPr>
          <a:lstStyle/>
          <a:p>
            <a:r>
              <a:rPr lang="en-US" dirty="0"/>
              <a:t>Average mortality rate of TB per 100k population: 21.491093038386467</a:t>
            </a:r>
          </a:p>
        </p:txBody>
      </p:sp>
      <p:pic>
        <p:nvPicPr>
          <p:cNvPr id="13" name="Picture 12">
            <a:extLst>
              <a:ext uri="{FF2B5EF4-FFF2-40B4-BE49-F238E27FC236}">
                <a16:creationId xmlns:a16="http://schemas.microsoft.com/office/drawing/2014/main" id="{052ADFF7-EC44-1C89-F77C-6ADE5148BF05}"/>
              </a:ext>
            </a:extLst>
          </p:cNvPr>
          <p:cNvPicPr>
            <a:picLocks noChangeAspect="1"/>
          </p:cNvPicPr>
          <p:nvPr/>
        </p:nvPicPr>
        <p:blipFill>
          <a:blip r:embed="rId2"/>
          <a:stretch>
            <a:fillRect/>
          </a:stretch>
        </p:blipFill>
        <p:spPr>
          <a:xfrm>
            <a:off x="4119239" y="1188543"/>
            <a:ext cx="7812349" cy="5415574"/>
          </a:xfrm>
          <a:prstGeom prst="rect">
            <a:avLst/>
          </a:prstGeom>
        </p:spPr>
      </p:pic>
      <p:sp>
        <p:nvSpPr>
          <p:cNvPr id="17" name="TextBox 16">
            <a:extLst>
              <a:ext uri="{FF2B5EF4-FFF2-40B4-BE49-F238E27FC236}">
                <a16:creationId xmlns:a16="http://schemas.microsoft.com/office/drawing/2014/main" id="{294AAA99-0C86-2B42-7D6B-E4FEFD44D4A3}"/>
              </a:ext>
            </a:extLst>
          </p:cNvPr>
          <p:cNvSpPr txBox="1"/>
          <p:nvPr/>
        </p:nvSpPr>
        <p:spPr>
          <a:xfrm>
            <a:off x="260412" y="2038295"/>
            <a:ext cx="3619130" cy="1477328"/>
          </a:xfrm>
          <a:prstGeom prst="rect">
            <a:avLst/>
          </a:prstGeom>
          <a:noFill/>
        </p:spPr>
        <p:txBody>
          <a:bodyPr wrap="square">
            <a:spAutoFit/>
          </a:bodyPr>
          <a:lstStyle/>
          <a:p>
            <a:r>
              <a:rPr lang="en-US" b="1" dirty="0"/>
              <a:t>Conclusion:</a:t>
            </a:r>
          </a:p>
          <a:p>
            <a:r>
              <a:rPr lang="en-US" dirty="0"/>
              <a:t>The average mortality rate of TB per 100k population is 21.49, reflecting the significant impact of TB-related deaths globally</a:t>
            </a:r>
          </a:p>
        </p:txBody>
      </p:sp>
    </p:spTree>
    <p:extLst>
      <p:ext uri="{BB962C8B-B14F-4D97-AF65-F5344CB8AC3E}">
        <p14:creationId xmlns:p14="http://schemas.microsoft.com/office/powerpoint/2010/main" val="381818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4CBD0B-F1A9-AD2D-F408-A80FD0B21DEB}"/>
              </a:ext>
            </a:extLst>
          </p:cNvPr>
          <p:cNvSpPr txBox="1"/>
          <p:nvPr/>
        </p:nvSpPr>
        <p:spPr>
          <a:xfrm>
            <a:off x="264111" y="188195"/>
            <a:ext cx="6103398" cy="369332"/>
          </a:xfrm>
          <a:prstGeom prst="rect">
            <a:avLst/>
          </a:prstGeom>
          <a:noFill/>
        </p:spPr>
        <p:txBody>
          <a:bodyPr wrap="square">
            <a:spAutoFit/>
          </a:bodyPr>
          <a:lstStyle/>
          <a:p>
            <a:r>
              <a:rPr lang="en-US" dirty="0"/>
              <a:t>10)Is there any trend in TB mortality rates over time?</a:t>
            </a:r>
          </a:p>
        </p:txBody>
      </p:sp>
      <p:pic>
        <p:nvPicPr>
          <p:cNvPr id="9" name="Picture 8">
            <a:extLst>
              <a:ext uri="{FF2B5EF4-FFF2-40B4-BE49-F238E27FC236}">
                <a16:creationId xmlns:a16="http://schemas.microsoft.com/office/drawing/2014/main" id="{F4F2DB7C-3215-E0C5-0270-49A78915BB2A}"/>
              </a:ext>
            </a:extLst>
          </p:cNvPr>
          <p:cNvPicPr>
            <a:picLocks noChangeAspect="1"/>
          </p:cNvPicPr>
          <p:nvPr/>
        </p:nvPicPr>
        <p:blipFill>
          <a:blip r:embed="rId2"/>
          <a:stretch>
            <a:fillRect/>
          </a:stretch>
        </p:blipFill>
        <p:spPr>
          <a:xfrm>
            <a:off x="355107" y="915972"/>
            <a:ext cx="9410330" cy="5667883"/>
          </a:xfrm>
          <a:prstGeom prst="rect">
            <a:avLst/>
          </a:prstGeom>
        </p:spPr>
      </p:pic>
    </p:spTree>
    <p:extLst>
      <p:ext uri="{BB962C8B-B14F-4D97-AF65-F5344CB8AC3E}">
        <p14:creationId xmlns:p14="http://schemas.microsoft.com/office/powerpoint/2010/main" val="397214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8B4808-1279-4F3F-55C6-9AA031EECA52}"/>
              </a:ext>
            </a:extLst>
          </p:cNvPr>
          <p:cNvSpPr txBox="1"/>
          <p:nvPr/>
        </p:nvSpPr>
        <p:spPr>
          <a:xfrm>
            <a:off x="130945" y="152685"/>
            <a:ext cx="6103398" cy="369332"/>
          </a:xfrm>
          <a:prstGeom prst="rect">
            <a:avLst/>
          </a:prstGeom>
          <a:noFill/>
        </p:spPr>
        <p:txBody>
          <a:bodyPr wrap="square">
            <a:spAutoFit/>
          </a:bodyPr>
          <a:lstStyle/>
          <a:p>
            <a:r>
              <a:rPr lang="en-US" dirty="0"/>
              <a:t>11)correlation between TB incidence and mortality?</a:t>
            </a:r>
          </a:p>
        </p:txBody>
      </p:sp>
      <p:pic>
        <p:nvPicPr>
          <p:cNvPr id="9" name="Picture 8">
            <a:extLst>
              <a:ext uri="{FF2B5EF4-FFF2-40B4-BE49-F238E27FC236}">
                <a16:creationId xmlns:a16="http://schemas.microsoft.com/office/drawing/2014/main" id="{18BB8784-3F25-0160-2D90-03F7C881810D}"/>
              </a:ext>
            </a:extLst>
          </p:cNvPr>
          <p:cNvPicPr>
            <a:picLocks noChangeAspect="1"/>
          </p:cNvPicPr>
          <p:nvPr/>
        </p:nvPicPr>
        <p:blipFill>
          <a:blip r:embed="rId2"/>
          <a:stretch>
            <a:fillRect/>
          </a:stretch>
        </p:blipFill>
        <p:spPr>
          <a:xfrm>
            <a:off x="458773" y="914400"/>
            <a:ext cx="8523814" cy="5465269"/>
          </a:xfrm>
          <a:prstGeom prst="rect">
            <a:avLst/>
          </a:prstGeom>
        </p:spPr>
      </p:pic>
    </p:spTree>
    <p:extLst>
      <p:ext uri="{BB962C8B-B14F-4D97-AF65-F5344CB8AC3E}">
        <p14:creationId xmlns:p14="http://schemas.microsoft.com/office/powerpoint/2010/main" val="1832099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C36FCC-0465-4F54-CF2E-505691EEF5A9}"/>
              </a:ext>
            </a:extLst>
          </p:cNvPr>
          <p:cNvSpPr txBox="1"/>
          <p:nvPr/>
        </p:nvSpPr>
        <p:spPr>
          <a:xfrm>
            <a:off x="237477" y="76330"/>
            <a:ext cx="6678227" cy="369332"/>
          </a:xfrm>
          <a:prstGeom prst="rect">
            <a:avLst/>
          </a:prstGeom>
          <a:noFill/>
        </p:spPr>
        <p:txBody>
          <a:bodyPr wrap="square">
            <a:spAutoFit/>
          </a:bodyPr>
          <a:lstStyle/>
          <a:p>
            <a:r>
              <a:rPr lang="en-US" dirty="0"/>
              <a:t>12)How does the TB mortality rate differ across different regions?</a:t>
            </a:r>
          </a:p>
        </p:txBody>
      </p:sp>
      <p:pic>
        <p:nvPicPr>
          <p:cNvPr id="9" name="Picture 8">
            <a:extLst>
              <a:ext uri="{FF2B5EF4-FFF2-40B4-BE49-F238E27FC236}">
                <a16:creationId xmlns:a16="http://schemas.microsoft.com/office/drawing/2014/main" id="{BB54AC5E-D8AF-0533-BD23-AFD4088F74F9}"/>
              </a:ext>
            </a:extLst>
          </p:cNvPr>
          <p:cNvPicPr>
            <a:picLocks noChangeAspect="1"/>
          </p:cNvPicPr>
          <p:nvPr/>
        </p:nvPicPr>
        <p:blipFill>
          <a:blip r:embed="rId2"/>
          <a:stretch>
            <a:fillRect/>
          </a:stretch>
        </p:blipFill>
        <p:spPr>
          <a:xfrm>
            <a:off x="559016" y="884993"/>
            <a:ext cx="8203244" cy="5604584"/>
          </a:xfrm>
          <a:prstGeom prst="rect">
            <a:avLst/>
          </a:prstGeom>
        </p:spPr>
      </p:pic>
    </p:spTree>
    <p:extLst>
      <p:ext uri="{BB962C8B-B14F-4D97-AF65-F5344CB8AC3E}">
        <p14:creationId xmlns:p14="http://schemas.microsoft.com/office/powerpoint/2010/main" val="50692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AEBDF9-0196-B3F3-9391-4ADE82B32501}"/>
              </a:ext>
            </a:extLst>
          </p:cNvPr>
          <p:cNvSpPr txBox="1"/>
          <p:nvPr/>
        </p:nvSpPr>
        <p:spPr>
          <a:xfrm>
            <a:off x="379520" y="268095"/>
            <a:ext cx="6103398" cy="369332"/>
          </a:xfrm>
          <a:prstGeom prst="rect">
            <a:avLst/>
          </a:prstGeom>
          <a:noFill/>
        </p:spPr>
        <p:txBody>
          <a:bodyPr wrap="square">
            <a:spAutoFit/>
          </a:bodyPr>
          <a:lstStyle/>
          <a:p>
            <a:r>
              <a:rPr lang="en-US" dirty="0"/>
              <a:t>13)Which region has the highest case detection rate?</a:t>
            </a:r>
          </a:p>
        </p:txBody>
      </p:sp>
      <p:sp>
        <p:nvSpPr>
          <p:cNvPr id="11" name="TextBox 10">
            <a:extLst>
              <a:ext uri="{FF2B5EF4-FFF2-40B4-BE49-F238E27FC236}">
                <a16:creationId xmlns:a16="http://schemas.microsoft.com/office/drawing/2014/main" id="{7D7B7443-5F29-E187-4FE7-6D3899840EBA}"/>
              </a:ext>
            </a:extLst>
          </p:cNvPr>
          <p:cNvSpPr txBox="1"/>
          <p:nvPr/>
        </p:nvSpPr>
        <p:spPr>
          <a:xfrm>
            <a:off x="699117" y="637427"/>
            <a:ext cx="6103398" cy="369332"/>
          </a:xfrm>
          <a:prstGeom prst="rect">
            <a:avLst/>
          </a:prstGeom>
          <a:noFill/>
        </p:spPr>
        <p:txBody>
          <a:bodyPr wrap="square">
            <a:spAutoFit/>
          </a:bodyPr>
          <a:lstStyle/>
          <a:p>
            <a:r>
              <a:rPr lang="en-US" dirty="0"/>
              <a:t>Region with the highest case detection rate: AFR</a:t>
            </a:r>
          </a:p>
        </p:txBody>
      </p:sp>
      <p:sp>
        <p:nvSpPr>
          <p:cNvPr id="15" name="TextBox 14">
            <a:extLst>
              <a:ext uri="{FF2B5EF4-FFF2-40B4-BE49-F238E27FC236}">
                <a16:creationId xmlns:a16="http://schemas.microsoft.com/office/drawing/2014/main" id="{7C8A897B-DF67-3BB2-DE72-30F678AC4912}"/>
              </a:ext>
            </a:extLst>
          </p:cNvPr>
          <p:cNvSpPr txBox="1"/>
          <p:nvPr/>
        </p:nvSpPr>
        <p:spPr>
          <a:xfrm>
            <a:off x="379520" y="2167877"/>
            <a:ext cx="6103398" cy="1754326"/>
          </a:xfrm>
          <a:prstGeom prst="rect">
            <a:avLst/>
          </a:prstGeom>
          <a:noFill/>
        </p:spPr>
        <p:txBody>
          <a:bodyPr wrap="square">
            <a:spAutoFit/>
          </a:bodyPr>
          <a:lstStyle/>
          <a:p>
            <a:r>
              <a:rPr lang="en-US" b="1" dirty="0"/>
              <a:t>Conclusion:</a:t>
            </a:r>
          </a:p>
          <a:p>
            <a:r>
              <a:rPr lang="en-US" dirty="0"/>
              <a:t>The African Region (AFR) boasts the highest case detection rate, indicative of effective TB diagnosis and surveillance efforts. This highlights the importance of robust healthcare systems and targeted interventions in improving TB detection and treatment outcomes.</a:t>
            </a:r>
          </a:p>
        </p:txBody>
      </p:sp>
    </p:spTree>
    <p:extLst>
      <p:ext uri="{BB962C8B-B14F-4D97-AF65-F5344CB8AC3E}">
        <p14:creationId xmlns:p14="http://schemas.microsoft.com/office/powerpoint/2010/main" val="7120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9F5D7D-4301-8252-1D85-E843AED62A0C}"/>
              </a:ext>
            </a:extLst>
          </p:cNvPr>
          <p:cNvSpPr txBox="1"/>
          <p:nvPr/>
        </p:nvSpPr>
        <p:spPr>
          <a:xfrm>
            <a:off x="184212" y="303606"/>
            <a:ext cx="6103398" cy="369332"/>
          </a:xfrm>
          <a:prstGeom prst="rect">
            <a:avLst/>
          </a:prstGeom>
          <a:noFill/>
        </p:spPr>
        <p:txBody>
          <a:bodyPr wrap="square">
            <a:spAutoFit/>
          </a:bodyPr>
          <a:lstStyle/>
          <a:p>
            <a:r>
              <a:rPr lang="en-US" dirty="0"/>
              <a:t>14)How has the total population changed over the years?</a:t>
            </a:r>
          </a:p>
        </p:txBody>
      </p:sp>
      <p:pic>
        <p:nvPicPr>
          <p:cNvPr id="9" name="Picture 8">
            <a:extLst>
              <a:ext uri="{FF2B5EF4-FFF2-40B4-BE49-F238E27FC236}">
                <a16:creationId xmlns:a16="http://schemas.microsoft.com/office/drawing/2014/main" id="{5A19B790-45A7-133E-03FE-86B48B2753F4}"/>
              </a:ext>
            </a:extLst>
          </p:cNvPr>
          <p:cNvPicPr>
            <a:picLocks noChangeAspect="1"/>
          </p:cNvPicPr>
          <p:nvPr/>
        </p:nvPicPr>
        <p:blipFill>
          <a:blip r:embed="rId2"/>
          <a:stretch>
            <a:fillRect/>
          </a:stretch>
        </p:blipFill>
        <p:spPr>
          <a:xfrm>
            <a:off x="1196914" y="1002113"/>
            <a:ext cx="9189960" cy="5552281"/>
          </a:xfrm>
          <a:prstGeom prst="rect">
            <a:avLst/>
          </a:prstGeom>
        </p:spPr>
      </p:pic>
    </p:spTree>
    <p:extLst>
      <p:ext uri="{BB962C8B-B14F-4D97-AF65-F5344CB8AC3E}">
        <p14:creationId xmlns:p14="http://schemas.microsoft.com/office/powerpoint/2010/main" val="168822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92F425-7957-C635-1778-02C8DA0F70DA}"/>
              </a:ext>
            </a:extLst>
          </p:cNvPr>
          <p:cNvSpPr txBox="1"/>
          <p:nvPr/>
        </p:nvSpPr>
        <p:spPr>
          <a:xfrm>
            <a:off x="130946" y="156229"/>
            <a:ext cx="7015578" cy="646331"/>
          </a:xfrm>
          <a:prstGeom prst="rect">
            <a:avLst/>
          </a:prstGeom>
          <a:noFill/>
        </p:spPr>
        <p:txBody>
          <a:bodyPr wrap="square">
            <a:spAutoFit/>
          </a:bodyPr>
          <a:lstStyle/>
          <a:p>
            <a:r>
              <a:rPr lang="en-US" dirty="0"/>
              <a:t>16)How do the reported low and high bounds of deaths from TB compare to the actual reported values?</a:t>
            </a:r>
          </a:p>
        </p:txBody>
      </p:sp>
      <p:pic>
        <p:nvPicPr>
          <p:cNvPr id="9" name="Picture 8">
            <a:extLst>
              <a:ext uri="{FF2B5EF4-FFF2-40B4-BE49-F238E27FC236}">
                <a16:creationId xmlns:a16="http://schemas.microsoft.com/office/drawing/2014/main" id="{564A2E66-938E-6331-E3A4-49FE455442A0}"/>
              </a:ext>
            </a:extLst>
          </p:cNvPr>
          <p:cNvPicPr>
            <a:picLocks noChangeAspect="1"/>
          </p:cNvPicPr>
          <p:nvPr/>
        </p:nvPicPr>
        <p:blipFill>
          <a:blip r:embed="rId2"/>
          <a:stretch>
            <a:fillRect/>
          </a:stretch>
        </p:blipFill>
        <p:spPr>
          <a:xfrm>
            <a:off x="1040398" y="1144155"/>
            <a:ext cx="8680651" cy="5478587"/>
          </a:xfrm>
          <a:prstGeom prst="rect">
            <a:avLst/>
          </a:prstGeom>
        </p:spPr>
      </p:pic>
    </p:spTree>
    <p:extLst>
      <p:ext uri="{BB962C8B-B14F-4D97-AF65-F5344CB8AC3E}">
        <p14:creationId xmlns:p14="http://schemas.microsoft.com/office/powerpoint/2010/main" val="286095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0483FA-F661-0C87-D299-2061552941E7}"/>
              </a:ext>
            </a:extLst>
          </p:cNvPr>
          <p:cNvSpPr txBox="1"/>
          <p:nvPr/>
        </p:nvSpPr>
        <p:spPr>
          <a:xfrm>
            <a:off x="193089" y="85208"/>
            <a:ext cx="6980068" cy="646331"/>
          </a:xfrm>
          <a:prstGeom prst="rect">
            <a:avLst/>
          </a:prstGeom>
          <a:noFill/>
        </p:spPr>
        <p:txBody>
          <a:bodyPr wrap="square">
            <a:spAutoFit/>
          </a:bodyPr>
          <a:lstStyle/>
          <a:p>
            <a:r>
              <a:rPr lang="en-US" dirty="0"/>
              <a:t>17)correlation between mortality rate due to HIV and TB mortality rates?</a:t>
            </a:r>
          </a:p>
        </p:txBody>
      </p:sp>
      <p:sp>
        <p:nvSpPr>
          <p:cNvPr id="11" name="TextBox 10">
            <a:extLst>
              <a:ext uri="{FF2B5EF4-FFF2-40B4-BE49-F238E27FC236}">
                <a16:creationId xmlns:a16="http://schemas.microsoft.com/office/drawing/2014/main" id="{21B35C13-F8B4-235C-4AE8-9708A6B45E1A}"/>
              </a:ext>
            </a:extLst>
          </p:cNvPr>
          <p:cNvSpPr txBox="1"/>
          <p:nvPr/>
        </p:nvSpPr>
        <p:spPr>
          <a:xfrm>
            <a:off x="568171" y="802560"/>
            <a:ext cx="6103398" cy="646331"/>
          </a:xfrm>
          <a:prstGeom prst="rect">
            <a:avLst/>
          </a:prstGeom>
          <a:noFill/>
        </p:spPr>
        <p:txBody>
          <a:bodyPr wrap="square">
            <a:spAutoFit/>
          </a:bodyPr>
          <a:lstStyle/>
          <a:p>
            <a:r>
              <a:rPr lang="en-US" dirty="0"/>
              <a:t>Correlation between mortality rate due to HIV and TB mortality rates: 0.5641777769270504</a:t>
            </a:r>
          </a:p>
        </p:txBody>
      </p:sp>
      <p:sp>
        <p:nvSpPr>
          <p:cNvPr id="15" name="TextBox 14">
            <a:extLst>
              <a:ext uri="{FF2B5EF4-FFF2-40B4-BE49-F238E27FC236}">
                <a16:creationId xmlns:a16="http://schemas.microsoft.com/office/drawing/2014/main" id="{E296A9A9-5A17-5162-202E-185B4486DBFC}"/>
              </a:ext>
            </a:extLst>
          </p:cNvPr>
          <p:cNvSpPr txBox="1"/>
          <p:nvPr/>
        </p:nvSpPr>
        <p:spPr>
          <a:xfrm>
            <a:off x="344010" y="1993907"/>
            <a:ext cx="6980068" cy="646331"/>
          </a:xfrm>
          <a:prstGeom prst="rect">
            <a:avLst/>
          </a:prstGeom>
          <a:noFill/>
        </p:spPr>
        <p:txBody>
          <a:bodyPr wrap="square">
            <a:spAutoFit/>
          </a:bodyPr>
          <a:lstStyle/>
          <a:p>
            <a:r>
              <a:rPr lang="en-US" dirty="0"/>
              <a:t>18)How do the reported case detection rates of TB compare to the actual reported values?</a:t>
            </a:r>
          </a:p>
        </p:txBody>
      </p:sp>
      <p:pic>
        <p:nvPicPr>
          <p:cNvPr id="17" name="Picture 16">
            <a:extLst>
              <a:ext uri="{FF2B5EF4-FFF2-40B4-BE49-F238E27FC236}">
                <a16:creationId xmlns:a16="http://schemas.microsoft.com/office/drawing/2014/main" id="{9CA6E872-C3A5-C81E-DCA2-3EDFB3A14576}"/>
              </a:ext>
            </a:extLst>
          </p:cNvPr>
          <p:cNvPicPr>
            <a:picLocks noChangeAspect="1"/>
          </p:cNvPicPr>
          <p:nvPr/>
        </p:nvPicPr>
        <p:blipFill>
          <a:blip r:embed="rId2"/>
          <a:stretch>
            <a:fillRect/>
          </a:stretch>
        </p:blipFill>
        <p:spPr>
          <a:xfrm>
            <a:off x="736846" y="2685496"/>
            <a:ext cx="7235301" cy="4132554"/>
          </a:xfrm>
          <a:prstGeom prst="rect">
            <a:avLst/>
          </a:prstGeom>
        </p:spPr>
      </p:pic>
    </p:spTree>
    <p:extLst>
      <p:ext uri="{BB962C8B-B14F-4D97-AF65-F5344CB8AC3E}">
        <p14:creationId xmlns:p14="http://schemas.microsoft.com/office/powerpoint/2010/main" val="21929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F5A3-6B8D-C57B-9921-F40ADAB3C94D}"/>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1B5FD01D-7282-05D0-A1A4-6C476F00F889}"/>
              </a:ext>
            </a:extLst>
          </p:cNvPr>
          <p:cNvSpPr>
            <a:spLocks noGrp="1"/>
          </p:cNvSpPr>
          <p:nvPr>
            <p:ph idx="1"/>
          </p:nvPr>
        </p:nvSpPr>
        <p:spPr/>
        <p:txBody>
          <a:bodyPr/>
          <a:lstStyle/>
          <a:p>
            <a:r>
              <a:rPr lang="en-US" dirty="0"/>
              <a:t>This project aims to analyze a comprehensive dataset on Tuberculosis (TB) to understand its prevalence, mortality rates, and related factors. By exploring various attributes such as prevalence per 100k, mortality rates, and incidence rates, we seek to gain insights into the global burden of TB and identify potential areas for intervention</a:t>
            </a:r>
          </a:p>
          <a:p>
            <a:r>
              <a:rPr lang="en-US" dirty="0"/>
              <a:t>The dataset comprises multiple attributes including country, population statistics, TB prevalence rates, mortality rates, and incidence rates. It covers a diverse range of countries and provides estimates for various TB-related metrics.</a:t>
            </a:r>
          </a:p>
        </p:txBody>
      </p:sp>
    </p:spTree>
    <p:extLst>
      <p:ext uri="{BB962C8B-B14F-4D97-AF65-F5344CB8AC3E}">
        <p14:creationId xmlns:p14="http://schemas.microsoft.com/office/powerpoint/2010/main" val="267858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8431-DED9-B8A4-951F-AB7A2F7172FF}"/>
              </a:ext>
            </a:extLst>
          </p:cNvPr>
          <p:cNvSpPr>
            <a:spLocks noGrp="1"/>
          </p:cNvSpPr>
          <p:nvPr>
            <p:ph type="title"/>
          </p:nvPr>
        </p:nvSpPr>
        <p:spPr>
          <a:xfrm>
            <a:off x="3564465" y="2904382"/>
            <a:ext cx="2889602" cy="664441"/>
          </a:xfrm>
        </p:spPr>
        <p:txBody>
          <a:bodyPr/>
          <a:lstStyle/>
          <a:p>
            <a:r>
              <a:rPr lang="en-US" dirty="0"/>
              <a:t>Thank You</a:t>
            </a:r>
          </a:p>
        </p:txBody>
      </p:sp>
    </p:spTree>
    <p:extLst>
      <p:ext uri="{BB962C8B-B14F-4D97-AF65-F5344CB8AC3E}">
        <p14:creationId xmlns:p14="http://schemas.microsoft.com/office/powerpoint/2010/main" val="361715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43D8-B03B-F4DE-D202-700D897930EB}"/>
              </a:ext>
            </a:extLst>
          </p:cNvPr>
          <p:cNvSpPr>
            <a:spLocks noGrp="1"/>
          </p:cNvSpPr>
          <p:nvPr>
            <p:ph type="title"/>
          </p:nvPr>
        </p:nvSpPr>
        <p:spPr>
          <a:xfrm>
            <a:off x="661466" y="671354"/>
            <a:ext cx="9603275" cy="1049235"/>
          </a:xfrm>
        </p:spPr>
        <p:txBody>
          <a:bodyPr/>
          <a:lstStyle/>
          <a:p>
            <a:r>
              <a:rPr lang="en-US" dirty="0"/>
              <a:t>Content:</a:t>
            </a:r>
          </a:p>
        </p:txBody>
      </p:sp>
      <p:sp>
        <p:nvSpPr>
          <p:cNvPr id="5" name="TextBox 4">
            <a:extLst>
              <a:ext uri="{FF2B5EF4-FFF2-40B4-BE49-F238E27FC236}">
                <a16:creationId xmlns:a16="http://schemas.microsoft.com/office/drawing/2014/main" id="{9AD15F6B-D22E-DE38-9093-60B7BA4A7CE4}"/>
              </a:ext>
            </a:extLst>
          </p:cNvPr>
          <p:cNvSpPr txBox="1"/>
          <p:nvPr/>
        </p:nvSpPr>
        <p:spPr>
          <a:xfrm>
            <a:off x="512685" y="1853754"/>
            <a:ext cx="3810740" cy="4693593"/>
          </a:xfrm>
          <a:prstGeom prst="rect">
            <a:avLst/>
          </a:prstGeom>
          <a:noFill/>
        </p:spPr>
        <p:txBody>
          <a:bodyPr wrap="square">
            <a:spAutoFit/>
          </a:bodyPr>
          <a:lstStyle/>
          <a:p>
            <a:r>
              <a:rPr lang="en-US" sz="1600" dirty="0"/>
              <a:t> 1) Country</a:t>
            </a:r>
          </a:p>
          <a:p>
            <a:r>
              <a:rPr lang="en-US" sz="1600" dirty="0"/>
              <a:t> 2) ISO_2</a:t>
            </a:r>
          </a:p>
          <a:p>
            <a:r>
              <a:rPr lang="en-US" sz="1600" dirty="0"/>
              <a:t> 3) ISO_3</a:t>
            </a:r>
          </a:p>
          <a:p>
            <a:r>
              <a:rPr lang="en-US" sz="1600" dirty="0"/>
              <a:t> 4) </a:t>
            </a:r>
            <a:r>
              <a:rPr lang="en-US" sz="1600" dirty="0" err="1"/>
              <a:t>ISO_numeric</a:t>
            </a:r>
            <a:endParaRPr lang="en-US" sz="1600" dirty="0"/>
          </a:p>
          <a:p>
            <a:r>
              <a:rPr lang="en-US" sz="1600" dirty="0"/>
              <a:t> 5) </a:t>
            </a:r>
            <a:r>
              <a:rPr lang="en-US" sz="1600" dirty="0" err="1"/>
              <a:t>total_population</a:t>
            </a:r>
            <a:endParaRPr lang="en-US" sz="1600" dirty="0"/>
          </a:p>
          <a:p>
            <a:r>
              <a:rPr lang="en-US" sz="1600" dirty="0"/>
              <a:t> 6) prevalence_of_TB_100k</a:t>
            </a:r>
          </a:p>
          <a:p>
            <a:r>
              <a:rPr lang="en-US" sz="1600" dirty="0"/>
              <a:t> 7) prevalence_of_TB_100k_low</a:t>
            </a:r>
          </a:p>
          <a:p>
            <a:r>
              <a:rPr lang="en-US" sz="1600" dirty="0"/>
              <a:t> 8) prevalence_of_TB_100k_high</a:t>
            </a:r>
          </a:p>
          <a:p>
            <a:r>
              <a:rPr lang="en-US" sz="1600" dirty="0"/>
              <a:t> 9) </a:t>
            </a:r>
            <a:r>
              <a:rPr lang="en-US" sz="1600" dirty="0" err="1"/>
              <a:t>prevalence_of_TB</a:t>
            </a:r>
            <a:endParaRPr lang="en-US" sz="1600" dirty="0"/>
          </a:p>
          <a:p>
            <a:r>
              <a:rPr lang="en-US" sz="1600" dirty="0"/>
              <a:t> 10) </a:t>
            </a:r>
            <a:r>
              <a:rPr lang="en-US" sz="1600" dirty="0" err="1"/>
              <a:t>prevalence_of_TB_low_bound</a:t>
            </a:r>
            <a:endParaRPr lang="en-US" sz="1600" dirty="0"/>
          </a:p>
          <a:p>
            <a:r>
              <a:rPr lang="en-US" sz="1600" dirty="0"/>
              <a:t> 11) </a:t>
            </a:r>
            <a:r>
              <a:rPr lang="en-US" sz="1600" dirty="0" err="1"/>
              <a:t>prevalence_of_TB_high_bound</a:t>
            </a:r>
            <a:endParaRPr lang="en-US" sz="1600" dirty="0"/>
          </a:p>
          <a:p>
            <a:r>
              <a:rPr lang="en-US" sz="1600" dirty="0"/>
              <a:t> 12) </a:t>
            </a:r>
            <a:r>
              <a:rPr lang="en-US" sz="1600" dirty="0" err="1"/>
              <a:t>Method_prevalence_estimates</a:t>
            </a:r>
            <a:endParaRPr lang="en-US" sz="1600" dirty="0"/>
          </a:p>
          <a:p>
            <a:r>
              <a:rPr lang="en-US" sz="1600" dirty="0"/>
              <a:t> 13) mortality_of_TB_100k</a:t>
            </a:r>
          </a:p>
          <a:p>
            <a:r>
              <a:rPr lang="en-US" sz="1600" dirty="0"/>
              <a:t> 14) mortality_of_TB_100k_low</a:t>
            </a:r>
          </a:p>
          <a:p>
            <a:r>
              <a:rPr lang="en-US" sz="1600" dirty="0"/>
              <a:t> 15) mortality_of_TB_100k_high</a:t>
            </a:r>
          </a:p>
          <a:p>
            <a:r>
              <a:rPr lang="en-US" sz="1600" dirty="0"/>
              <a:t> 16) </a:t>
            </a:r>
            <a:r>
              <a:rPr lang="en-US" sz="1600" dirty="0" err="1"/>
              <a:t>deaths_from_TB</a:t>
            </a:r>
            <a:endParaRPr lang="en-US" sz="1600" dirty="0"/>
          </a:p>
          <a:p>
            <a:r>
              <a:rPr lang="en-US" sz="1200" dirty="0"/>
              <a:t> </a:t>
            </a:r>
            <a:r>
              <a:rPr lang="en-US" sz="1600" dirty="0"/>
              <a:t>17) </a:t>
            </a:r>
            <a:r>
              <a:rPr lang="en-US" sz="1600" dirty="0" err="1"/>
              <a:t>deaths_from_TB_low</a:t>
            </a:r>
            <a:endParaRPr lang="en-US" sz="1600" dirty="0"/>
          </a:p>
          <a:p>
            <a:r>
              <a:rPr lang="en-US" sz="1600" dirty="0"/>
              <a:t> 18) </a:t>
            </a:r>
            <a:r>
              <a:rPr lang="en-US" sz="1600" dirty="0" err="1"/>
              <a:t>deaths_from_TB_high</a:t>
            </a:r>
            <a:endParaRPr lang="en-US" sz="1600" dirty="0"/>
          </a:p>
          <a:p>
            <a:endParaRPr lang="en-US" sz="1100" dirty="0"/>
          </a:p>
        </p:txBody>
      </p:sp>
      <p:sp>
        <p:nvSpPr>
          <p:cNvPr id="9" name="TextBox 8">
            <a:extLst>
              <a:ext uri="{FF2B5EF4-FFF2-40B4-BE49-F238E27FC236}">
                <a16:creationId xmlns:a16="http://schemas.microsoft.com/office/drawing/2014/main" id="{183F7C2A-1BFD-95B5-FB7C-1FC0AEDC83ED}"/>
              </a:ext>
            </a:extLst>
          </p:cNvPr>
          <p:cNvSpPr txBox="1"/>
          <p:nvPr/>
        </p:nvSpPr>
        <p:spPr>
          <a:xfrm>
            <a:off x="4729578" y="1853754"/>
            <a:ext cx="4876061" cy="4401205"/>
          </a:xfrm>
          <a:prstGeom prst="rect">
            <a:avLst/>
          </a:prstGeom>
          <a:noFill/>
        </p:spPr>
        <p:txBody>
          <a:bodyPr wrap="square">
            <a:spAutoFit/>
          </a:bodyPr>
          <a:lstStyle/>
          <a:p>
            <a:r>
              <a:rPr lang="en-US" sz="1400" dirty="0"/>
              <a:t>19) mortality_HIV_per_100k</a:t>
            </a:r>
          </a:p>
          <a:p>
            <a:r>
              <a:rPr lang="en-US" sz="1400" dirty="0"/>
              <a:t> 20) Death</a:t>
            </a:r>
          </a:p>
          <a:p>
            <a:r>
              <a:rPr lang="en-US" sz="1400" dirty="0"/>
              <a:t> 21) </a:t>
            </a:r>
            <a:r>
              <a:rPr lang="en-US" sz="1400" dirty="0" err="1"/>
              <a:t>Deaths_HIV_high</a:t>
            </a:r>
            <a:endParaRPr lang="en-US" sz="1400" dirty="0"/>
          </a:p>
          <a:p>
            <a:r>
              <a:rPr lang="en-US" sz="1400" dirty="0"/>
              <a:t> 22) </a:t>
            </a:r>
            <a:r>
              <a:rPr lang="en-US" sz="1400" dirty="0" err="1"/>
              <a:t>Method_mortality</a:t>
            </a:r>
            <a:endParaRPr lang="en-US" sz="1400" dirty="0"/>
          </a:p>
          <a:p>
            <a:r>
              <a:rPr lang="en-US" sz="1400" dirty="0"/>
              <a:t> 23) incidence_per_100k</a:t>
            </a:r>
          </a:p>
          <a:p>
            <a:r>
              <a:rPr lang="en-US" sz="1400" dirty="0"/>
              <a:t> 24) incidence_per_100k_low</a:t>
            </a:r>
          </a:p>
          <a:p>
            <a:r>
              <a:rPr lang="en-US" sz="1400" dirty="0"/>
              <a:t> 25) incidence_per_100k_high</a:t>
            </a:r>
          </a:p>
          <a:p>
            <a:r>
              <a:rPr lang="en-US" sz="1400" dirty="0"/>
              <a:t> 26) </a:t>
            </a:r>
            <a:r>
              <a:rPr lang="en-US" sz="1400" dirty="0" err="1"/>
              <a:t>Incident_cases</a:t>
            </a:r>
            <a:endParaRPr lang="en-US" sz="1400" dirty="0"/>
          </a:p>
          <a:p>
            <a:r>
              <a:rPr lang="en-US" sz="1400" dirty="0"/>
              <a:t> 27) </a:t>
            </a:r>
            <a:r>
              <a:rPr lang="en-US" sz="1400" dirty="0" err="1"/>
              <a:t>Incident_cases_low</a:t>
            </a:r>
            <a:endParaRPr lang="en-US" sz="1400" dirty="0"/>
          </a:p>
          <a:p>
            <a:r>
              <a:rPr lang="en-US" sz="1400" dirty="0"/>
              <a:t> 28) </a:t>
            </a:r>
            <a:r>
              <a:rPr lang="en-US" sz="1400" dirty="0" err="1"/>
              <a:t>Incident_cases_high</a:t>
            </a:r>
            <a:endParaRPr lang="en-US" sz="1400" dirty="0"/>
          </a:p>
          <a:p>
            <a:r>
              <a:rPr lang="en-US" sz="1400" dirty="0"/>
              <a:t> 29) </a:t>
            </a:r>
            <a:r>
              <a:rPr lang="en-US" sz="1400" dirty="0" err="1"/>
              <a:t>Method_incidence</a:t>
            </a:r>
            <a:endParaRPr lang="en-US" sz="1400" dirty="0"/>
          </a:p>
          <a:p>
            <a:r>
              <a:rPr lang="en-US" sz="1400" dirty="0"/>
              <a:t> 30) Inc_HIV_per_100k</a:t>
            </a:r>
          </a:p>
          <a:p>
            <a:r>
              <a:rPr lang="en-US" sz="1400" dirty="0"/>
              <a:t> 31) Inc_HIV_per_100k_low</a:t>
            </a:r>
          </a:p>
          <a:p>
            <a:r>
              <a:rPr lang="en-US" sz="1400" dirty="0"/>
              <a:t> 32) Inc_HIV_per_100k_high</a:t>
            </a:r>
          </a:p>
          <a:p>
            <a:r>
              <a:rPr lang="en-US" sz="1400" dirty="0"/>
              <a:t> 33) </a:t>
            </a:r>
            <a:r>
              <a:rPr lang="en-US" sz="1400" dirty="0" err="1"/>
              <a:t>Inc_TB_HIV</a:t>
            </a:r>
            <a:endParaRPr lang="en-US" sz="1400" dirty="0"/>
          </a:p>
          <a:p>
            <a:r>
              <a:rPr lang="en-US" sz="1400" dirty="0"/>
              <a:t> 34) </a:t>
            </a:r>
            <a:r>
              <a:rPr lang="en-US" sz="1400" dirty="0" err="1"/>
              <a:t>Inc_TB_HIV_low</a:t>
            </a:r>
            <a:endParaRPr lang="en-US" sz="1400" dirty="0"/>
          </a:p>
          <a:p>
            <a:r>
              <a:rPr lang="en-US" sz="1400" dirty="0"/>
              <a:t> 35) </a:t>
            </a:r>
            <a:r>
              <a:rPr lang="en-US" sz="1400" dirty="0" err="1"/>
              <a:t>Inc_TB_HIV_high</a:t>
            </a:r>
            <a:endParaRPr lang="en-US" sz="1400" dirty="0"/>
          </a:p>
          <a:p>
            <a:r>
              <a:rPr lang="en-US" sz="1400" dirty="0"/>
              <a:t> 36) </a:t>
            </a:r>
            <a:r>
              <a:rPr lang="en-US" sz="1400" dirty="0" err="1"/>
              <a:t>Case_detect_rate_percent</a:t>
            </a:r>
            <a:endParaRPr lang="en-US" sz="1400" dirty="0"/>
          </a:p>
          <a:p>
            <a:r>
              <a:rPr lang="en-US" sz="1400" dirty="0"/>
              <a:t> 37) </a:t>
            </a:r>
            <a:r>
              <a:rPr lang="en-US" sz="1400" dirty="0" err="1"/>
              <a:t>Case_detect_rate_percent_low</a:t>
            </a:r>
            <a:endParaRPr lang="en-US" sz="1400" dirty="0"/>
          </a:p>
          <a:p>
            <a:r>
              <a:rPr lang="en-US" sz="1400" dirty="0"/>
              <a:t> 38) </a:t>
            </a:r>
            <a:r>
              <a:rPr lang="en-US" sz="1400" dirty="0" err="1"/>
              <a:t>Case_detect_rate_percent_high</a:t>
            </a:r>
            <a:endParaRPr lang="en-US" sz="1400" dirty="0"/>
          </a:p>
        </p:txBody>
      </p:sp>
    </p:spTree>
    <p:extLst>
      <p:ext uri="{BB962C8B-B14F-4D97-AF65-F5344CB8AC3E}">
        <p14:creationId xmlns:p14="http://schemas.microsoft.com/office/powerpoint/2010/main" val="294154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73F607-B463-36CC-EF92-94324E7833AC}"/>
              </a:ext>
            </a:extLst>
          </p:cNvPr>
          <p:cNvSpPr txBox="1"/>
          <p:nvPr/>
        </p:nvSpPr>
        <p:spPr>
          <a:xfrm>
            <a:off x="86558" y="134929"/>
            <a:ext cx="7308541" cy="461665"/>
          </a:xfrm>
          <a:prstGeom prst="rect">
            <a:avLst/>
          </a:prstGeom>
          <a:noFill/>
        </p:spPr>
        <p:txBody>
          <a:bodyPr wrap="square">
            <a:spAutoFit/>
          </a:bodyPr>
          <a:lstStyle/>
          <a:p>
            <a:r>
              <a:rPr lang="en-US" sz="2400" dirty="0"/>
              <a:t>1)Distribution of Prevalence of TB per 100k</a:t>
            </a:r>
          </a:p>
        </p:txBody>
      </p:sp>
      <p:pic>
        <p:nvPicPr>
          <p:cNvPr id="9" name="Picture 8">
            <a:extLst>
              <a:ext uri="{FF2B5EF4-FFF2-40B4-BE49-F238E27FC236}">
                <a16:creationId xmlns:a16="http://schemas.microsoft.com/office/drawing/2014/main" id="{66BADB0E-4934-3625-22CB-CBE9782A9F5E}"/>
              </a:ext>
            </a:extLst>
          </p:cNvPr>
          <p:cNvPicPr>
            <a:picLocks noChangeAspect="1"/>
          </p:cNvPicPr>
          <p:nvPr/>
        </p:nvPicPr>
        <p:blipFill>
          <a:blip r:embed="rId2"/>
          <a:stretch>
            <a:fillRect/>
          </a:stretch>
        </p:blipFill>
        <p:spPr>
          <a:xfrm>
            <a:off x="4009840" y="833437"/>
            <a:ext cx="8096250" cy="5191125"/>
          </a:xfrm>
          <a:prstGeom prst="rect">
            <a:avLst/>
          </a:prstGeom>
        </p:spPr>
      </p:pic>
      <p:sp>
        <p:nvSpPr>
          <p:cNvPr id="13" name="TextBox 12">
            <a:extLst>
              <a:ext uri="{FF2B5EF4-FFF2-40B4-BE49-F238E27FC236}">
                <a16:creationId xmlns:a16="http://schemas.microsoft.com/office/drawing/2014/main" id="{53241A15-1F18-32ED-0D68-3D2D0ED4E7C1}"/>
              </a:ext>
            </a:extLst>
          </p:cNvPr>
          <p:cNvSpPr txBox="1"/>
          <p:nvPr/>
        </p:nvSpPr>
        <p:spPr>
          <a:xfrm>
            <a:off x="85910" y="2107525"/>
            <a:ext cx="3686452" cy="1754326"/>
          </a:xfrm>
          <a:prstGeom prst="rect">
            <a:avLst/>
          </a:prstGeom>
          <a:noFill/>
        </p:spPr>
        <p:txBody>
          <a:bodyPr wrap="square">
            <a:spAutoFit/>
          </a:bodyPr>
          <a:lstStyle/>
          <a:p>
            <a:r>
              <a:rPr lang="en-US" b="1" dirty="0"/>
              <a:t>Conclusion:</a:t>
            </a:r>
          </a:p>
          <a:p>
            <a:endParaRPr lang="en-US" dirty="0"/>
          </a:p>
          <a:p>
            <a:r>
              <a:rPr lang="en-US" dirty="0"/>
              <a:t>The distribution of TB prevalence per 100k individuals exhibits a right-skewed pattern, indicating a higher frequency of lower prevalence rates.</a:t>
            </a:r>
          </a:p>
        </p:txBody>
      </p:sp>
    </p:spTree>
    <p:extLst>
      <p:ext uri="{BB962C8B-B14F-4D97-AF65-F5344CB8AC3E}">
        <p14:creationId xmlns:p14="http://schemas.microsoft.com/office/powerpoint/2010/main" val="374079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9E9700-95E6-7057-E9E8-F44D7BA2AB43}"/>
              </a:ext>
            </a:extLst>
          </p:cNvPr>
          <p:cNvSpPr txBox="1"/>
          <p:nvPr/>
        </p:nvSpPr>
        <p:spPr>
          <a:xfrm>
            <a:off x="122067" y="214828"/>
            <a:ext cx="7876714" cy="461665"/>
          </a:xfrm>
          <a:prstGeom prst="rect">
            <a:avLst/>
          </a:prstGeom>
          <a:noFill/>
        </p:spPr>
        <p:txBody>
          <a:bodyPr wrap="square">
            <a:spAutoFit/>
          </a:bodyPr>
          <a:lstStyle/>
          <a:p>
            <a:r>
              <a:rPr lang="en-US" sz="2400" dirty="0"/>
              <a:t>2)Relationship between Total Population and Deaths from TB</a:t>
            </a:r>
          </a:p>
        </p:txBody>
      </p:sp>
      <p:sp>
        <p:nvSpPr>
          <p:cNvPr id="11" name="TextBox 10">
            <a:extLst>
              <a:ext uri="{FF2B5EF4-FFF2-40B4-BE49-F238E27FC236}">
                <a16:creationId xmlns:a16="http://schemas.microsoft.com/office/drawing/2014/main" id="{A53170F4-5C9A-E2B7-F7C8-743B13B7D404}"/>
              </a:ext>
            </a:extLst>
          </p:cNvPr>
          <p:cNvSpPr txBox="1"/>
          <p:nvPr/>
        </p:nvSpPr>
        <p:spPr>
          <a:xfrm>
            <a:off x="219721" y="1997838"/>
            <a:ext cx="4281258" cy="2031325"/>
          </a:xfrm>
          <a:prstGeom prst="rect">
            <a:avLst/>
          </a:prstGeom>
          <a:noFill/>
        </p:spPr>
        <p:txBody>
          <a:bodyPr wrap="square">
            <a:spAutoFit/>
          </a:bodyPr>
          <a:lstStyle/>
          <a:p>
            <a:r>
              <a:rPr lang="en-US" b="1" dirty="0"/>
              <a:t>Conclusion:</a:t>
            </a:r>
          </a:p>
          <a:p>
            <a:r>
              <a:rPr lang="en-US" dirty="0"/>
              <a:t>The correlation coefficient of 0.93 suggests a strong positive correlation between Total Population and Deaths from TB, indicating that regions with larger populations tend to experience higher TB-related mortality rates</a:t>
            </a:r>
          </a:p>
        </p:txBody>
      </p:sp>
      <p:pic>
        <p:nvPicPr>
          <p:cNvPr id="13" name="Picture 12">
            <a:extLst>
              <a:ext uri="{FF2B5EF4-FFF2-40B4-BE49-F238E27FC236}">
                <a16:creationId xmlns:a16="http://schemas.microsoft.com/office/drawing/2014/main" id="{AD165AD1-B595-3A19-C883-5B539FA0BEAE}"/>
              </a:ext>
            </a:extLst>
          </p:cNvPr>
          <p:cNvPicPr>
            <a:picLocks noChangeAspect="1"/>
          </p:cNvPicPr>
          <p:nvPr/>
        </p:nvPicPr>
        <p:blipFill>
          <a:blip r:embed="rId2"/>
          <a:stretch>
            <a:fillRect/>
          </a:stretch>
        </p:blipFill>
        <p:spPr>
          <a:xfrm>
            <a:off x="4589755" y="1156601"/>
            <a:ext cx="7485124" cy="5350731"/>
          </a:xfrm>
          <a:prstGeom prst="rect">
            <a:avLst/>
          </a:prstGeom>
        </p:spPr>
      </p:pic>
    </p:spTree>
    <p:extLst>
      <p:ext uri="{BB962C8B-B14F-4D97-AF65-F5344CB8AC3E}">
        <p14:creationId xmlns:p14="http://schemas.microsoft.com/office/powerpoint/2010/main" val="221524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8EAC08-AB5B-73B0-F51C-6AD89FB603A8}"/>
              </a:ext>
            </a:extLst>
          </p:cNvPr>
          <p:cNvSpPr txBox="1"/>
          <p:nvPr/>
        </p:nvSpPr>
        <p:spPr>
          <a:xfrm>
            <a:off x="104313" y="223706"/>
            <a:ext cx="6103398" cy="369332"/>
          </a:xfrm>
          <a:prstGeom prst="rect">
            <a:avLst/>
          </a:prstGeom>
          <a:noFill/>
        </p:spPr>
        <p:txBody>
          <a:bodyPr wrap="square">
            <a:spAutoFit/>
          </a:bodyPr>
          <a:lstStyle/>
          <a:p>
            <a:r>
              <a:rPr lang="en-US" b="1" dirty="0">
                <a:effectLst/>
                <a:latin typeface="Consolas" panose="020B0609020204030204" pitchFamily="49" charset="0"/>
              </a:rPr>
              <a:t>3)What is the trend in TB prevalence year wise?</a:t>
            </a:r>
            <a:endParaRPr lang="en-US" b="0" dirty="0">
              <a:effectLst/>
              <a:latin typeface="Consolas" panose="020B0609020204030204" pitchFamily="49" charset="0"/>
            </a:endParaRPr>
          </a:p>
        </p:txBody>
      </p:sp>
      <p:pic>
        <p:nvPicPr>
          <p:cNvPr id="10" name="Picture 9">
            <a:extLst>
              <a:ext uri="{FF2B5EF4-FFF2-40B4-BE49-F238E27FC236}">
                <a16:creationId xmlns:a16="http://schemas.microsoft.com/office/drawing/2014/main" id="{C22D12D1-6CF2-9191-E9CB-4072DB2B9915}"/>
              </a:ext>
            </a:extLst>
          </p:cNvPr>
          <p:cNvPicPr>
            <a:picLocks noChangeAspect="1"/>
          </p:cNvPicPr>
          <p:nvPr/>
        </p:nvPicPr>
        <p:blipFill>
          <a:blip r:embed="rId2"/>
          <a:stretch>
            <a:fillRect/>
          </a:stretch>
        </p:blipFill>
        <p:spPr>
          <a:xfrm>
            <a:off x="3924300" y="966602"/>
            <a:ext cx="8087187" cy="5585118"/>
          </a:xfrm>
          <a:prstGeom prst="rect">
            <a:avLst/>
          </a:prstGeom>
        </p:spPr>
      </p:pic>
      <p:sp>
        <p:nvSpPr>
          <p:cNvPr id="16" name="TextBox 15">
            <a:extLst>
              <a:ext uri="{FF2B5EF4-FFF2-40B4-BE49-F238E27FC236}">
                <a16:creationId xmlns:a16="http://schemas.microsoft.com/office/drawing/2014/main" id="{A1B77DA4-4917-BAD4-0B10-218E86CAAE4F}"/>
              </a:ext>
            </a:extLst>
          </p:cNvPr>
          <p:cNvSpPr txBox="1"/>
          <p:nvPr/>
        </p:nvSpPr>
        <p:spPr>
          <a:xfrm>
            <a:off x="180513" y="1997448"/>
            <a:ext cx="3743787" cy="1754326"/>
          </a:xfrm>
          <a:prstGeom prst="rect">
            <a:avLst/>
          </a:prstGeom>
          <a:noFill/>
        </p:spPr>
        <p:txBody>
          <a:bodyPr wrap="square">
            <a:spAutoFit/>
          </a:bodyPr>
          <a:lstStyle/>
          <a:p>
            <a:r>
              <a:rPr lang="en-US" b="1" dirty="0"/>
              <a:t>Conclusion:</a:t>
            </a:r>
          </a:p>
          <a:p>
            <a:r>
              <a:rPr lang="en-US" dirty="0"/>
              <a:t>TB prevalence exhibited a declining trend from its highest point in 1995 (17672.7) to its lowest point in 2013 (8168.2), indicating a notable decrease in TB burden over the years.</a:t>
            </a:r>
          </a:p>
        </p:txBody>
      </p:sp>
    </p:spTree>
    <p:extLst>
      <p:ext uri="{BB962C8B-B14F-4D97-AF65-F5344CB8AC3E}">
        <p14:creationId xmlns:p14="http://schemas.microsoft.com/office/powerpoint/2010/main" val="10944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8832FC-9A61-B03D-A84A-97325EDF6219}"/>
              </a:ext>
            </a:extLst>
          </p:cNvPr>
          <p:cNvSpPr txBox="1"/>
          <p:nvPr/>
        </p:nvSpPr>
        <p:spPr>
          <a:xfrm>
            <a:off x="148701" y="161563"/>
            <a:ext cx="6103398" cy="369332"/>
          </a:xfrm>
          <a:prstGeom prst="rect">
            <a:avLst/>
          </a:prstGeom>
          <a:noFill/>
        </p:spPr>
        <p:txBody>
          <a:bodyPr wrap="square">
            <a:spAutoFit/>
          </a:bodyPr>
          <a:lstStyle/>
          <a:p>
            <a:r>
              <a:rPr lang="en-US" dirty="0"/>
              <a:t>4)What are the TB prevalence rates across different regions?</a:t>
            </a:r>
          </a:p>
        </p:txBody>
      </p:sp>
      <p:pic>
        <p:nvPicPr>
          <p:cNvPr id="9" name="Picture 8">
            <a:extLst>
              <a:ext uri="{FF2B5EF4-FFF2-40B4-BE49-F238E27FC236}">
                <a16:creationId xmlns:a16="http://schemas.microsoft.com/office/drawing/2014/main" id="{FB176A58-38C2-6349-6CD2-392DA3B7E2A8}"/>
              </a:ext>
            </a:extLst>
          </p:cNvPr>
          <p:cNvPicPr>
            <a:picLocks noChangeAspect="1"/>
          </p:cNvPicPr>
          <p:nvPr/>
        </p:nvPicPr>
        <p:blipFill>
          <a:blip r:embed="rId2"/>
          <a:stretch>
            <a:fillRect/>
          </a:stretch>
        </p:blipFill>
        <p:spPr>
          <a:xfrm>
            <a:off x="4009840" y="1080302"/>
            <a:ext cx="8096250" cy="5372100"/>
          </a:xfrm>
          <a:prstGeom prst="rect">
            <a:avLst/>
          </a:prstGeom>
        </p:spPr>
      </p:pic>
      <p:sp>
        <p:nvSpPr>
          <p:cNvPr id="13" name="TextBox 12">
            <a:extLst>
              <a:ext uri="{FF2B5EF4-FFF2-40B4-BE49-F238E27FC236}">
                <a16:creationId xmlns:a16="http://schemas.microsoft.com/office/drawing/2014/main" id="{5D7A1218-FCCC-7226-B467-CC7292CBFAB7}"/>
              </a:ext>
            </a:extLst>
          </p:cNvPr>
          <p:cNvSpPr txBox="1"/>
          <p:nvPr/>
        </p:nvSpPr>
        <p:spPr>
          <a:xfrm>
            <a:off x="85910" y="1951672"/>
            <a:ext cx="3829142" cy="2862322"/>
          </a:xfrm>
          <a:prstGeom prst="rect">
            <a:avLst/>
          </a:prstGeom>
          <a:noFill/>
        </p:spPr>
        <p:txBody>
          <a:bodyPr wrap="square">
            <a:spAutoFit/>
          </a:bodyPr>
          <a:lstStyle/>
          <a:p>
            <a:r>
              <a:rPr lang="en-US" b="1" dirty="0"/>
              <a:t>Conclusion:</a:t>
            </a:r>
          </a:p>
          <a:p>
            <a:r>
              <a:rPr lang="en-US" dirty="0"/>
              <a:t>TB prevalence rates vary significantly across regions, with the highest prevalence observed in the Western Pacific Region (440.74) followed by the African Region (334.07), while the lowest prevalence is observed in the Americas Region (34.16), indicating substantial regional disparities in TB burden.</a:t>
            </a:r>
          </a:p>
        </p:txBody>
      </p:sp>
    </p:spTree>
    <p:extLst>
      <p:ext uri="{BB962C8B-B14F-4D97-AF65-F5344CB8AC3E}">
        <p14:creationId xmlns:p14="http://schemas.microsoft.com/office/powerpoint/2010/main" val="253039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3D82D1-03A3-3710-F12E-6ECDED184DB2}"/>
              </a:ext>
            </a:extLst>
          </p:cNvPr>
          <p:cNvSpPr txBox="1"/>
          <p:nvPr/>
        </p:nvSpPr>
        <p:spPr>
          <a:xfrm>
            <a:off x="264111" y="161563"/>
            <a:ext cx="6103398" cy="369332"/>
          </a:xfrm>
          <a:prstGeom prst="rect">
            <a:avLst/>
          </a:prstGeom>
          <a:noFill/>
        </p:spPr>
        <p:txBody>
          <a:bodyPr wrap="square">
            <a:spAutoFit/>
          </a:bodyPr>
          <a:lstStyle/>
          <a:p>
            <a:r>
              <a:rPr lang="en-US" dirty="0"/>
              <a:t>5)Which top 10 countries have the highest TB prevalence rates?</a:t>
            </a:r>
          </a:p>
        </p:txBody>
      </p:sp>
      <p:pic>
        <p:nvPicPr>
          <p:cNvPr id="9" name="Picture 8">
            <a:extLst>
              <a:ext uri="{FF2B5EF4-FFF2-40B4-BE49-F238E27FC236}">
                <a16:creationId xmlns:a16="http://schemas.microsoft.com/office/drawing/2014/main" id="{7F7EC00E-E75B-517B-9455-1ABA030E21B3}"/>
              </a:ext>
            </a:extLst>
          </p:cNvPr>
          <p:cNvPicPr>
            <a:picLocks noChangeAspect="1"/>
          </p:cNvPicPr>
          <p:nvPr/>
        </p:nvPicPr>
        <p:blipFill>
          <a:blip r:embed="rId2"/>
          <a:stretch>
            <a:fillRect/>
          </a:stretch>
        </p:blipFill>
        <p:spPr>
          <a:xfrm>
            <a:off x="3977670" y="1050239"/>
            <a:ext cx="8076669" cy="5646198"/>
          </a:xfrm>
          <a:prstGeom prst="rect">
            <a:avLst/>
          </a:prstGeom>
        </p:spPr>
      </p:pic>
      <p:sp>
        <p:nvSpPr>
          <p:cNvPr id="13" name="TextBox 12">
            <a:extLst>
              <a:ext uri="{FF2B5EF4-FFF2-40B4-BE49-F238E27FC236}">
                <a16:creationId xmlns:a16="http://schemas.microsoft.com/office/drawing/2014/main" id="{2803113F-3593-9652-99B1-0A94AA3322EB}"/>
              </a:ext>
            </a:extLst>
          </p:cNvPr>
          <p:cNvSpPr txBox="1"/>
          <p:nvPr/>
        </p:nvSpPr>
        <p:spPr>
          <a:xfrm>
            <a:off x="137661" y="781235"/>
            <a:ext cx="3688615" cy="2462213"/>
          </a:xfrm>
          <a:prstGeom prst="rect">
            <a:avLst/>
          </a:prstGeom>
          <a:noFill/>
        </p:spPr>
        <p:txBody>
          <a:bodyPr wrap="square">
            <a:spAutoFit/>
          </a:bodyPr>
          <a:lstStyle/>
          <a:p>
            <a:r>
              <a:rPr lang="en-US" sz="1400" dirty="0"/>
              <a:t>Country</a:t>
            </a:r>
          </a:p>
          <a:p>
            <a:r>
              <a:rPr lang="en-US" sz="1400" dirty="0"/>
              <a:t>Azerbaijan                          1725.0</a:t>
            </a:r>
          </a:p>
          <a:p>
            <a:r>
              <a:rPr lang="en-US" sz="1400" dirty="0"/>
              <a:t>Central African Republic            1686.0</a:t>
            </a:r>
          </a:p>
          <a:p>
            <a:r>
              <a:rPr lang="en-US" sz="1400" dirty="0"/>
              <a:t>Cambodia                            1667.0</a:t>
            </a:r>
          </a:p>
          <a:p>
            <a:r>
              <a:rPr lang="en-US" sz="1400" dirty="0"/>
              <a:t>Lao People's Democratic Republic    1491.0</a:t>
            </a:r>
          </a:p>
          <a:p>
            <a:r>
              <a:rPr lang="en-US" sz="1400" dirty="0"/>
              <a:t>Gabon                               1060.0</a:t>
            </a:r>
          </a:p>
          <a:p>
            <a:r>
              <a:rPr lang="en-US" sz="1400" dirty="0"/>
              <a:t>Madagascar                           909.0</a:t>
            </a:r>
          </a:p>
          <a:p>
            <a:r>
              <a:rPr lang="en-US" sz="1400" dirty="0"/>
              <a:t>Niger                                834.0</a:t>
            </a:r>
          </a:p>
          <a:p>
            <a:r>
              <a:rPr lang="en-US" sz="1400" dirty="0"/>
              <a:t>Kazakhstan                           753.0</a:t>
            </a:r>
          </a:p>
          <a:p>
            <a:r>
              <a:rPr lang="en-US" sz="1400" dirty="0"/>
              <a:t>Papua New Guinea                     694.0</a:t>
            </a:r>
          </a:p>
          <a:p>
            <a:r>
              <a:rPr lang="en-US" sz="1400" dirty="0"/>
              <a:t>Georgia                              674.0</a:t>
            </a:r>
          </a:p>
        </p:txBody>
      </p:sp>
      <p:sp>
        <p:nvSpPr>
          <p:cNvPr id="19" name="TextBox 18">
            <a:extLst>
              <a:ext uri="{FF2B5EF4-FFF2-40B4-BE49-F238E27FC236}">
                <a16:creationId xmlns:a16="http://schemas.microsoft.com/office/drawing/2014/main" id="{3AE980ED-F7FB-79C7-A38F-4A4EF8F63635}"/>
              </a:ext>
            </a:extLst>
          </p:cNvPr>
          <p:cNvSpPr txBox="1"/>
          <p:nvPr/>
        </p:nvSpPr>
        <p:spPr>
          <a:xfrm>
            <a:off x="264111" y="3493788"/>
            <a:ext cx="3562165" cy="2677656"/>
          </a:xfrm>
          <a:prstGeom prst="rect">
            <a:avLst/>
          </a:prstGeom>
          <a:noFill/>
        </p:spPr>
        <p:txBody>
          <a:bodyPr wrap="square">
            <a:spAutoFit/>
          </a:bodyPr>
          <a:lstStyle/>
          <a:p>
            <a:r>
              <a:rPr lang="en-US" sz="1400" b="1" dirty="0"/>
              <a:t>Conclusion:</a:t>
            </a:r>
          </a:p>
          <a:p>
            <a:r>
              <a:rPr lang="en-US" sz="1400" dirty="0"/>
              <a:t>The top 10 countries with the highest TB prevalence rates are Azerbaijan (1725.0), Central African Republic (1686.0), Cambodia (1667.0), Lao People's Democratic Republic (1491.0), Gabon (1060.0), Madagascar (909.0), Niger (834.0), Kazakhstan (753.0), Papua New Guinea (694.0), and Georgia (674.0). These countries exhibit the highest burden of TB, reflecting the urgent need for targeted interventions to address TB control and prevention efforts.</a:t>
            </a:r>
          </a:p>
        </p:txBody>
      </p:sp>
    </p:spTree>
    <p:extLst>
      <p:ext uri="{BB962C8B-B14F-4D97-AF65-F5344CB8AC3E}">
        <p14:creationId xmlns:p14="http://schemas.microsoft.com/office/powerpoint/2010/main" val="276526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C0226D-E793-FC96-9E54-05608ABB477A}"/>
              </a:ext>
            </a:extLst>
          </p:cNvPr>
          <p:cNvSpPr txBox="1"/>
          <p:nvPr/>
        </p:nvSpPr>
        <p:spPr>
          <a:xfrm>
            <a:off x="184211" y="143807"/>
            <a:ext cx="6103398" cy="369332"/>
          </a:xfrm>
          <a:prstGeom prst="rect">
            <a:avLst/>
          </a:prstGeom>
          <a:noFill/>
        </p:spPr>
        <p:txBody>
          <a:bodyPr wrap="square">
            <a:spAutoFit/>
          </a:bodyPr>
          <a:lstStyle/>
          <a:p>
            <a:r>
              <a:rPr lang="en-US" dirty="0"/>
              <a:t>6)Which country has the highest number of incident TB cases?</a:t>
            </a:r>
          </a:p>
        </p:txBody>
      </p:sp>
      <p:sp>
        <p:nvSpPr>
          <p:cNvPr id="11" name="TextBox 10">
            <a:extLst>
              <a:ext uri="{FF2B5EF4-FFF2-40B4-BE49-F238E27FC236}">
                <a16:creationId xmlns:a16="http://schemas.microsoft.com/office/drawing/2014/main" id="{7017005A-177A-6A21-5103-4F4D04FB2377}"/>
              </a:ext>
            </a:extLst>
          </p:cNvPr>
          <p:cNvSpPr txBox="1"/>
          <p:nvPr/>
        </p:nvSpPr>
        <p:spPr>
          <a:xfrm>
            <a:off x="255233" y="791877"/>
            <a:ext cx="6103398" cy="369332"/>
          </a:xfrm>
          <a:prstGeom prst="rect">
            <a:avLst/>
          </a:prstGeom>
          <a:noFill/>
        </p:spPr>
        <p:txBody>
          <a:bodyPr wrap="square">
            <a:spAutoFit/>
          </a:bodyPr>
          <a:lstStyle/>
          <a:p>
            <a:r>
              <a:rPr lang="en-US" dirty="0"/>
              <a:t>Country with the highest number of incident TB cases: India</a:t>
            </a:r>
          </a:p>
        </p:txBody>
      </p:sp>
      <p:sp>
        <p:nvSpPr>
          <p:cNvPr id="15" name="TextBox 14">
            <a:extLst>
              <a:ext uri="{FF2B5EF4-FFF2-40B4-BE49-F238E27FC236}">
                <a16:creationId xmlns:a16="http://schemas.microsoft.com/office/drawing/2014/main" id="{242B9394-362D-44EE-C617-880A01777A30}"/>
              </a:ext>
            </a:extLst>
          </p:cNvPr>
          <p:cNvSpPr txBox="1"/>
          <p:nvPr/>
        </p:nvSpPr>
        <p:spPr>
          <a:xfrm>
            <a:off x="255233" y="1951672"/>
            <a:ext cx="6103398" cy="1477328"/>
          </a:xfrm>
          <a:prstGeom prst="rect">
            <a:avLst/>
          </a:prstGeom>
          <a:noFill/>
        </p:spPr>
        <p:txBody>
          <a:bodyPr wrap="square">
            <a:spAutoFit/>
          </a:bodyPr>
          <a:lstStyle/>
          <a:p>
            <a:r>
              <a:rPr lang="en-US" b="1" dirty="0"/>
              <a:t>Conclusion:</a:t>
            </a:r>
          </a:p>
          <a:p>
            <a:r>
              <a:rPr lang="en-US" dirty="0"/>
              <a:t>India has the highest number of incident TB cases, reflecting a significant burden of TB within the country. This underscores the pressing need for comprehensive TB control strategies to mitigate the impact of the disease</a:t>
            </a:r>
          </a:p>
        </p:txBody>
      </p:sp>
    </p:spTree>
    <p:extLst>
      <p:ext uri="{BB962C8B-B14F-4D97-AF65-F5344CB8AC3E}">
        <p14:creationId xmlns:p14="http://schemas.microsoft.com/office/powerpoint/2010/main" val="3379902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352</TotalTime>
  <Words>1199</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Consolas</vt:lpstr>
      <vt:lpstr>Gill Sans MT</vt:lpstr>
      <vt:lpstr>Gallery</vt:lpstr>
      <vt:lpstr>TB-Burden country Analysis</vt:lpstr>
      <vt:lpstr>Introduction: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TB-Burden country Analysis</dc:title>
  <dc:creator>vaishu Burange</dc:creator>
  <cp:lastModifiedBy>vaishu Burange</cp:lastModifiedBy>
  <cp:revision>5</cp:revision>
  <dcterms:created xsi:type="dcterms:W3CDTF">2024-03-31T11:59:54Z</dcterms:created>
  <dcterms:modified xsi:type="dcterms:W3CDTF">2024-03-31T17:52:23Z</dcterms:modified>
</cp:coreProperties>
</file>