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6" r:id="rId11"/>
    <p:sldId id="265" r:id="rId12"/>
    <p:sldId id="268" r:id="rId13"/>
    <p:sldId id="269" r:id="rId14"/>
    <p:sldId id="270" r:id="rId15"/>
    <p:sldId id="274" r:id="rId16"/>
    <p:sldId id="272" r:id="rId17"/>
  </p:sldIdLst>
  <p:sldSz cx="14630400" cy="8229600"/>
  <p:notesSz cx="8229600" cy="14630400"/>
  <p:embeddedFontLst>
    <p:embeddedFont>
      <p:font typeface="Aparajita" panose="02020603050405020304" pitchFamily="18" charset="0"/>
      <p:regular r:id="rId19"/>
      <p:bold r:id="rId20"/>
      <p:italic r:id="rId21"/>
      <p:boldItalic r:id="rId22"/>
    </p:embeddedFont>
    <p:embeddedFont>
      <p:font typeface="Gelasi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398"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879276" y="2710413"/>
            <a:ext cx="10762963" cy="2156438"/>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dirty="0">
                <a:solidFill>
                  <a:srgbClr val="484237"/>
                </a:solidFill>
                <a:latin typeface="Times New Roman"/>
                <a:cs typeface="Times New Roman"/>
              </a:rPr>
              <a:t>Agribot: Plantation and AI Driven Quality Insights</a:t>
            </a:r>
            <a:endParaRPr lang="en-IN" sz="4860" b="1" dirty="0">
              <a:solidFill>
                <a:srgbClr val="484237"/>
              </a:solidFill>
              <a:latin typeface="Times New Roman"/>
              <a:cs typeface="Times New Roman"/>
              <a:sym typeface="Times New Roman"/>
            </a:endParaRPr>
          </a:p>
        </p:txBody>
      </p:sp>
      <p:sp>
        <p:nvSpPr>
          <p:cNvPr id="15" name="Google Shape;15;p1"/>
          <p:cNvSpPr/>
          <p:nvPr/>
        </p:nvSpPr>
        <p:spPr>
          <a:xfrm>
            <a:off x="879276" y="5236606"/>
            <a:ext cx="5486399" cy="2487629"/>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a:t>
            </a:r>
          </a:p>
          <a:p>
            <a:pPr marL="0" marR="0" lvl="0" indent="0" algn="l" rtl="0">
              <a:lnSpc>
                <a:spcPct val="100000"/>
              </a:lnSpc>
              <a:spcBef>
                <a:spcPts val="0"/>
              </a:spcBef>
              <a:spcAft>
                <a:spcPts val="0"/>
              </a:spcAft>
              <a:buClr>
                <a:srgbClr val="746558"/>
              </a:buClr>
              <a:buSzPts val="2430"/>
              <a:buFont typeface="Times New Roman"/>
              <a:buNone/>
            </a:pPr>
            <a:r>
              <a:rPr lang="en-IN" sz="2430" b="1" dirty="0">
                <a:solidFill>
                  <a:srgbClr val="746558"/>
                </a:solidFill>
                <a:latin typeface="Times New Roman"/>
                <a:cs typeface="Times New Roman"/>
                <a:sym typeface="Times New Roman"/>
              </a:rPr>
              <a:t>Dr. Kavita Joshi</a:t>
            </a:r>
            <a:endParaRPr sz="2430" b="1" dirty="0">
              <a:solidFill>
                <a:srgbClr val="746558"/>
              </a:solidFill>
              <a:latin typeface="Times New Roman"/>
              <a:cs typeface="Times New Roman"/>
            </a:endParaRPr>
          </a:p>
          <a:p>
            <a:pPr marL="0" marR="0" lvl="0" indent="0" algn="l" rtl="0">
              <a:lnSpc>
                <a:spcPct val="140000"/>
              </a:lnSpc>
              <a:spcBef>
                <a:spcPts val="0"/>
              </a:spcBef>
              <a:spcAft>
                <a:spcPts val="0"/>
              </a:spcAft>
              <a:buClr>
                <a:srgbClr val="746558"/>
              </a:buClr>
              <a:buSzPts val="2430"/>
              <a:buFont typeface="Times New Roman"/>
              <a:buNone/>
            </a:pPr>
            <a:r>
              <a:rPr lang="en-IN" sz="2430" b="1" dirty="0">
                <a:solidFill>
                  <a:srgbClr val="746558"/>
                </a:solidFill>
                <a:latin typeface="Times New Roman"/>
                <a:cs typeface="Times New Roman"/>
                <a:sym typeface="Times New Roman"/>
              </a:rPr>
              <a:t>Vaibhav Nrupnarayan</a:t>
            </a:r>
            <a:endParaRPr sz="2430" b="1" dirty="0">
              <a:solidFill>
                <a:srgbClr val="746558"/>
              </a:solidFill>
              <a:latin typeface="Times New Roman"/>
              <a:cs typeface="Times New Roman"/>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Harish Bagul</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Abhiman Bade</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233764" y="260538"/>
            <a:ext cx="3704423" cy="1727399"/>
          </a:xfrm>
          <a:prstGeom prst="rect">
            <a:avLst/>
          </a:prstGeom>
          <a:noFill/>
          <a:ln>
            <a:noFill/>
          </a:ln>
        </p:spPr>
      </p:pic>
      <p:sp>
        <p:nvSpPr>
          <p:cNvPr id="18" name="Google Shape;18;p1"/>
          <p:cNvSpPr txBox="1"/>
          <p:nvPr/>
        </p:nvSpPr>
        <p:spPr>
          <a:xfrm>
            <a:off x="879276" y="2340171"/>
            <a:ext cx="9948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l"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E6FC87B1-AAE7-CB3B-7900-2E698C73BD46}"/>
              </a:ext>
            </a:extLst>
          </p:cNvPr>
          <p:cNvSpPr txBox="1"/>
          <p:nvPr/>
        </p:nvSpPr>
        <p:spPr>
          <a:xfrm>
            <a:off x="4055068" y="120643"/>
            <a:ext cx="10458450" cy="107721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G.H. </a:t>
            </a:r>
            <a:r>
              <a:rPr lang="en-IN" sz="3200" b="1" dirty="0" err="1">
                <a:latin typeface="Times New Roman" panose="02020603050405020304" pitchFamily="18" charset="0"/>
                <a:cs typeface="Times New Roman" panose="02020603050405020304" pitchFamily="18" charset="0"/>
              </a:rPr>
              <a:t>Raisoni</a:t>
            </a:r>
            <a:r>
              <a:rPr lang="en-IN" sz="3200" b="1" dirty="0">
                <a:latin typeface="Times New Roman" panose="02020603050405020304" pitchFamily="18" charset="0"/>
                <a:cs typeface="Times New Roman" panose="02020603050405020304" pitchFamily="18" charset="0"/>
              </a:rPr>
              <a:t> college of engineering and management, Pune</a:t>
            </a:r>
          </a:p>
          <a:p>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D5EA51-7C55-74BD-6651-0A9C82B03433}"/>
              </a:ext>
            </a:extLst>
          </p:cNvPr>
          <p:cNvSpPr txBox="1"/>
          <p:nvPr/>
        </p:nvSpPr>
        <p:spPr>
          <a:xfrm>
            <a:off x="3504366" y="591699"/>
            <a:ext cx="10149840" cy="1417311"/>
          </a:xfrm>
          <a:prstGeom prst="rect">
            <a:avLst/>
          </a:prstGeom>
          <a:noFill/>
        </p:spPr>
        <p:txBody>
          <a:bodyPr wrap="square" rtlCol="0">
            <a:spAutoFit/>
          </a:bodyPr>
          <a:lstStyle/>
          <a:p>
            <a:pPr algn="ctr">
              <a:lnSpc>
                <a:spcPct val="150000"/>
              </a:lnSpc>
            </a:pP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50000"/>
              </a:lnSpc>
            </a:pPr>
            <a:r>
              <a:rPr lang="en-US" sz="1800" b="1" kern="0" dirty="0">
                <a:effectLst/>
                <a:latin typeface="Times New Roman" panose="02020603050405020304" pitchFamily="18" charset="0"/>
                <a:ea typeface="Times New Roman" panose="02020603050405020304" pitchFamily="18" charset="0"/>
              </a:rPr>
              <a:t>June, 2024</a:t>
            </a:r>
            <a:endParaRPr lang="en-IN" sz="1800" b="1" kern="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8578967" y="2646798"/>
            <a:ext cx="3003423" cy="1495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8724354" y="5157620"/>
            <a:ext cx="2640002" cy="17804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9081787" y="976366"/>
            <a:ext cx="1925139" cy="1121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9586068" y="4334786"/>
            <a:ext cx="916575" cy="6515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729968" y="2149340"/>
            <a:ext cx="628778" cy="461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6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2"/>
          <p:cNvSpPr/>
          <p:nvPr/>
        </p:nvSpPr>
        <p:spPr>
          <a:xfrm>
            <a:off x="1539954" y="750689"/>
            <a:ext cx="11550372" cy="132159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4400" dirty="0">
                <a:solidFill>
                  <a:schemeClr val="accent1"/>
                </a:solidFill>
                <a:latin typeface="Aparajita"/>
                <a:ea typeface="Aparajita"/>
                <a:cs typeface="Aparajita"/>
                <a:sym typeface="Aparajita"/>
              </a:rPr>
              <a:t>Outcomes</a:t>
            </a:r>
            <a:endParaRPr dirty="0"/>
          </a:p>
        </p:txBody>
      </p:sp>
      <p:sp>
        <p:nvSpPr>
          <p:cNvPr id="165" name="Google Shape;165;p12"/>
          <p:cNvSpPr/>
          <p:nvPr/>
        </p:nvSpPr>
        <p:spPr>
          <a:xfrm>
            <a:off x="1702951" y="2812018"/>
            <a:ext cx="149662"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6" name="Google Shape;166;p12"/>
          <p:cNvSpPr/>
          <p:nvPr/>
        </p:nvSpPr>
        <p:spPr>
          <a:xfrm>
            <a:off x="2226945" y="2732842"/>
            <a:ext cx="4120991"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67" name="Google Shape;167;p12"/>
          <p:cNvSpPr/>
          <p:nvPr/>
        </p:nvSpPr>
        <p:spPr>
          <a:xfrm>
            <a:off x="2226945" y="3190042"/>
            <a:ext cx="4982528" cy="1353026"/>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chemeClr val="dk1"/>
              </a:buClr>
              <a:buSzPts val="1665"/>
              <a:buFont typeface="Calibri"/>
              <a:buNone/>
            </a:pPr>
            <a:endParaRPr sz="1665">
              <a:solidFill>
                <a:schemeClr val="dk1"/>
              </a:solidFill>
              <a:latin typeface="Calibri"/>
              <a:ea typeface="Calibri"/>
              <a:cs typeface="Calibri"/>
              <a:sym typeface="Calibri"/>
            </a:endParaRPr>
          </a:p>
        </p:txBody>
      </p:sp>
      <p:sp>
        <p:nvSpPr>
          <p:cNvPr id="168" name="Google Shape;168;p12"/>
          <p:cNvSpPr/>
          <p:nvPr/>
        </p:nvSpPr>
        <p:spPr>
          <a:xfrm>
            <a:off x="1682234" y="5409605"/>
            <a:ext cx="191095"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9" name="Google Shape;169;p12"/>
          <p:cNvSpPr/>
          <p:nvPr/>
        </p:nvSpPr>
        <p:spPr>
          <a:xfrm>
            <a:off x="2226945" y="5330428"/>
            <a:ext cx="3883462"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70" name="Google Shape;170;p12"/>
          <p:cNvSpPr/>
          <p:nvPr/>
        </p:nvSpPr>
        <p:spPr>
          <a:xfrm>
            <a:off x="1539954" y="1912194"/>
            <a:ext cx="11550372" cy="3908722"/>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Increased Production of the Crop:</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Improved rice yields due to resource management.</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Enhanced Quality Control:</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Achieve a improvement in rice quality.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b="1" dirty="0">
                <a:solidFill>
                  <a:schemeClr val="dk1"/>
                </a:solidFill>
                <a:latin typeface="Times New Roman" panose="02020603050405020304" pitchFamily="18" charset="0"/>
                <a:ea typeface="Calibri"/>
                <a:cs typeface="Times New Roman" panose="02020603050405020304" pitchFamily="18" charset="0"/>
              </a:rPr>
              <a:t>Adoption and Impact:</a:t>
            </a:r>
            <a:endParaRPr sz="2400" b="1" dirty="0">
              <a:solidFill>
                <a:schemeClr val="dk1"/>
              </a:solidFill>
              <a:latin typeface="Times New Roman" panose="02020603050405020304" pitchFamily="18" charset="0"/>
              <a:ea typeface="Calibri"/>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rPr>
              <a:t>No need to pay high salary to the </a:t>
            </a:r>
            <a:r>
              <a:rPr lang="en-IN" sz="2400" dirty="0" err="1">
                <a:solidFill>
                  <a:schemeClr val="dk1"/>
                </a:solidFill>
                <a:latin typeface="Times New Roman" panose="02020603050405020304" pitchFamily="18" charset="0"/>
                <a:ea typeface="Calibri"/>
                <a:cs typeface="Times New Roman" panose="02020603050405020304" pitchFamily="18" charset="0"/>
              </a:rPr>
              <a:t>labor</a:t>
            </a:r>
            <a:r>
              <a:rPr lang="en-IN" sz="2400" dirty="0">
                <a:solidFill>
                  <a:schemeClr val="dk1"/>
                </a:solidFill>
                <a:latin typeface="Times New Roman" panose="02020603050405020304" pitchFamily="18" charset="0"/>
                <a:ea typeface="Calibri"/>
                <a:cs typeface="Times New Roman" panose="02020603050405020304" pitchFamily="18" charset="0"/>
              </a:rPr>
              <a:t> by the farmers, leading to less the overall cost and improve profitability.</a:t>
            </a:r>
            <a:endParaRPr sz="2400" dirty="0">
              <a:solidFill>
                <a:schemeClr val="dk1"/>
              </a:solidFill>
              <a:latin typeface="Times New Roman" panose="02020603050405020304" pitchFamily="18" charset="0"/>
              <a:ea typeface="Calibri"/>
              <a:cs typeface="Times New Roman" panose="02020603050405020304" pitchFamily="18" charset="0"/>
            </a:endParaRPr>
          </a:p>
          <a:p>
            <a:pPr marR="0" lvl="0" algn="l" rtl="0">
              <a:lnSpc>
                <a:spcPct val="100000"/>
              </a:lnSpc>
              <a:spcBef>
                <a:spcPts val="0"/>
              </a:spcBef>
              <a:spcAft>
                <a:spcPts val="0"/>
              </a:spcAft>
              <a:buClr>
                <a:schemeClr val="dk1"/>
              </a:buClr>
              <a:buSzPts val="1800"/>
            </a:pP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64037" y="1244680"/>
            <a:ext cx="10122575" cy="5262939"/>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Problem Identification</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Outcomes</a:t>
            </a:r>
            <a:endParaRPr b="1" dirty="0"/>
          </a:p>
          <a:p>
            <a:pPr marR="0" lvl="0" algn="just" rtl="0">
              <a:spcBef>
                <a:spcPts val="0"/>
              </a:spcBef>
              <a:spcAft>
                <a:spcPts val="0"/>
              </a:spcAft>
              <a:buClr>
                <a:schemeClr val="accent3"/>
              </a:buClr>
              <a:buSzPts val="2400"/>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Conclusion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0" y="-15121"/>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362212" y="1041916"/>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a:solidFill>
                  <a:schemeClr val="accent1"/>
                </a:solidFill>
                <a:latin typeface="Aparajita"/>
                <a:ea typeface="Aparajita"/>
                <a:cs typeface="Aparajita"/>
                <a:sym typeface="Aparajita"/>
              </a:rPr>
              <a:t>Problem Identification</a:t>
            </a:r>
            <a:endParaRPr/>
          </a:p>
        </p:txBody>
      </p:sp>
      <p:sp>
        <p:nvSpPr>
          <p:cNvPr id="43" name="Google Shape;43;p3"/>
          <p:cNvSpPr/>
          <p:nvPr/>
        </p:nvSpPr>
        <p:spPr>
          <a:xfrm>
            <a:off x="4607242" y="1851541"/>
            <a:ext cx="45719" cy="4372475"/>
          </a:xfrm>
          <a:prstGeom prst="rect">
            <a:avLst/>
          </a:prstGeom>
          <a:solidFill>
            <a:srgbClr val="D2C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821674" y="222789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427815" y="2048470"/>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562713" y="2114074"/>
            <a:ext cx="12394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1</a:t>
            </a:r>
            <a:endParaRPr sz="2068">
              <a:solidFill>
                <a:schemeClr val="dk1"/>
              </a:solidFill>
              <a:latin typeface="Calibri"/>
              <a:ea typeface="Calibri"/>
              <a:cs typeface="Calibri"/>
              <a:sym typeface="Calibri"/>
            </a:endParaRPr>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49" name="Google Shape;49;p3"/>
          <p:cNvSpPr/>
          <p:nvPr/>
        </p:nvSpPr>
        <p:spPr>
          <a:xfrm>
            <a:off x="4821674" y="397156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27815" y="3792141"/>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2</a:t>
            </a:r>
            <a:endParaRPr sz="2068">
              <a:solidFill>
                <a:schemeClr val="dk1"/>
              </a:solidFill>
              <a:latin typeface="Calibri"/>
              <a:ea typeface="Calibri"/>
              <a:cs typeface="Calibri"/>
              <a:sym typeface="Calibri"/>
            </a:endParaRPr>
          </a:p>
        </p:txBody>
      </p:sp>
      <p:sp>
        <p:nvSpPr>
          <p:cNvPr id="52" name="Google Shape;52;p3"/>
          <p:cNvSpPr/>
          <p:nvPr/>
        </p:nvSpPr>
        <p:spPr>
          <a:xfrm>
            <a:off x="5468398" y="5604866"/>
            <a:ext cx="4208985" cy="273487"/>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Snakes in Rice fields and bushes :</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4" name="Google Shape;54;p3"/>
          <p:cNvSpPr/>
          <p:nvPr/>
        </p:nvSpPr>
        <p:spPr>
          <a:xfrm>
            <a:off x="5468398" y="2022842"/>
            <a:ext cx="3870425" cy="393800"/>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Clr>
                <a:schemeClr val="dk1"/>
              </a:buClr>
              <a:buSzPts val="2000"/>
              <a:buFont typeface="Calibri"/>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Inconsistent Quality Control:</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5" name="Google Shape;55;p3"/>
          <p:cNvSpPr/>
          <p:nvPr/>
        </p:nvSpPr>
        <p:spPr>
          <a:xfrm>
            <a:off x="5434370" y="2435665"/>
            <a:ext cx="9082359" cy="92333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Ensuring high and consistent rice quality is challenging without comprehensive quality control measures.</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Variability in rice quality can affect market value and consumer trust. </a:t>
            </a:r>
            <a:endParaRPr dirty="0">
              <a:latin typeface="Times New Roman" panose="02020603050405020304" pitchFamily="18" charset="0"/>
              <a:cs typeface="Times New Roman" panose="02020603050405020304" pitchFamily="18" charset="0"/>
            </a:endParaRPr>
          </a:p>
        </p:txBody>
      </p:sp>
      <p:sp>
        <p:nvSpPr>
          <p:cNvPr id="56" name="Google Shape;56;p3"/>
          <p:cNvSpPr txBox="1"/>
          <p:nvPr/>
        </p:nvSpPr>
        <p:spPr>
          <a:xfrm>
            <a:off x="5484050" y="6080969"/>
            <a:ext cx="8108093" cy="923330"/>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Danger to th</a:t>
            </a:r>
            <a:r>
              <a:rPr lang="en-IN" sz="1800" dirty="0">
                <a:solidFill>
                  <a:schemeClr val="dk1"/>
                </a:solidFill>
                <a:latin typeface="Times New Roman" panose="02020603050405020304" pitchFamily="18" charset="0"/>
                <a:cs typeface="Times New Roman" panose="02020603050405020304" pitchFamily="18" charset="0"/>
                <a:sym typeface="Arial"/>
              </a:rPr>
              <a:t>e farmers life due to the hazardous insects and snakes.</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This can cause issues such as not sufficient labour</a:t>
            </a:r>
            <a:r>
              <a:rPr lang="en-IN" sz="1800" dirty="0">
                <a:solidFill>
                  <a:schemeClr val="dk1"/>
                </a:solidFill>
                <a:latin typeface="Times New Roman" panose="02020603050405020304" pitchFamily="18" charset="0"/>
                <a:cs typeface="Times New Roman" panose="02020603050405020304" pitchFamily="18" charset="0"/>
                <a:sym typeface="Arial"/>
              </a:rPr>
              <a:t> for the work into the fields.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7" name="Google Shape;57;p3"/>
          <p:cNvSpPr/>
          <p:nvPr/>
        </p:nvSpPr>
        <p:spPr>
          <a:xfrm>
            <a:off x="4456031" y="5649635"/>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p:nvPr/>
        </p:nvSpPr>
        <p:spPr>
          <a:xfrm>
            <a:off x="4501868" y="5679400"/>
            <a:ext cx="804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484237"/>
                </a:solidFill>
                <a:latin typeface="Gelasio"/>
                <a:ea typeface="Gelasio"/>
                <a:cs typeface="Gelasio"/>
                <a:sym typeface="Gelasio"/>
              </a:rPr>
              <a:t>3</a:t>
            </a:r>
            <a:endParaRPr sz="1800">
              <a:solidFill>
                <a:schemeClr val="dk1"/>
              </a:solidFill>
              <a:latin typeface="Calibri"/>
              <a:ea typeface="Calibri"/>
              <a:cs typeface="Calibri"/>
              <a:sym typeface="Calibri"/>
            </a:endParaRPr>
          </a:p>
        </p:txBody>
      </p:sp>
      <p:sp>
        <p:nvSpPr>
          <p:cNvPr id="59" name="Google Shape;59;p3"/>
          <p:cNvSpPr/>
          <p:nvPr/>
        </p:nvSpPr>
        <p:spPr>
          <a:xfrm>
            <a:off x="4834854" y="5843349"/>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p:nvPr/>
        </p:nvSpPr>
        <p:spPr>
          <a:xfrm>
            <a:off x="5447550" y="3734808"/>
            <a:ext cx="521673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Insufficient Labour Power:</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1" name="Google Shape;61;p3"/>
          <p:cNvSpPr txBox="1"/>
          <p:nvPr/>
        </p:nvSpPr>
        <p:spPr>
          <a:xfrm>
            <a:off x="5434370" y="4174242"/>
            <a:ext cx="7782547"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Issue:</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Due </a:t>
            </a:r>
            <a:r>
              <a:rPr lang="en-IN" sz="1800" dirty="0">
                <a:solidFill>
                  <a:schemeClr val="dk1"/>
                </a:solidFill>
                <a:latin typeface="Times New Roman" panose="02020603050405020304" pitchFamily="18" charset="0"/>
                <a:cs typeface="Times New Roman" panose="02020603050405020304" pitchFamily="18" charset="0"/>
                <a:sym typeface="Arial"/>
              </a:rPr>
              <a:t>to high labour requirement and uncomfortable conditions for farmer due to rice planting field.</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cs typeface="Times New Roman" panose="02020603050405020304" pitchFamily="18" charset="0"/>
                <a:sym typeface="Arial"/>
              </a:rPr>
              <a:t>Impact:</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Highly paid labour, cost effective on the overall rice farming.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2422335025"/>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760220">
                  <a:extLst>
                    <a:ext uri="{9D8B030D-6E8A-4147-A177-3AD203B41FA5}">
                      <a16:colId xmlns:a16="http://schemas.microsoft.com/office/drawing/2014/main" val="20001"/>
                    </a:ext>
                  </a:extLst>
                </a:gridCol>
                <a:gridCol w="1715430">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Detection of Diseased Areas in Plant Leaves Using Image Processing and Genetic Algorithms</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CIELAB colour model</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An ANN-based classifier is used to identify various plant diseases by analyzing a combination of texture, color, and other features. It helps to eliminate noise during the process. By increasing the number of training samples, shape and color features, along with optimized feature sets, can be used as input for accurate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070641850"/>
              </p:ext>
            </p:extLst>
          </p:nvPr>
        </p:nvGraphicFramePr>
        <p:xfrm>
          <a:off x="145267" y="220027"/>
          <a:ext cx="14339866" cy="7789545"/>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057275">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Impact of a Paddy Weeding Robot on Wet Rice Cultivation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terrain is uneven, and rice seedling rows are often not perfectly straight, especially in terraced paddies. The system is used to detect rice seedlings and determine the direction of movement.</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Current and Future Applications of Robotics and Automation in Agriculture</a:t>
                      </a: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advanced technology serves as a position and attitude sensor for navigation systems. It monitors seed falling trajectories at the outlet of the </a:t>
                      </a:r>
                      <a:r>
                        <a:rPr lang="en-US"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and is also employed in detecting peanut leaf spots.</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Oval 6">
            <a:extLst>
              <a:ext uri="{FF2B5EF4-FFF2-40B4-BE49-F238E27FC236}">
                <a16:creationId xmlns:a16="http://schemas.microsoft.com/office/drawing/2014/main" id="{9F31C6A4-80EC-7232-1184-09B7109C0762}"/>
              </a:ext>
            </a:extLst>
          </p:cNvPr>
          <p:cNvSpPr/>
          <p:nvPr/>
        </p:nvSpPr>
        <p:spPr>
          <a:xfrm>
            <a:off x="9772651" y="308609"/>
            <a:ext cx="3346350" cy="12006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8" name="Rectangle 7">
            <a:extLst>
              <a:ext uri="{FF2B5EF4-FFF2-40B4-BE49-F238E27FC236}">
                <a16:creationId xmlns:a16="http://schemas.microsoft.com/office/drawing/2014/main" id="{048ECB6D-1018-DFDB-3589-BC60838E9FBB}"/>
              </a:ext>
            </a:extLst>
          </p:cNvPr>
          <p:cNvSpPr/>
          <p:nvPr/>
        </p:nvSpPr>
        <p:spPr>
          <a:xfrm>
            <a:off x="9772651" y="1890193"/>
            <a:ext cx="3402662" cy="757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9" name="Rectangle 8">
            <a:extLst>
              <a:ext uri="{FF2B5EF4-FFF2-40B4-BE49-F238E27FC236}">
                <a16:creationId xmlns:a16="http://schemas.microsoft.com/office/drawing/2014/main" id="{0CD4ECF6-EF13-D98F-E2B7-588E2FE7445E}"/>
              </a:ext>
            </a:extLst>
          </p:cNvPr>
          <p:cNvSpPr/>
          <p:nvPr/>
        </p:nvSpPr>
        <p:spPr>
          <a:xfrm>
            <a:off x="9772651" y="3031573"/>
            <a:ext cx="3385875"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10" name="Rectangle 9">
            <a:extLst>
              <a:ext uri="{FF2B5EF4-FFF2-40B4-BE49-F238E27FC236}">
                <a16:creationId xmlns:a16="http://schemas.microsoft.com/office/drawing/2014/main" id="{F6AD66B9-D808-4DD7-4F15-5BDA861DAC84}"/>
              </a:ext>
            </a:extLst>
          </p:cNvPr>
          <p:cNvSpPr/>
          <p:nvPr/>
        </p:nvSpPr>
        <p:spPr>
          <a:xfrm>
            <a:off x="9752888" y="4295217"/>
            <a:ext cx="3422425" cy="806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Robotic Arm</a:t>
            </a:r>
          </a:p>
        </p:txBody>
      </p:sp>
      <p:sp>
        <p:nvSpPr>
          <p:cNvPr id="12" name="Oval 11">
            <a:extLst>
              <a:ext uri="{FF2B5EF4-FFF2-40B4-BE49-F238E27FC236}">
                <a16:creationId xmlns:a16="http://schemas.microsoft.com/office/drawing/2014/main" id="{7B12BE34-2E69-9903-F853-C1EC5F2FF93C}"/>
              </a:ext>
            </a:extLst>
          </p:cNvPr>
          <p:cNvSpPr/>
          <p:nvPr/>
        </p:nvSpPr>
        <p:spPr>
          <a:xfrm>
            <a:off x="9772651" y="6664400"/>
            <a:ext cx="3286869" cy="1222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13" name="Rectangle 12">
            <a:extLst>
              <a:ext uri="{FF2B5EF4-FFF2-40B4-BE49-F238E27FC236}">
                <a16:creationId xmlns:a16="http://schemas.microsoft.com/office/drawing/2014/main" id="{ED4A137C-2E70-1EA8-07DD-B74A1598FD27}"/>
              </a:ext>
            </a:extLst>
          </p:cNvPr>
          <p:cNvSpPr/>
          <p:nvPr/>
        </p:nvSpPr>
        <p:spPr>
          <a:xfrm>
            <a:off x="9772651" y="5354571"/>
            <a:ext cx="3346350" cy="87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14" name="Arrow: Down 13">
            <a:extLst>
              <a:ext uri="{FF2B5EF4-FFF2-40B4-BE49-F238E27FC236}">
                <a16:creationId xmlns:a16="http://schemas.microsoft.com/office/drawing/2014/main" id="{18AA9574-65E8-820F-DE02-A4C04821FED9}"/>
              </a:ext>
            </a:extLst>
          </p:cNvPr>
          <p:cNvSpPr/>
          <p:nvPr/>
        </p:nvSpPr>
        <p:spPr>
          <a:xfrm>
            <a:off x="11151539" y="2670247"/>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6F3D183-4715-E8C9-E2B6-FA9302D2AC59}"/>
              </a:ext>
            </a:extLst>
          </p:cNvPr>
          <p:cNvSpPr/>
          <p:nvPr/>
        </p:nvSpPr>
        <p:spPr>
          <a:xfrm>
            <a:off x="11134117" y="3891958"/>
            <a:ext cx="680361" cy="4179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8C91F79-D095-4C01-7AD0-95DE3A276345}"/>
              </a:ext>
            </a:extLst>
          </p:cNvPr>
          <p:cNvSpPr/>
          <p:nvPr/>
        </p:nvSpPr>
        <p:spPr>
          <a:xfrm>
            <a:off x="11220451" y="5130337"/>
            <a:ext cx="507061" cy="252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B60BCBCF-0209-9306-F2EF-C15E09AB660D}"/>
              </a:ext>
            </a:extLst>
          </p:cNvPr>
          <p:cNvSpPr/>
          <p:nvPr/>
        </p:nvSpPr>
        <p:spPr>
          <a:xfrm>
            <a:off x="11084614" y="6234080"/>
            <a:ext cx="712443" cy="4303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AB03158-1F0A-021B-6D8E-83487293CACA}"/>
              </a:ext>
            </a:extLst>
          </p:cNvPr>
          <p:cNvSpPr/>
          <p:nvPr/>
        </p:nvSpPr>
        <p:spPr>
          <a:xfrm>
            <a:off x="11144250" y="1523250"/>
            <a:ext cx="662940" cy="373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1296</Words>
  <Application>Microsoft Office PowerPoint</Application>
  <PresentationFormat>Custom</PresentationFormat>
  <Paragraphs>175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Times New Roman</vt:lpstr>
      <vt:lpstr>Noto Sans Symbols</vt:lpstr>
      <vt:lpstr>Gelasio</vt:lpstr>
      <vt:lpstr>Arial</vt:lpstr>
      <vt:lpstr>Aparajita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15</cp:revision>
  <dcterms:created xsi:type="dcterms:W3CDTF">2024-06-28T04:26:04Z</dcterms:created>
  <dcterms:modified xsi:type="dcterms:W3CDTF">2024-10-04T14:14:43Z</dcterms:modified>
</cp:coreProperties>
</file>